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32"/>
  </p:notesMasterIdLst>
  <p:sldIdLst>
    <p:sldId id="256" r:id="rId3"/>
    <p:sldId id="258" r:id="rId4"/>
    <p:sldId id="275" r:id="rId5"/>
    <p:sldId id="276" r:id="rId6"/>
    <p:sldId id="277" r:id="rId7"/>
    <p:sldId id="278" r:id="rId8"/>
    <p:sldId id="259" r:id="rId9"/>
    <p:sldId id="257" r:id="rId10"/>
    <p:sldId id="260" r:id="rId11"/>
    <p:sldId id="261" r:id="rId12"/>
    <p:sldId id="262" r:id="rId13"/>
    <p:sldId id="272" r:id="rId14"/>
    <p:sldId id="263" r:id="rId15"/>
    <p:sldId id="280" r:id="rId16"/>
    <p:sldId id="282" r:id="rId17"/>
    <p:sldId id="265" r:id="rId18"/>
    <p:sldId id="266" r:id="rId19"/>
    <p:sldId id="267" r:id="rId20"/>
    <p:sldId id="268" r:id="rId21"/>
    <p:sldId id="279" r:id="rId22"/>
    <p:sldId id="269" r:id="rId23"/>
    <p:sldId id="270" r:id="rId24"/>
    <p:sldId id="274" r:id="rId25"/>
    <p:sldId id="283" r:id="rId26"/>
    <p:sldId id="284" r:id="rId27"/>
    <p:sldId id="285" r:id="rId28"/>
    <p:sldId id="287" r:id="rId29"/>
    <p:sldId id="288" r:id="rId30"/>
    <p:sldId id="271"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7" autoAdjust="0"/>
    <p:restoredTop sz="95226" autoAdjust="0"/>
  </p:normalViewPr>
  <p:slideViewPr>
    <p:cSldViewPr snapToGrid="0">
      <p:cViewPr varScale="1">
        <p:scale>
          <a:sx n="59" d="100"/>
          <a:sy n="59" d="100"/>
        </p:scale>
        <p:origin x="954" y="66"/>
      </p:cViewPr>
      <p:guideLst/>
    </p:cSldViewPr>
  </p:slideViewPr>
  <p:outlineViewPr>
    <p:cViewPr>
      <p:scale>
        <a:sx n="33" d="100"/>
        <a:sy n="33" d="100"/>
      </p:scale>
      <p:origin x="0" y="-181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B2732E-78B8-4024-B9AF-3B632DE8B26D}"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GB"/>
        </a:p>
      </dgm:t>
    </dgm:pt>
    <dgm:pt modelId="{62F1D2A2-F1CA-434C-8505-B7DEAFFCA678}">
      <dgm:prSet phldrT="[Text]"/>
      <dgm:spPr>
        <a:solidFill>
          <a:srgbClr val="FF0000"/>
        </a:solidFill>
      </dgm:spPr>
      <dgm:t>
        <a:bodyPr/>
        <a:lstStyle/>
        <a:p>
          <a:r>
            <a:rPr lang="en-GB" dirty="0"/>
            <a:t>Clinical </a:t>
          </a:r>
        </a:p>
      </dgm:t>
    </dgm:pt>
    <dgm:pt modelId="{9F635672-F117-44D7-AF90-B38F15678D75}" type="parTrans" cxnId="{736043CA-0D5F-4C78-9840-B2E8C9F170AA}">
      <dgm:prSet/>
      <dgm:spPr/>
      <dgm:t>
        <a:bodyPr/>
        <a:lstStyle/>
        <a:p>
          <a:endParaRPr lang="en-GB"/>
        </a:p>
      </dgm:t>
    </dgm:pt>
    <dgm:pt modelId="{F36C99BA-C6A2-4917-8875-956AF6378FA2}" type="sibTrans" cxnId="{736043CA-0D5F-4C78-9840-B2E8C9F170AA}">
      <dgm:prSet/>
      <dgm:spPr/>
      <dgm:t>
        <a:bodyPr/>
        <a:lstStyle/>
        <a:p>
          <a:endParaRPr lang="en-GB"/>
        </a:p>
      </dgm:t>
    </dgm:pt>
    <dgm:pt modelId="{372E929F-A8A1-4FA6-BC59-5ED0430A7B77}">
      <dgm:prSet phldrT="[Text]"/>
      <dgm:spPr>
        <a:solidFill>
          <a:srgbClr val="FFFF00"/>
        </a:solidFill>
      </dgm:spPr>
      <dgm:t>
        <a:bodyPr/>
        <a:lstStyle/>
        <a:p>
          <a:r>
            <a:rPr lang="en-GB" dirty="0">
              <a:solidFill>
                <a:schemeClr val="bg1"/>
              </a:solidFill>
            </a:rPr>
            <a:t>Leadership</a:t>
          </a:r>
        </a:p>
      </dgm:t>
    </dgm:pt>
    <dgm:pt modelId="{031F4F93-8558-4A12-8C5D-418E27DDE13E}" type="parTrans" cxnId="{E2900BBE-505C-4D1A-8E4C-1CE34383F006}">
      <dgm:prSet/>
      <dgm:spPr/>
      <dgm:t>
        <a:bodyPr/>
        <a:lstStyle/>
        <a:p>
          <a:endParaRPr lang="en-GB"/>
        </a:p>
      </dgm:t>
    </dgm:pt>
    <dgm:pt modelId="{5175A02E-6792-449D-B538-262F9350A588}" type="sibTrans" cxnId="{E2900BBE-505C-4D1A-8E4C-1CE34383F006}">
      <dgm:prSet/>
      <dgm:spPr/>
      <dgm:t>
        <a:bodyPr/>
        <a:lstStyle/>
        <a:p>
          <a:endParaRPr lang="en-GB"/>
        </a:p>
      </dgm:t>
    </dgm:pt>
    <dgm:pt modelId="{4E072468-B5A9-4BDC-9CB8-73CD7887EB7D}">
      <dgm:prSet phldrT="[Text]"/>
      <dgm:spPr>
        <a:solidFill>
          <a:srgbClr val="002060"/>
        </a:solidFill>
      </dgm:spPr>
      <dgm:t>
        <a:bodyPr/>
        <a:lstStyle/>
        <a:p>
          <a:r>
            <a:rPr lang="en-GB" dirty="0"/>
            <a:t>Research </a:t>
          </a:r>
        </a:p>
      </dgm:t>
    </dgm:pt>
    <dgm:pt modelId="{BAB4F050-05A3-493D-B7E8-52A9645C2844}" type="parTrans" cxnId="{1652A1E7-AE29-4186-9D1F-44C3F3F5ABE4}">
      <dgm:prSet/>
      <dgm:spPr/>
      <dgm:t>
        <a:bodyPr/>
        <a:lstStyle/>
        <a:p>
          <a:endParaRPr lang="en-GB"/>
        </a:p>
      </dgm:t>
    </dgm:pt>
    <dgm:pt modelId="{2D713AFA-1E96-448E-99F0-CB32FC6CD5FA}" type="sibTrans" cxnId="{1652A1E7-AE29-4186-9D1F-44C3F3F5ABE4}">
      <dgm:prSet/>
      <dgm:spPr/>
      <dgm:t>
        <a:bodyPr/>
        <a:lstStyle/>
        <a:p>
          <a:endParaRPr lang="en-GB"/>
        </a:p>
      </dgm:t>
    </dgm:pt>
    <dgm:pt modelId="{26BCA65D-7AC3-435B-A480-85ADEF62A4D4}">
      <dgm:prSet phldrT="[Text]"/>
      <dgm:spPr>
        <a:solidFill>
          <a:srgbClr val="00B050"/>
        </a:solidFill>
      </dgm:spPr>
      <dgm:t>
        <a:bodyPr/>
        <a:lstStyle/>
        <a:p>
          <a:r>
            <a:rPr lang="en-GB" dirty="0"/>
            <a:t>Education </a:t>
          </a:r>
        </a:p>
      </dgm:t>
    </dgm:pt>
    <dgm:pt modelId="{DD797B08-E36E-4043-BC53-E8FFB639FEC0}" type="parTrans" cxnId="{A9FF8A5F-68D3-4B03-958F-E05FD1172185}">
      <dgm:prSet/>
      <dgm:spPr/>
      <dgm:t>
        <a:bodyPr/>
        <a:lstStyle/>
        <a:p>
          <a:endParaRPr lang="en-GB"/>
        </a:p>
      </dgm:t>
    </dgm:pt>
    <dgm:pt modelId="{69DEF53B-2670-4180-90F6-F5647952E248}" type="sibTrans" cxnId="{A9FF8A5F-68D3-4B03-958F-E05FD1172185}">
      <dgm:prSet/>
      <dgm:spPr/>
      <dgm:t>
        <a:bodyPr/>
        <a:lstStyle/>
        <a:p>
          <a:endParaRPr lang="en-GB"/>
        </a:p>
      </dgm:t>
    </dgm:pt>
    <dgm:pt modelId="{16BFA6F0-EFF4-4D8C-934B-4B37F0AB5A24}" type="pres">
      <dgm:prSet presAssocID="{15B2732E-78B8-4024-B9AF-3B632DE8B26D}" presName="cycleMatrixDiagram" presStyleCnt="0">
        <dgm:presLayoutVars>
          <dgm:chMax val="1"/>
          <dgm:dir/>
          <dgm:animLvl val="lvl"/>
          <dgm:resizeHandles val="exact"/>
        </dgm:presLayoutVars>
      </dgm:prSet>
      <dgm:spPr/>
    </dgm:pt>
    <dgm:pt modelId="{32D4A4FA-85B3-43A3-B82E-7D4D89767F17}" type="pres">
      <dgm:prSet presAssocID="{15B2732E-78B8-4024-B9AF-3B632DE8B26D}" presName="children" presStyleCnt="0"/>
      <dgm:spPr/>
    </dgm:pt>
    <dgm:pt modelId="{B9B8C238-54DA-4788-A2E7-E33ABA27B09A}" type="pres">
      <dgm:prSet presAssocID="{15B2732E-78B8-4024-B9AF-3B632DE8B26D}" presName="childPlaceholder" presStyleCnt="0"/>
      <dgm:spPr/>
    </dgm:pt>
    <dgm:pt modelId="{64F4666D-2371-4A19-9239-7DA62AB6BC2E}" type="pres">
      <dgm:prSet presAssocID="{15B2732E-78B8-4024-B9AF-3B632DE8B26D}" presName="circle" presStyleCnt="0"/>
      <dgm:spPr/>
    </dgm:pt>
    <dgm:pt modelId="{C40444CF-A5E6-4055-9648-3010BA09A0D5}" type="pres">
      <dgm:prSet presAssocID="{15B2732E-78B8-4024-B9AF-3B632DE8B26D}" presName="quadrant1" presStyleLbl="node1" presStyleIdx="0" presStyleCnt="4">
        <dgm:presLayoutVars>
          <dgm:chMax val="1"/>
          <dgm:bulletEnabled val="1"/>
        </dgm:presLayoutVars>
      </dgm:prSet>
      <dgm:spPr/>
    </dgm:pt>
    <dgm:pt modelId="{7FDEE843-EC77-420D-9965-E4E4D2167650}" type="pres">
      <dgm:prSet presAssocID="{15B2732E-78B8-4024-B9AF-3B632DE8B26D}" presName="quadrant2" presStyleLbl="node1" presStyleIdx="1" presStyleCnt="4" custLinFactNeighborX="1218" custLinFactNeighborY="427">
        <dgm:presLayoutVars>
          <dgm:chMax val="1"/>
          <dgm:bulletEnabled val="1"/>
        </dgm:presLayoutVars>
      </dgm:prSet>
      <dgm:spPr/>
    </dgm:pt>
    <dgm:pt modelId="{33B76DC5-E035-469E-97F7-2B77D2FA93BB}" type="pres">
      <dgm:prSet presAssocID="{15B2732E-78B8-4024-B9AF-3B632DE8B26D}" presName="quadrant3" presStyleLbl="node1" presStyleIdx="2" presStyleCnt="4" custLinFactNeighborX="543">
        <dgm:presLayoutVars>
          <dgm:chMax val="1"/>
          <dgm:bulletEnabled val="1"/>
        </dgm:presLayoutVars>
      </dgm:prSet>
      <dgm:spPr/>
    </dgm:pt>
    <dgm:pt modelId="{60C444C7-A745-4D07-B029-3A91D0E2B518}" type="pres">
      <dgm:prSet presAssocID="{15B2732E-78B8-4024-B9AF-3B632DE8B26D}" presName="quadrant4" presStyleLbl="node1" presStyleIdx="3" presStyleCnt="4">
        <dgm:presLayoutVars>
          <dgm:chMax val="1"/>
          <dgm:bulletEnabled val="1"/>
        </dgm:presLayoutVars>
      </dgm:prSet>
      <dgm:spPr/>
    </dgm:pt>
    <dgm:pt modelId="{E9658F4C-6440-45EE-9F73-CABCBFA636EB}" type="pres">
      <dgm:prSet presAssocID="{15B2732E-78B8-4024-B9AF-3B632DE8B26D}" presName="quadrantPlaceholder" presStyleCnt="0"/>
      <dgm:spPr/>
    </dgm:pt>
    <dgm:pt modelId="{7DC91A88-D10A-4159-8976-789E9C02DC71}" type="pres">
      <dgm:prSet presAssocID="{15B2732E-78B8-4024-B9AF-3B632DE8B26D}" presName="center1" presStyleLbl="fgShp" presStyleIdx="0" presStyleCnt="2"/>
      <dgm:spPr/>
    </dgm:pt>
    <dgm:pt modelId="{FC983081-F449-4EC8-9FD4-E162258AC142}" type="pres">
      <dgm:prSet presAssocID="{15B2732E-78B8-4024-B9AF-3B632DE8B26D}" presName="center2" presStyleLbl="fgShp" presStyleIdx="1" presStyleCnt="2"/>
      <dgm:spPr/>
    </dgm:pt>
  </dgm:ptLst>
  <dgm:cxnLst>
    <dgm:cxn modelId="{50E2AD11-7223-48D4-8EB6-7AA21C42C296}" type="presOf" srcId="{372E929F-A8A1-4FA6-BC59-5ED0430A7B77}" destId="{7FDEE843-EC77-420D-9965-E4E4D2167650}" srcOrd="0" destOrd="0" presId="urn:microsoft.com/office/officeart/2005/8/layout/cycle4"/>
    <dgm:cxn modelId="{988B8912-6555-4002-8BC0-289EA487AC28}" type="presOf" srcId="{26BCA65D-7AC3-435B-A480-85ADEF62A4D4}" destId="{60C444C7-A745-4D07-B029-3A91D0E2B518}" srcOrd="0" destOrd="0" presId="urn:microsoft.com/office/officeart/2005/8/layout/cycle4"/>
    <dgm:cxn modelId="{A9FF8A5F-68D3-4B03-958F-E05FD1172185}" srcId="{15B2732E-78B8-4024-B9AF-3B632DE8B26D}" destId="{26BCA65D-7AC3-435B-A480-85ADEF62A4D4}" srcOrd="3" destOrd="0" parTransId="{DD797B08-E36E-4043-BC53-E8FFB639FEC0}" sibTransId="{69DEF53B-2670-4180-90F6-F5647952E248}"/>
    <dgm:cxn modelId="{36030B7D-3F10-47A2-BF92-EDD86C39EF91}" type="presOf" srcId="{62F1D2A2-F1CA-434C-8505-B7DEAFFCA678}" destId="{C40444CF-A5E6-4055-9648-3010BA09A0D5}" srcOrd="0" destOrd="0" presId="urn:microsoft.com/office/officeart/2005/8/layout/cycle4"/>
    <dgm:cxn modelId="{AD614E80-6BCB-4A79-9A5B-BF609548883C}" type="presOf" srcId="{15B2732E-78B8-4024-B9AF-3B632DE8B26D}" destId="{16BFA6F0-EFF4-4D8C-934B-4B37F0AB5A24}" srcOrd="0" destOrd="0" presId="urn:microsoft.com/office/officeart/2005/8/layout/cycle4"/>
    <dgm:cxn modelId="{0412A6AA-8AF6-4CA8-AE8E-47564D191D10}" type="presOf" srcId="{4E072468-B5A9-4BDC-9CB8-73CD7887EB7D}" destId="{33B76DC5-E035-469E-97F7-2B77D2FA93BB}" srcOrd="0" destOrd="0" presId="urn:microsoft.com/office/officeart/2005/8/layout/cycle4"/>
    <dgm:cxn modelId="{E2900BBE-505C-4D1A-8E4C-1CE34383F006}" srcId="{15B2732E-78B8-4024-B9AF-3B632DE8B26D}" destId="{372E929F-A8A1-4FA6-BC59-5ED0430A7B77}" srcOrd="1" destOrd="0" parTransId="{031F4F93-8558-4A12-8C5D-418E27DDE13E}" sibTransId="{5175A02E-6792-449D-B538-262F9350A588}"/>
    <dgm:cxn modelId="{736043CA-0D5F-4C78-9840-B2E8C9F170AA}" srcId="{15B2732E-78B8-4024-B9AF-3B632DE8B26D}" destId="{62F1D2A2-F1CA-434C-8505-B7DEAFFCA678}" srcOrd="0" destOrd="0" parTransId="{9F635672-F117-44D7-AF90-B38F15678D75}" sibTransId="{F36C99BA-C6A2-4917-8875-956AF6378FA2}"/>
    <dgm:cxn modelId="{1652A1E7-AE29-4186-9D1F-44C3F3F5ABE4}" srcId="{15B2732E-78B8-4024-B9AF-3B632DE8B26D}" destId="{4E072468-B5A9-4BDC-9CB8-73CD7887EB7D}" srcOrd="2" destOrd="0" parTransId="{BAB4F050-05A3-493D-B7E8-52A9645C2844}" sibTransId="{2D713AFA-1E96-448E-99F0-CB32FC6CD5FA}"/>
    <dgm:cxn modelId="{FF3F956F-5994-4398-9960-D4F6A2672706}" type="presParOf" srcId="{16BFA6F0-EFF4-4D8C-934B-4B37F0AB5A24}" destId="{32D4A4FA-85B3-43A3-B82E-7D4D89767F17}" srcOrd="0" destOrd="0" presId="urn:microsoft.com/office/officeart/2005/8/layout/cycle4"/>
    <dgm:cxn modelId="{586E2C67-C590-48F0-92D0-844A01ED3C4D}" type="presParOf" srcId="{32D4A4FA-85B3-43A3-B82E-7D4D89767F17}" destId="{B9B8C238-54DA-4788-A2E7-E33ABA27B09A}" srcOrd="0" destOrd="0" presId="urn:microsoft.com/office/officeart/2005/8/layout/cycle4"/>
    <dgm:cxn modelId="{58C9E5CD-DBB3-4109-95F6-FDDE80DBB65E}" type="presParOf" srcId="{16BFA6F0-EFF4-4D8C-934B-4B37F0AB5A24}" destId="{64F4666D-2371-4A19-9239-7DA62AB6BC2E}" srcOrd="1" destOrd="0" presId="urn:microsoft.com/office/officeart/2005/8/layout/cycle4"/>
    <dgm:cxn modelId="{8B17EC05-E859-4DBF-A0C6-94343CD1207A}" type="presParOf" srcId="{64F4666D-2371-4A19-9239-7DA62AB6BC2E}" destId="{C40444CF-A5E6-4055-9648-3010BA09A0D5}" srcOrd="0" destOrd="0" presId="urn:microsoft.com/office/officeart/2005/8/layout/cycle4"/>
    <dgm:cxn modelId="{67C2C609-8F33-47E4-84CE-698DAC80B70E}" type="presParOf" srcId="{64F4666D-2371-4A19-9239-7DA62AB6BC2E}" destId="{7FDEE843-EC77-420D-9965-E4E4D2167650}" srcOrd="1" destOrd="0" presId="urn:microsoft.com/office/officeart/2005/8/layout/cycle4"/>
    <dgm:cxn modelId="{F8D2A0B3-9B8D-4B8C-B4D3-A45F0DD7F34F}" type="presParOf" srcId="{64F4666D-2371-4A19-9239-7DA62AB6BC2E}" destId="{33B76DC5-E035-469E-97F7-2B77D2FA93BB}" srcOrd="2" destOrd="0" presId="urn:microsoft.com/office/officeart/2005/8/layout/cycle4"/>
    <dgm:cxn modelId="{CEDBE5F1-8EEB-4301-ACCD-FBDC44BB7834}" type="presParOf" srcId="{64F4666D-2371-4A19-9239-7DA62AB6BC2E}" destId="{60C444C7-A745-4D07-B029-3A91D0E2B518}" srcOrd="3" destOrd="0" presId="urn:microsoft.com/office/officeart/2005/8/layout/cycle4"/>
    <dgm:cxn modelId="{A68EE3A7-384D-484B-A8A1-77330C7C376C}" type="presParOf" srcId="{64F4666D-2371-4A19-9239-7DA62AB6BC2E}" destId="{E9658F4C-6440-45EE-9F73-CABCBFA636EB}" srcOrd="4" destOrd="0" presId="urn:microsoft.com/office/officeart/2005/8/layout/cycle4"/>
    <dgm:cxn modelId="{AD28DBBD-1711-4E8F-AD1D-59E0EBC6B85E}" type="presParOf" srcId="{16BFA6F0-EFF4-4D8C-934B-4B37F0AB5A24}" destId="{7DC91A88-D10A-4159-8976-789E9C02DC71}" srcOrd="2" destOrd="0" presId="urn:microsoft.com/office/officeart/2005/8/layout/cycle4"/>
    <dgm:cxn modelId="{DEE0E496-795E-44ED-8CA8-71E4D4C05F9E}" type="presParOf" srcId="{16BFA6F0-EFF4-4D8C-934B-4B37F0AB5A24}" destId="{FC983081-F449-4EC8-9FD4-E162258AC142}"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E6206B-4758-42C6-A5A6-8A6A7BBE5D40}" type="doc">
      <dgm:prSet loTypeId="urn:microsoft.com/office/officeart/2005/8/layout/arrow2" loCatId="process" qsTypeId="urn:microsoft.com/office/officeart/2005/8/quickstyle/simple1" qsCatId="simple" csTypeId="urn:microsoft.com/office/officeart/2005/8/colors/colorful1" csCatId="colorful" phldr="1"/>
      <dgm:spPr/>
    </dgm:pt>
    <dgm:pt modelId="{748EB12C-69B7-4C8D-8DBD-CB35634065D0}">
      <dgm:prSet phldrT="[Text]"/>
      <dgm:spPr/>
      <dgm:t>
        <a:bodyPr/>
        <a:lstStyle/>
        <a:p>
          <a:r>
            <a:rPr lang="en-GB" dirty="0">
              <a:solidFill>
                <a:schemeClr val="bg1"/>
              </a:solidFill>
            </a:rPr>
            <a:t>Previous roles- local leadership programs, LEAN basics/practice coach training in context of a QI project </a:t>
          </a:r>
        </a:p>
      </dgm:t>
    </dgm:pt>
    <dgm:pt modelId="{13E92E4D-D013-405F-BDEF-3C59E88C500A}" type="parTrans" cxnId="{87282023-6F16-42E0-A43B-FABE3DE836E2}">
      <dgm:prSet/>
      <dgm:spPr/>
      <dgm:t>
        <a:bodyPr/>
        <a:lstStyle/>
        <a:p>
          <a:endParaRPr lang="en-GB"/>
        </a:p>
      </dgm:t>
    </dgm:pt>
    <dgm:pt modelId="{ADDC6DB4-4275-42F4-8083-D1A2634F4E82}" type="sibTrans" cxnId="{87282023-6F16-42E0-A43B-FABE3DE836E2}">
      <dgm:prSet/>
      <dgm:spPr/>
      <dgm:t>
        <a:bodyPr/>
        <a:lstStyle/>
        <a:p>
          <a:endParaRPr lang="en-GB"/>
        </a:p>
      </dgm:t>
    </dgm:pt>
    <dgm:pt modelId="{5A10770E-F1E1-4ACE-B064-35149B0DADF2}">
      <dgm:prSet phldrT="[Text]"/>
      <dgm:spPr/>
      <dgm:t>
        <a:bodyPr/>
        <a:lstStyle/>
        <a:p>
          <a:r>
            <a:rPr lang="en-GB" dirty="0">
              <a:solidFill>
                <a:schemeClr val="bg1"/>
              </a:solidFill>
            </a:rPr>
            <a:t>MSc Advanced Professional Practice (Clinical Practitioner)- Leadership and Innovation </a:t>
          </a:r>
        </a:p>
      </dgm:t>
    </dgm:pt>
    <dgm:pt modelId="{5DD3B3F8-4C3A-4C6E-8037-7D0A998961E2}" type="parTrans" cxnId="{5A22FB34-5F17-49C5-A43E-6057FEBCC0A4}">
      <dgm:prSet/>
      <dgm:spPr/>
      <dgm:t>
        <a:bodyPr/>
        <a:lstStyle/>
        <a:p>
          <a:endParaRPr lang="en-GB"/>
        </a:p>
      </dgm:t>
    </dgm:pt>
    <dgm:pt modelId="{29D88573-C28E-41F7-B4C1-C47589E1C2A1}" type="sibTrans" cxnId="{5A22FB34-5F17-49C5-A43E-6057FEBCC0A4}">
      <dgm:prSet/>
      <dgm:spPr/>
      <dgm:t>
        <a:bodyPr/>
        <a:lstStyle/>
        <a:p>
          <a:endParaRPr lang="en-GB"/>
        </a:p>
      </dgm:t>
    </dgm:pt>
    <dgm:pt modelId="{59647E68-DA72-467C-9EAB-CE5F09C0AA3C}">
      <dgm:prSet phldrT="[Text]"/>
      <dgm:spPr/>
      <dgm:t>
        <a:bodyPr/>
        <a:lstStyle/>
        <a:p>
          <a:r>
            <a:rPr lang="en-GB" dirty="0">
              <a:solidFill>
                <a:schemeClr val="bg1"/>
              </a:solidFill>
            </a:rPr>
            <a:t>Coaching (formal and informal),  putting skills into practice,  podcasts and reading</a:t>
          </a:r>
        </a:p>
      </dgm:t>
    </dgm:pt>
    <dgm:pt modelId="{7145F491-8C24-47FE-A5F3-6F944F4343C9}" type="parTrans" cxnId="{2BE1721E-9BB6-4176-9FB6-D6F1977158AC}">
      <dgm:prSet/>
      <dgm:spPr/>
      <dgm:t>
        <a:bodyPr/>
        <a:lstStyle/>
        <a:p>
          <a:endParaRPr lang="en-GB"/>
        </a:p>
      </dgm:t>
    </dgm:pt>
    <dgm:pt modelId="{98FC5A8F-D8F4-43A4-814E-7A3C73845694}" type="sibTrans" cxnId="{2BE1721E-9BB6-4176-9FB6-D6F1977158AC}">
      <dgm:prSet/>
      <dgm:spPr/>
      <dgm:t>
        <a:bodyPr/>
        <a:lstStyle/>
        <a:p>
          <a:endParaRPr lang="en-GB"/>
        </a:p>
      </dgm:t>
    </dgm:pt>
    <dgm:pt modelId="{E2510040-BFBA-42F6-B1A7-A9262095BA80}" type="pres">
      <dgm:prSet presAssocID="{A5E6206B-4758-42C6-A5A6-8A6A7BBE5D40}" presName="arrowDiagram" presStyleCnt="0">
        <dgm:presLayoutVars>
          <dgm:chMax val="5"/>
          <dgm:dir/>
          <dgm:resizeHandles val="exact"/>
        </dgm:presLayoutVars>
      </dgm:prSet>
      <dgm:spPr/>
    </dgm:pt>
    <dgm:pt modelId="{5C8684C0-DDCD-4A2F-8140-F1A0AC58B18D}" type="pres">
      <dgm:prSet presAssocID="{A5E6206B-4758-42C6-A5A6-8A6A7BBE5D40}" presName="arrow" presStyleLbl="bgShp" presStyleIdx="0" presStyleCnt="1"/>
      <dgm:spPr/>
    </dgm:pt>
    <dgm:pt modelId="{9B9F66C4-F547-4257-B407-B652F70E93C7}" type="pres">
      <dgm:prSet presAssocID="{A5E6206B-4758-42C6-A5A6-8A6A7BBE5D40}" presName="arrowDiagram3" presStyleCnt="0"/>
      <dgm:spPr/>
    </dgm:pt>
    <dgm:pt modelId="{00A39616-4DE8-4342-879A-ED3B784DD766}" type="pres">
      <dgm:prSet presAssocID="{748EB12C-69B7-4C8D-8DBD-CB35634065D0}" presName="bullet3a" presStyleLbl="node1" presStyleIdx="0" presStyleCnt="3"/>
      <dgm:spPr/>
    </dgm:pt>
    <dgm:pt modelId="{CFF74B21-CED6-4946-BB32-494743B860CF}" type="pres">
      <dgm:prSet presAssocID="{748EB12C-69B7-4C8D-8DBD-CB35634065D0}" presName="textBox3a" presStyleLbl="revTx" presStyleIdx="0" presStyleCnt="3">
        <dgm:presLayoutVars>
          <dgm:bulletEnabled val="1"/>
        </dgm:presLayoutVars>
      </dgm:prSet>
      <dgm:spPr/>
    </dgm:pt>
    <dgm:pt modelId="{05B9AD1C-A7BF-4D0F-BC0E-4C5685F3F772}" type="pres">
      <dgm:prSet presAssocID="{5A10770E-F1E1-4ACE-B064-35149B0DADF2}" presName="bullet3b" presStyleLbl="node1" presStyleIdx="1" presStyleCnt="3"/>
      <dgm:spPr/>
    </dgm:pt>
    <dgm:pt modelId="{954B501F-F72E-4CF1-BC73-0046C8A5EDE6}" type="pres">
      <dgm:prSet presAssocID="{5A10770E-F1E1-4ACE-B064-35149B0DADF2}" presName="textBox3b" presStyleLbl="revTx" presStyleIdx="1" presStyleCnt="3">
        <dgm:presLayoutVars>
          <dgm:bulletEnabled val="1"/>
        </dgm:presLayoutVars>
      </dgm:prSet>
      <dgm:spPr/>
    </dgm:pt>
    <dgm:pt modelId="{8E494596-97BB-4B16-9617-23752FC8A940}" type="pres">
      <dgm:prSet presAssocID="{59647E68-DA72-467C-9EAB-CE5F09C0AA3C}" presName="bullet3c" presStyleLbl="node1" presStyleIdx="2" presStyleCnt="3"/>
      <dgm:spPr/>
    </dgm:pt>
    <dgm:pt modelId="{11BDDC34-5986-42A6-AD3D-82A282956A6F}" type="pres">
      <dgm:prSet presAssocID="{59647E68-DA72-467C-9EAB-CE5F09C0AA3C}" presName="textBox3c" presStyleLbl="revTx" presStyleIdx="2" presStyleCnt="3">
        <dgm:presLayoutVars>
          <dgm:bulletEnabled val="1"/>
        </dgm:presLayoutVars>
      </dgm:prSet>
      <dgm:spPr/>
    </dgm:pt>
  </dgm:ptLst>
  <dgm:cxnLst>
    <dgm:cxn modelId="{2EDAF801-CC92-49E0-812E-A251330A34AC}" type="presOf" srcId="{748EB12C-69B7-4C8D-8DBD-CB35634065D0}" destId="{CFF74B21-CED6-4946-BB32-494743B860CF}" srcOrd="0" destOrd="0" presId="urn:microsoft.com/office/officeart/2005/8/layout/arrow2"/>
    <dgm:cxn modelId="{C9313918-3554-4F9F-9EC5-D8699574C058}" type="presOf" srcId="{59647E68-DA72-467C-9EAB-CE5F09C0AA3C}" destId="{11BDDC34-5986-42A6-AD3D-82A282956A6F}" srcOrd="0" destOrd="0" presId="urn:microsoft.com/office/officeart/2005/8/layout/arrow2"/>
    <dgm:cxn modelId="{2BE1721E-9BB6-4176-9FB6-D6F1977158AC}" srcId="{A5E6206B-4758-42C6-A5A6-8A6A7BBE5D40}" destId="{59647E68-DA72-467C-9EAB-CE5F09C0AA3C}" srcOrd="2" destOrd="0" parTransId="{7145F491-8C24-47FE-A5F3-6F944F4343C9}" sibTransId="{98FC5A8F-D8F4-43A4-814E-7A3C73845694}"/>
    <dgm:cxn modelId="{87282023-6F16-42E0-A43B-FABE3DE836E2}" srcId="{A5E6206B-4758-42C6-A5A6-8A6A7BBE5D40}" destId="{748EB12C-69B7-4C8D-8DBD-CB35634065D0}" srcOrd="0" destOrd="0" parTransId="{13E92E4D-D013-405F-BDEF-3C59E88C500A}" sibTransId="{ADDC6DB4-4275-42F4-8083-D1A2634F4E82}"/>
    <dgm:cxn modelId="{5A22FB34-5F17-49C5-A43E-6057FEBCC0A4}" srcId="{A5E6206B-4758-42C6-A5A6-8A6A7BBE5D40}" destId="{5A10770E-F1E1-4ACE-B064-35149B0DADF2}" srcOrd="1" destOrd="0" parTransId="{5DD3B3F8-4C3A-4C6E-8037-7D0A998961E2}" sibTransId="{29D88573-C28E-41F7-B4C1-C47589E1C2A1}"/>
    <dgm:cxn modelId="{0EBA795A-1562-4B45-B4F8-C4C2990C7126}" type="presOf" srcId="{5A10770E-F1E1-4ACE-B064-35149B0DADF2}" destId="{954B501F-F72E-4CF1-BC73-0046C8A5EDE6}" srcOrd="0" destOrd="0" presId="urn:microsoft.com/office/officeart/2005/8/layout/arrow2"/>
    <dgm:cxn modelId="{79F07F97-6FF0-4964-9EB8-686AA806F7FF}" type="presOf" srcId="{A5E6206B-4758-42C6-A5A6-8A6A7BBE5D40}" destId="{E2510040-BFBA-42F6-B1A7-A9262095BA80}" srcOrd="0" destOrd="0" presId="urn:microsoft.com/office/officeart/2005/8/layout/arrow2"/>
    <dgm:cxn modelId="{11F863CF-4E29-4EAD-AA10-9861774F0E70}" type="presParOf" srcId="{E2510040-BFBA-42F6-B1A7-A9262095BA80}" destId="{5C8684C0-DDCD-4A2F-8140-F1A0AC58B18D}" srcOrd="0" destOrd="0" presId="urn:microsoft.com/office/officeart/2005/8/layout/arrow2"/>
    <dgm:cxn modelId="{F6018821-F568-4950-9FB7-CD97C728378D}" type="presParOf" srcId="{E2510040-BFBA-42F6-B1A7-A9262095BA80}" destId="{9B9F66C4-F547-4257-B407-B652F70E93C7}" srcOrd="1" destOrd="0" presId="urn:microsoft.com/office/officeart/2005/8/layout/arrow2"/>
    <dgm:cxn modelId="{C23CE52D-FC5D-4667-AEE5-C7DE22993FEF}" type="presParOf" srcId="{9B9F66C4-F547-4257-B407-B652F70E93C7}" destId="{00A39616-4DE8-4342-879A-ED3B784DD766}" srcOrd="0" destOrd="0" presId="urn:microsoft.com/office/officeart/2005/8/layout/arrow2"/>
    <dgm:cxn modelId="{13EA7868-B408-40F1-AC40-1B78E4C7CEE8}" type="presParOf" srcId="{9B9F66C4-F547-4257-B407-B652F70E93C7}" destId="{CFF74B21-CED6-4946-BB32-494743B860CF}" srcOrd="1" destOrd="0" presId="urn:microsoft.com/office/officeart/2005/8/layout/arrow2"/>
    <dgm:cxn modelId="{6D749D21-B62D-4B54-8EE2-680386C70CD2}" type="presParOf" srcId="{9B9F66C4-F547-4257-B407-B652F70E93C7}" destId="{05B9AD1C-A7BF-4D0F-BC0E-4C5685F3F772}" srcOrd="2" destOrd="0" presId="urn:microsoft.com/office/officeart/2005/8/layout/arrow2"/>
    <dgm:cxn modelId="{ADA763F9-77A6-4911-BCA9-1C81B653B8CE}" type="presParOf" srcId="{9B9F66C4-F547-4257-B407-B652F70E93C7}" destId="{954B501F-F72E-4CF1-BC73-0046C8A5EDE6}" srcOrd="3" destOrd="0" presId="urn:microsoft.com/office/officeart/2005/8/layout/arrow2"/>
    <dgm:cxn modelId="{3AA8C0E2-96D9-41CA-974B-718C39E2CA41}" type="presParOf" srcId="{9B9F66C4-F547-4257-B407-B652F70E93C7}" destId="{8E494596-97BB-4B16-9617-23752FC8A940}" srcOrd="4" destOrd="0" presId="urn:microsoft.com/office/officeart/2005/8/layout/arrow2"/>
    <dgm:cxn modelId="{9CFC8AC8-3642-45AF-9B04-15A724738106}" type="presParOf" srcId="{9B9F66C4-F547-4257-B407-B652F70E93C7}" destId="{11BDDC34-5986-42A6-AD3D-82A282956A6F}"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3F9706-9BC8-4C4C-BB0E-59CCC6FF6DD0}" type="doc">
      <dgm:prSet loTypeId="urn:microsoft.com/office/officeart/2005/8/layout/pyramid1" loCatId="pyramid" qsTypeId="urn:microsoft.com/office/officeart/2005/8/quickstyle/simple1" qsCatId="simple" csTypeId="urn:microsoft.com/office/officeart/2005/8/colors/accent2_3" csCatId="accent2" phldr="1"/>
      <dgm:spPr/>
    </dgm:pt>
    <dgm:pt modelId="{268BAA00-241D-482B-9220-1151E1AE3383}">
      <dgm:prSet phldrT="[Text]"/>
      <dgm:spPr/>
      <dgm:t>
        <a:bodyPr/>
        <a:lstStyle/>
        <a:p>
          <a:r>
            <a:rPr lang="en-GB" dirty="0"/>
            <a:t>Education and support to other clinical and carer teams  </a:t>
          </a:r>
        </a:p>
      </dgm:t>
    </dgm:pt>
    <dgm:pt modelId="{654B29FB-DF79-483F-A333-ABC92F61EB87}" type="parTrans" cxnId="{BFF41864-76C8-4B6D-A07F-C80C02E62F03}">
      <dgm:prSet/>
      <dgm:spPr/>
      <dgm:t>
        <a:bodyPr/>
        <a:lstStyle/>
        <a:p>
          <a:endParaRPr lang="en-GB"/>
        </a:p>
      </dgm:t>
    </dgm:pt>
    <dgm:pt modelId="{D475BCE3-6B78-4153-904C-2DDADFA98DCD}" type="sibTrans" cxnId="{BFF41864-76C8-4B6D-A07F-C80C02E62F03}">
      <dgm:prSet/>
      <dgm:spPr/>
      <dgm:t>
        <a:bodyPr/>
        <a:lstStyle/>
        <a:p>
          <a:endParaRPr lang="en-GB"/>
        </a:p>
      </dgm:t>
    </dgm:pt>
    <dgm:pt modelId="{55745EFE-7901-4668-9631-C7D36CFDA502}">
      <dgm:prSet phldrT="[Text]"/>
      <dgm:spPr/>
      <dgm:t>
        <a:bodyPr/>
        <a:lstStyle/>
        <a:p>
          <a:r>
            <a:rPr lang="en-GB" dirty="0"/>
            <a:t>Specialist clinics (spasticity, splinting, fatigue, </a:t>
          </a:r>
          <a:r>
            <a:rPr lang="en-GB" dirty="0" err="1"/>
            <a:t>voc</a:t>
          </a:r>
          <a:r>
            <a:rPr lang="en-GB" dirty="0"/>
            <a:t> rehab)</a:t>
          </a:r>
        </a:p>
      </dgm:t>
    </dgm:pt>
    <dgm:pt modelId="{9443EA17-DDC6-4294-8E82-F43DE8FFE7D5}" type="parTrans" cxnId="{E799AC35-714D-4A00-B7D9-DB8FC39DD96D}">
      <dgm:prSet/>
      <dgm:spPr/>
      <dgm:t>
        <a:bodyPr/>
        <a:lstStyle/>
        <a:p>
          <a:endParaRPr lang="en-GB"/>
        </a:p>
      </dgm:t>
    </dgm:pt>
    <dgm:pt modelId="{B851E198-1736-4EB9-BBDE-FBF440C18FF5}" type="sibTrans" cxnId="{E799AC35-714D-4A00-B7D9-DB8FC39DD96D}">
      <dgm:prSet/>
      <dgm:spPr/>
      <dgm:t>
        <a:bodyPr/>
        <a:lstStyle/>
        <a:p>
          <a:endParaRPr lang="en-GB"/>
        </a:p>
      </dgm:t>
    </dgm:pt>
    <dgm:pt modelId="{0835787B-5245-4FCC-8BB6-A9AA4806F440}">
      <dgm:prSet phldrT="[Text]"/>
      <dgm:spPr/>
      <dgm:t>
        <a:bodyPr/>
        <a:lstStyle/>
        <a:p>
          <a:r>
            <a:rPr lang="en-GB" dirty="0"/>
            <a:t>Clinical roles </a:t>
          </a:r>
        </a:p>
      </dgm:t>
    </dgm:pt>
    <dgm:pt modelId="{8AA77A7E-B5EF-44C2-BF9D-BC948AC4DA1E}" type="parTrans" cxnId="{16C6C76F-2684-43EE-BCCB-0BF2E46A0D30}">
      <dgm:prSet/>
      <dgm:spPr/>
      <dgm:t>
        <a:bodyPr/>
        <a:lstStyle/>
        <a:p>
          <a:endParaRPr lang="en-GB"/>
        </a:p>
      </dgm:t>
    </dgm:pt>
    <dgm:pt modelId="{20F62690-6A60-4038-B9F8-936F71E5A817}" type="sibTrans" cxnId="{16C6C76F-2684-43EE-BCCB-0BF2E46A0D30}">
      <dgm:prSet/>
      <dgm:spPr/>
      <dgm:t>
        <a:bodyPr/>
        <a:lstStyle/>
        <a:p>
          <a:endParaRPr lang="en-GB"/>
        </a:p>
      </dgm:t>
    </dgm:pt>
    <dgm:pt modelId="{C872B618-DFBA-46E2-8DBA-CC62A98DD3F9}">
      <dgm:prSet phldrT="[Text]" custT="1"/>
      <dgm:spPr/>
      <dgm:t>
        <a:bodyPr/>
        <a:lstStyle/>
        <a:p>
          <a:r>
            <a:rPr lang="en-GB" sz="1800" dirty="0"/>
            <a:t>SG &amp; </a:t>
          </a:r>
        </a:p>
        <a:p>
          <a:r>
            <a:rPr lang="en-GB" sz="1800" dirty="0"/>
            <a:t>reports</a:t>
          </a:r>
        </a:p>
      </dgm:t>
    </dgm:pt>
    <dgm:pt modelId="{3E51B7C1-8C2D-4589-BA41-08709AADD9E6}" type="parTrans" cxnId="{CA17E5F1-00A0-449E-9213-7279B3E6B213}">
      <dgm:prSet/>
      <dgm:spPr/>
      <dgm:t>
        <a:bodyPr/>
        <a:lstStyle/>
        <a:p>
          <a:endParaRPr lang="en-GB"/>
        </a:p>
      </dgm:t>
    </dgm:pt>
    <dgm:pt modelId="{243B97B3-CFEC-4EF2-A50B-BB1718930BE7}" type="sibTrans" cxnId="{CA17E5F1-00A0-449E-9213-7279B3E6B213}">
      <dgm:prSet/>
      <dgm:spPr/>
      <dgm:t>
        <a:bodyPr/>
        <a:lstStyle/>
        <a:p>
          <a:endParaRPr lang="en-GB"/>
        </a:p>
      </dgm:t>
    </dgm:pt>
    <dgm:pt modelId="{8E441A50-E243-4FA4-8FA3-6A714B8B13EC}">
      <dgm:prSet phldrT="[Text]"/>
      <dgm:spPr/>
      <dgm:t>
        <a:bodyPr/>
        <a:lstStyle/>
        <a:p>
          <a:r>
            <a:rPr lang="en-GB" dirty="0"/>
            <a:t>Research </a:t>
          </a:r>
        </a:p>
      </dgm:t>
    </dgm:pt>
    <dgm:pt modelId="{6A8A511E-EAE5-4D12-A572-6A774EE3A528}" type="parTrans" cxnId="{586A58A1-C266-4473-AACD-87C223348C08}">
      <dgm:prSet/>
      <dgm:spPr/>
      <dgm:t>
        <a:bodyPr/>
        <a:lstStyle/>
        <a:p>
          <a:endParaRPr lang="en-GB"/>
        </a:p>
      </dgm:t>
    </dgm:pt>
    <dgm:pt modelId="{D05D6860-073F-4DBD-95BE-DEEEA59D6E2B}" type="sibTrans" cxnId="{586A58A1-C266-4473-AACD-87C223348C08}">
      <dgm:prSet/>
      <dgm:spPr/>
      <dgm:t>
        <a:bodyPr/>
        <a:lstStyle/>
        <a:p>
          <a:endParaRPr lang="en-GB"/>
        </a:p>
      </dgm:t>
    </dgm:pt>
    <dgm:pt modelId="{A8BF1351-4F3C-4B19-BCDD-C7ED27639C46}" type="pres">
      <dgm:prSet presAssocID="{CD3F9706-9BC8-4C4C-BB0E-59CCC6FF6DD0}" presName="Name0" presStyleCnt="0">
        <dgm:presLayoutVars>
          <dgm:dir/>
          <dgm:animLvl val="lvl"/>
          <dgm:resizeHandles val="exact"/>
        </dgm:presLayoutVars>
      </dgm:prSet>
      <dgm:spPr/>
    </dgm:pt>
    <dgm:pt modelId="{093B0DF0-A99A-43C7-85E7-4432CD9350FF}" type="pres">
      <dgm:prSet presAssocID="{C872B618-DFBA-46E2-8DBA-CC62A98DD3F9}" presName="Name8" presStyleCnt="0"/>
      <dgm:spPr/>
    </dgm:pt>
    <dgm:pt modelId="{03558E99-8250-49DE-9879-1E25A5B63E9A}" type="pres">
      <dgm:prSet presAssocID="{C872B618-DFBA-46E2-8DBA-CC62A98DD3F9}" presName="level" presStyleLbl="node1" presStyleIdx="0" presStyleCnt="5">
        <dgm:presLayoutVars>
          <dgm:chMax val="1"/>
          <dgm:bulletEnabled val="1"/>
        </dgm:presLayoutVars>
      </dgm:prSet>
      <dgm:spPr/>
    </dgm:pt>
    <dgm:pt modelId="{CA309AC2-70CD-4BFF-A6BB-DD2816B79EC3}" type="pres">
      <dgm:prSet presAssocID="{C872B618-DFBA-46E2-8DBA-CC62A98DD3F9}" presName="levelTx" presStyleLbl="revTx" presStyleIdx="0" presStyleCnt="0">
        <dgm:presLayoutVars>
          <dgm:chMax val="1"/>
          <dgm:bulletEnabled val="1"/>
        </dgm:presLayoutVars>
      </dgm:prSet>
      <dgm:spPr/>
    </dgm:pt>
    <dgm:pt modelId="{40CC2BA3-C532-4904-A5CF-C958DB2715FF}" type="pres">
      <dgm:prSet presAssocID="{8E441A50-E243-4FA4-8FA3-6A714B8B13EC}" presName="Name8" presStyleCnt="0"/>
      <dgm:spPr/>
    </dgm:pt>
    <dgm:pt modelId="{4B007E00-A1AB-4498-B681-5558EAEC2963}" type="pres">
      <dgm:prSet presAssocID="{8E441A50-E243-4FA4-8FA3-6A714B8B13EC}" presName="level" presStyleLbl="node1" presStyleIdx="1" presStyleCnt="5">
        <dgm:presLayoutVars>
          <dgm:chMax val="1"/>
          <dgm:bulletEnabled val="1"/>
        </dgm:presLayoutVars>
      </dgm:prSet>
      <dgm:spPr/>
    </dgm:pt>
    <dgm:pt modelId="{DA84E280-74F8-4242-B9FD-AB11C45F62DA}" type="pres">
      <dgm:prSet presAssocID="{8E441A50-E243-4FA4-8FA3-6A714B8B13EC}" presName="levelTx" presStyleLbl="revTx" presStyleIdx="0" presStyleCnt="0">
        <dgm:presLayoutVars>
          <dgm:chMax val="1"/>
          <dgm:bulletEnabled val="1"/>
        </dgm:presLayoutVars>
      </dgm:prSet>
      <dgm:spPr/>
    </dgm:pt>
    <dgm:pt modelId="{9BE7DE45-D316-480A-B726-A119BC98B190}" type="pres">
      <dgm:prSet presAssocID="{268BAA00-241D-482B-9220-1151E1AE3383}" presName="Name8" presStyleCnt="0"/>
      <dgm:spPr/>
    </dgm:pt>
    <dgm:pt modelId="{DB6371CD-4BDA-4A00-9A4D-085B365AE329}" type="pres">
      <dgm:prSet presAssocID="{268BAA00-241D-482B-9220-1151E1AE3383}" presName="level" presStyleLbl="node1" presStyleIdx="2" presStyleCnt="5">
        <dgm:presLayoutVars>
          <dgm:chMax val="1"/>
          <dgm:bulletEnabled val="1"/>
        </dgm:presLayoutVars>
      </dgm:prSet>
      <dgm:spPr/>
    </dgm:pt>
    <dgm:pt modelId="{4D3AEA78-02FD-4433-A189-9083147E81A8}" type="pres">
      <dgm:prSet presAssocID="{268BAA00-241D-482B-9220-1151E1AE3383}" presName="levelTx" presStyleLbl="revTx" presStyleIdx="0" presStyleCnt="0">
        <dgm:presLayoutVars>
          <dgm:chMax val="1"/>
          <dgm:bulletEnabled val="1"/>
        </dgm:presLayoutVars>
      </dgm:prSet>
      <dgm:spPr/>
    </dgm:pt>
    <dgm:pt modelId="{453A5885-66C1-455F-93E6-7CF9B8AA0DCA}" type="pres">
      <dgm:prSet presAssocID="{55745EFE-7901-4668-9631-C7D36CFDA502}" presName="Name8" presStyleCnt="0"/>
      <dgm:spPr/>
    </dgm:pt>
    <dgm:pt modelId="{843C10A6-3A66-4DC5-A4A4-9CC7CCE043F7}" type="pres">
      <dgm:prSet presAssocID="{55745EFE-7901-4668-9631-C7D36CFDA502}" presName="level" presStyleLbl="node1" presStyleIdx="3" presStyleCnt="5">
        <dgm:presLayoutVars>
          <dgm:chMax val="1"/>
          <dgm:bulletEnabled val="1"/>
        </dgm:presLayoutVars>
      </dgm:prSet>
      <dgm:spPr/>
    </dgm:pt>
    <dgm:pt modelId="{09D28D21-1C16-4F27-8782-DF8169C9CC36}" type="pres">
      <dgm:prSet presAssocID="{55745EFE-7901-4668-9631-C7D36CFDA502}" presName="levelTx" presStyleLbl="revTx" presStyleIdx="0" presStyleCnt="0">
        <dgm:presLayoutVars>
          <dgm:chMax val="1"/>
          <dgm:bulletEnabled val="1"/>
        </dgm:presLayoutVars>
      </dgm:prSet>
      <dgm:spPr/>
    </dgm:pt>
    <dgm:pt modelId="{53C4F9AA-205B-4FFB-A511-7E8559B22C59}" type="pres">
      <dgm:prSet presAssocID="{0835787B-5245-4FCC-8BB6-A9AA4806F440}" presName="Name8" presStyleCnt="0"/>
      <dgm:spPr/>
    </dgm:pt>
    <dgm:pt modelId="{50387D78-153B-47A7-86DF-FBEE937765D5}" type="pres">
      <dgm:prSet presAssocID="{0835787B-5245-4FCC-8BB6-A9AA4806F440}" presName="level" presStyleLbl="node1" presStyleIdx="4" presStyleCnt="5">
        <dgm:presLayoutVars>
          <dgm:chMax val="1"/>
          <dgm:bulletEnabled val="1"/>
        </dgm:presLayoutVars>
      </dgm:prSet>
      <dgm:spPr/>
    </dgm:pt>
    <dgm:pt modelId="{E0C58665-92AF-4AB9-9F16-7A72BE7E4C9A}" type="pres">
      <dgm:prSet presAssocID="{0835787B-5245-4FCC-8BB6-A9AA4806F440}" presName="levelTx" presStyleLbl="revTx" presStyleIdx="0" presStyleCnt="0">
        <dgm:presLayoutVars>
          <dgm:chMax val="1"/>
          <dgm:bulletEnabled val="1"/>
        </dgm:presLayoutVars>
      </dgm:prSet>
      <dgm:spPr/>
    </dgm:pt>
  </dgm:ptLst>
  <dgm:cxnLst>
    <dgm:cxn modelId="{FB10312D-C6B6-40E3-AE8F-775D3D0FCAFB}" type="presOf" srcId="{0835787B-5245-4FCC-8BB6-A9AA4806F440}" destId="{50387D78-153B-47A7-86DF-FBEE937765D5}" srcOrd="0" destOrd="0" presId="urn:microsoft.com/office/officeart/2005/8/layout/pyramid1"/>
    <dgm:cxn modelId="{E799AC35-714D-4A00-B7D9-DB8FC39DD96D}" srcId="{CD3F9706-9BC8-4C4C-BB0E-59CCC6FF6DD0}" destId="{55745EFE-7901-4668-9631-C7D36CFDA502}" srcOrd="3" destOrd="0" parTransId="{9443EA17-DDC6-4294-8E82-F43DE8FFE7D5}" sibTransId="{B851E198-1736-4EB9-BBDE-FBF440C18FF5}"/>
    <dgm:cxn modelId="{9F54863E-7E25-4ECB-8891-05A0A0C842F4}" type="presOf" srcId="{55745EFE-7901-4668-9631-C7D36CFDA502}" destId="{843C10A6-3A66-4DC5-A4A4-9CC7CCE043F7}" srcOrd="0" destOrd="0" presId="urn:microsoft.com/office/officeart/2005/8/layout/pyramid1"/>
    <dgm:cxn modelId="{BFF41864-76C8-4B6D-A07F-C80C02E62F03}" srcId="{CD3F9706-9BC8-4C4C-BB0E-59CCC6FF6DD0}" destId="{268BAA00-241D-482B-9220-1151E1AE3383}" srcOrd="2" destOrd="0" parTransId="{654B29FB-DF79-483F-A333-ABC92F61EB87}" sibTransId="{D475BCE3-6B78-4153-904C-2DDADFA98DCD}"/>
    <dgm:cxn modelId="{98E52D68-644C-460B-AFB8-FD1F49C3E640}" type="presOf" srcId="{268BAA00-241D-482B-9220-1151E1AE3383}" destId="{DB6371CD-4BDA-4A00-9A4D-085B365AE329}" srcOrd="0" destOrd="0" presId="urn:microsoft.com/office/officeart/2005/8/layout/pyramid1"/>
    <dgm:cxn modelId="{16C6C76F-2684-43EE-BCCB-0BF2E46A0D30}" srcId="{CD3F9706-9BC8-4C4C-BB0E-59CCC6FF6DD0}" destId="{0835787B-5245-4FCC-8BB6-A9AA4806F440}" srcOrd="4" destOrd="0" parTransId="{8AA77A7E-B5EF-44C2-BF9D-BC948AC4DA1E}" sibTransId="{20F62690-6A60-4038-B9F8-936F71E5A817}"/>
    <dgm:cxn modelId="{CCFA4E55-CF38-45EF-BD25-3BEA4098F1C0}" type="presOf" srcId="{C872B618-DFBA-46E2-8DBA-CC62A98DD3F9}" destId="{CA309AC2-70CD-4BFF-A6BB-DD2816B79EC3}" srcOrd="1" destOrd="0" presId="urn:microsoft.com/office/officeart/2005/8/layout/pyramid1"/>
    <dgm:cxn modelId="{0890A192-5B9B-49CF-9F34-58E93BD24E8B}" type="presOf" srcId="{8E441A50-E243-4FA4-8FA3-6A714B8B13EC}" destId="{DA84E280-74F8-4242-B9FD-AB11C45F62DA}" srcOrd="1" destOrd="0" presId="urn:microsoft.com/office/officeart/2005/8/layout/pyramid1"/>
    <dgm:cxn modelId="{39D85999-62BA-496D-BBDB-E2BD278D1E8C}" type="presOf" srcId="{8E441A50-E243-4FA4-8FA3-6A714B8B13EC}" destId="{4B007E00-A1AB-4498-B681-5558EAEC2963}" srcOrd="0" destOrd="0" presId="urn:microsoft.com/office/officeart/2005/8/layout/pyramid1"/>
    <dgm:cxn modelId="{586A58A1-C266-4473-AACD-87C223348C08}" srcId="{CD3F9706-9BC8-4C4C-BB0E-59CCC6FF6DD0}" destId="{8E441A50-E243-4FA4-8FA3-6A714B8B13EC}" srcOrd="1" destOrd="0" parTransId="{6A8A511E-EAE5-4D12-A572-6A774EE3A528}" sibTransId="{D05D6860-073F-4DBD-95BE-DEEEA59D6E2B}"/>
    <dgm:cxn modelId="{900639A4-BB1E-4925-A7AB-272A566E6407}" type="presOf" srcId="{55745EFE-7901-4668-9631-C7D36CFDA502}" destId="{09D28D21-1C16-4F27-8782-DF8169C9CC36}" srcOrd="1" destOrd="0" presId="urn:microsoft.com/office/officeart/2005/8/layout/pyramid1"/>
    <dgm:cxn modelId="{92794DA6-B41F-4366-BD16-B66ACC063263}" type="presOf" srcId="{CD3F9706-9BC8-4C4C-BB0E-59CCC6FF6DD0}" destId="{A8BF1351-4F3C-4B19-BCDD-C7ED27639C46}" srcOrd="0" destOrd="0" presId="urn:microsoft.com/office/officeart/2005/8/layout/pyramid1"/>
    <dgm:cxn modelId="{6B4CC6A9-B2F9-4F52-8166-65881D975DE1}" type="presOf" srcId="{0835787B-5245-4FCC-8BB6-A9AA4806F440}" destId="{E0C58665-92AF-4AB9-9F16-7A72BE7E4C9A}" srcOrd="1" destOrd="0" presId="urn:microsoft.com/office/officeart/2005/8/layout/pyramid1"/>
    <dgm:cxn modelId="{F4E62AD9-C5DF-460A-9CA9-C50AC2F20D07}" type="presOf" srcId="{C872B618-DFBA-46E2-8DBA-CC62A98DD3F9}" destId="{03558E99-8250-49DE-9879-1E25A5B63E9A}" srcOrd="0" destOrd="0" presId="urn:microsoft.com/office/officeart/2005/8/layout/pyramid1"/>
    <dgm:cxn modelId="{62B8E0F0-A40D-488D-8C46-59E74DA6C09B}" type="presOf" srcId="{268BAA00-241D-482B-9220-1151E1AE3383}" destId="{4D3AEA78-02FD-4433-A189-9083147E81A8}" srcOrd="1" destOrd="0" presId="urn:microsoft.com/office/officeart/2005/8/layout/pyramid1"/>
    <dgm:cxn modelId="{CA17E5F1-00A0-449E-9213-7279B3E6B213}" srcId="{CD3F9706-9BC8-4C4C-BB0E-59CCC6FF6DD0}" destId="{C872B618-DFBA-46E2-8DBA-CC62A98DD3F9}" srcOrd="0" destOrd="0" parTransId="{3E51B7C1-8C2D-4589-BA41-08709AADD9E6}" sibTransId="{243B97B3-CFEC-4EF2-A50B-BB1718930BE7}"/>
    <dgm:cxn modelId="{E90A09B1-45D5-40FB-BC4A-3CCD6E05BE54}" type="presParOf" srcId="{A8BF1351-4F3C-4B19-BCDD-C7ED27639C46}" destId="{093B0DF0-A99A-43C7-85E7-4432CD9350FF}" srcOrd="0" destOrd="0" presId="urn:microsoft.com/office/officeart/2005/8/layout/pyramid1"/>
    <dgm:cxn modelId="{14228B92-B1B9-4A05-A809-E7527794F96D}" type="presParOf" srcId="{093B0DF0-A99A-43C7-85E7-4432CD9350FF}" destId="{03558E99-8250-49DE-9879-1E25A5B63E9A}" srcOrd="0" destOrd="0" presId="urn:microsoft.com/office/officeart/2005/8/layout/pyramid1"/>
    <dgm:cxn modelId="{C2CB7FEE-10BB-4D65-AC60-03D18C0C6B29}" type="presParOf" srcId="{093B0DF0-A99A-43C7-85E7-4432CD9350FF}" destId="{CA309AC2-70CD-4BFF-A6BB-DD2816B79EC3}" srcOrd="1" destOrd="0" presId="urn:microsoft.com/office/officeart/2005/8/layout/pyramid1"/>
    <dgm:cxn modelId="{F0F04F13-7505-46C1-849E-9A50C93BE526}" type="presParOf" srcId="{A8BF1351-4F3C-4B19-BCDD-C7ED27639C46}" destId="{40CC2BA3-C532-4904-A5CF-C958DB2715FF}" srcOrd="1" destOrd="0" presId="urn:microsoft.com/office/officeart/2005/8/layout/pyramid1"/>
    <dgm:cxn modelId="{0F95114E-7E1F-4904-A286-1B31ED7E1A2B}" type="presParOf" srcId="{40CC2BA3-C532-4904-A5CF-C958DB2715FF}" destId="{4B007E00-A1AB-4498-B681-5558EAEC2963}" srcOrd="0" destOrd="0" presId="urn:microsoft.com/office/officeart/2005/8/layout/pyramid1"/>
    <dgm:cxn modelId="{FBA673C8-8384-45BB-8B4F-29A196D36252}" type="presParOf" srcId="{40CC2BA3-C532-4904-A5CF-C958DB2715FF}" destId="{DA84E280-74F8-4242-B9FD-AB11C45F62DA}" srcOrd="1" destOrd="0" presId="urn:microsoft.com/office/officeart/2005/8/layout/pyramid1"/>
    <dgm:cxn modelId="{90E772DC-64DA-4403-9C85-85B8379493D0}" type="presParOf" srcId="{A8BF1351-4F3C-4B19-BCDD-C7ED27639C46}" destId="{9BE7DE45-D316-480A-B726-A119BC98B190}" srcOrd="2" destOrd="0" presId="urn:microsoft.com/office/officeart/2005/8/layout/pyramid1"/>
    <dgm:cxn modelId="{B4CAC708-A109-43A4-9A1E-0A4DCEF35BB2}" type="presParOf" srcId="{9BE7DE45-D316-480A-B726-A119BC98B190}" destId="{DB6371CD-4BDA-4A00-9A4D-085B365AE329}" srcOrd="0" destOrd="0" presId="urn:microsoft.com/office/officeart/2005/8/layout/pyramid1"/>
    <dgm:cxn modelId="{865849B4-3B94-43FE-B828-747E3665F3FA}" type="presParOf" srcId="{9BE7DE45-D316-480A-B726-A119BC98B190}" destId="{4D3AEA78-02FD-4433-A189-9083147E81A8}" srcOrd="1" destOrd="0" presId="urn:microsoft.com/office/officeart/2005/8/layout/pyramid1"/>
    <dgm:cxn modelId="{F0630A6F-D9E5-4B69-8AB0-9A789A3EE8D1}" type="presParOf" srcId="{A8BF1351-4F3C-4B19-BCDD-C7ED27639C46}" destId="{453A5885-66C1-455F-93E6-7CF9B8AA0DCA}" srcOrd="3" destOrd="0" presId="urn:microsoft.com/office/officeart/2005/8/layout/pyramid1"/>
    <dgm:cxn modelId="{55BD2298-0423-4BFC-876B-75747B0DE8FC}" type="presParOf" srcId="{453A5885-66C1-455F-93E6-7CF9B8AA0DCA}" destId="{843C10A6-3A66-4DC5-A4A4-9CC7CCE043F7}" srcOrd="0" destOrd="0" presId="urn:microsoft.com/office/officeart/2005/8/layout/pyramid1"/>
    <dgm:cxn modelId="{A754BDC7-ECD7-477E-A1EB-443A85755E0C}" type="presParOf" srcId="{453A5885-66C1-455F-93E6-7CF9B8AA0DCA}" destId="{09D28D21-1C16-4F27-8782-DF8169C9CC36}" srcOrd="1" destOrd="0" presId="urn:microsoft.com/office/officeart/2005/8/layout/pyramid1"/>
    <dgm:cxn modelId="{622E6D98-D294-4155-898C-C26F78ACE59C}" type="presParOf" srcId="{A8BF1351-4F3C-4B19-BCDD-C7ED27639C46}" destId="{53C4F9AA-205B-4FFB-A511-7E8559B22C59}" srcOrd="4" destOrd="0" presId="urn:microsoft.com/office/officeart/2005/8/layout/pyramid1"/>
    <dgm:cxn modelId="{88A3EC1F-0BA9-4835-85D0-ECF45BA13033}" type="presParOf" srcId="{53C4F9AA-205B-4FFB-A511-7E8559B22C59}" destId="{50387D78-153B-47A7-86DF-FBEE937765D5}" srcOrd="0" destOrd="0" presId="urn:microsoft.com/office/officeart/2005/8/layout/pyramid1"/>
    <dgm:cxn modelId="{27355FA3-7020-4829-BDFF-004FB067B6B2}" type="presParOf" srcId="{53C4F9AA-205B-4FFB-A511-7E8559B22C59}" destId="{E0C58665-92AF-4AB9-9F16-7A72BE7E4C9A}"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0444CF-A5E6-4055-9648-3010BA09A0D5}">
      <dsp:nvSpPr>
        <dsp:cNvPr id="0" name=""/>
        <dsp:cNvSpPr/>
      </dsp:nvSpPr>
      <dsp:spPr>
        <a:xfrm>
          <a:off x="1375042" y="230984"/>
          <a:ext cx="1754671" cy="1754671"/>
        </a:xfrm>
        <a:prstGeom prst="pieWedge">
          <a:avLst/>
        </a:prstGeom>
        <a:solidFill>
          <a:srgbClr val="FF00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t>Clinical </a:t>
          </a:r>
        </a:p>
      </dsp:txBody>
      <dsp:txXfrm>
        <a:off x="1888973" y="744915"/>
        <a:ext cx="1240740" cy="1240740"/>
      </dsp:txXfrm>
    </dsp:sp>
    <dsp:sp modelId="{7FDEE843-EC77-420D-9965-E4E4D2167650}">
      <dsp:nvSpPr>
        <dsp:cNvPr id="0" name=""/>
        <dsp:cNvSpPr/>
      </dsp:nvSpPr>
      <dsp:spPr>
        <a:xfrm rot="5400000">
          <a:off x="3232132" y="238476"/>
          <a:ext cx="1754671" cy="1754671"/>
        </a:xfrm>
        <a:prstGeom prst="pieWedge">
          <a:avLst/>
        </a:prstGeom>
        <a:solidFill>
          <a:srgbClr val="FFFF0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solidFill>
                <a:schemeClr val="bg1"/>
              </a:solidFill>
            </a:rPr>
            <a:t>Leadership</a:t>
          </a:r>
        </a:p>
      </dsp:txBody>
      <dsp:txXfrm rot="-5400000">
        <a:off x="3232132" y="752407"/>
        <a:ext cx="1240740" cy="1240740"/>
      </dsp:txXfrm>
    </dsp:sp>
    <dsp:sp modelId="{33B76DC5-E035-469E-97F7-2B77D2FA93BB}">
      <dsp:nvSpPr>
        <dsp:cNvPr id="0" name=""/>
        <dsp:cNvSpPr/>
      </dsp:nvSpPr>
      <dsp:spPr>
        <a:xfrm rot="10800000">
          <a:off x="3220288" y="2066702"/>
          <a:ext cx="1754671" cy="1754671"/>
        </a:xfrm>
        <a:prstGeom prst="pieWedge">
          <a:avLst/>
        </a:prstGeom>
        <a:solidFill>
          <a:srgbClr val="00206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t>Research </a:t>
          </a:r>
        </a:p>
      </dsp:txBody>
      <dsp:txXfrm rot="10800000">
        <a:off x="3220288" y="2066702"/>
        <a:ext cx="1240740" cy="1240740"/>
      </dsp:txXfrm>
    </dsp:sp>
    <dsp:sp modelId="{60C444C7-A745-4D07-B029-3A91D0E2B518}">
      <dsp:nvSpPr>
        <dsp:cNvPr id="0" name=""/>
        <dsp:cNvSpPr/>
      </dsp:nvSpPr>
      <dsp:spPr>
        <a:xfrm rot="16200000">
          <a:off x="1375042" y="2066702"/>
          <a:ext cx="1754671" cy="1754671"/>
        </a:xfrm>
        <a:prstGeom prst="pieWedge">
          <a:avLst/>
        </a:prstGeom>
        <a:solidFill>
          <a:srgbClr val="00B05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GB" sz="1700" kern="1200" dirty="0"/>
            <a:t>Education </a:t>
          </a:r>
        </a:p>
      </dsp:txBody>
      <dsp:txXfrm rot="5400000">
        <a:off x="1888973" y="2066702"/>
        <a:ext cx="1240740" cy="1240740"/>
      </dsp:txXfrm>
    </dsp:sp>
    <dsp:sp modelId="{7DC91A88-D10A-4159-8976-789E9C02DC71}">
      <dsp:nvSpPr>
        <dsp:cNvPr id="0" name=""/>
        <dsp:cNvSpPr/>
      </dsp:nvSpPr>
      <dsp:spPr>
        <a:xfrm>
          <a:off x="2867323" y="1661466"/>
          <a:ext cx="605827" cy="526806"/>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983081-F449-4EC8-9FD4-E162258AC142}">
      <dsp:nvSpPr>
        <dsp:cNvPr id="0" name=""/>
        <dsp:cNvSpPr/>
      </dsp:nvSpPr>
      <dsp:spPr>
        <a:xfrm rot="10800000">
          <a:off x="2867323" y="1864084"/>
          <a:ext cx="605827" cy="526806"/>
        </a:xfrm>
        <a:prstGeom prst="circular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8684C0-DDCD-4A2F-8140-F1A0AC58B18D}">
      <dsp:nvSpPr>
        <dsp:cNvPr id="0" name=""/>
        <dsp:cNvSpPr/>
      </dsp:nvSpPr>
      <dsp:spPr>
        <a:xfrm>
          <a:off x="0" y="169333"/>
          <a:ext cx="8128000" cy="5079999"/>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A39616-4DE8-4342-879A-ED3B784DD766}">
      <dsp:nvSpPr>
        <dsp:cNvPr id="0" name=""/>
        <dsp:cNvSpPr/>
      </dsp:nvSpPr>
      <dsp:spPr>
        <a:xfrm>
          <a:off x="1032256" y="3675549"/>
          <a:ext cx="211328" cy="211328"/>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F74B21-CED6-4946-BB32-494743B860CF}">
      <dsp:nvSpPr>
        <dsp:cNvPr id="0" name=""/>
        <dsp:cNvSpPr/>
      </dsp:nvSpPr>
      <dsp:spPr>
        <a:xfrm>
          <a:off x="1137920" y="3781213"/>
          <a:ext cx="1893824" cy="1468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978" tIns="0" rIns="0" bIns="0" numCol="1" spcCol="1270" anchor="t" anchorCtr="0">
          <a:noAutofit/>
        </a:bodyPr>
        <a:lstStyle/>
        <a:p>
          <a:pPr marL="0" lvl="0" indent="0" algn="l" defTabSz="711200">
            <a:lnSpc>
              <a:spcPct val="90000"/>
            </a:lnSpc>
            <a:spcBef>
              <a:spcPct val="0"/>
            </a:spcBef>
            <a:spcAft>
              <a:spcPct val="35000"/>
            </a:spcAft>
            <a:buNone/>
          </a:pPr>
          <a:r>
            <a:rPr lang="en-GB" sz="1600" kern="1200" dirty="0">
              <a:solidFill>
                <a:schemeClr val="bg1"/>
              </a:solidFill>
            </a:rPr>
            <a:t>Previous roles- local leadership programs, LEAN basics/practice coach training in context of a QI project </a:t>
          </a:r>
        </a:p>
      </dsp:txBody>
      <dsp:txXfrm>
        <a:off x="1137920" y="3781213"/>
        <a:ext cx="1893824" cy="1468120"/>
      </dsp:txXfrm>
    </dsp:sp>
    <dsp:sp modelId="{05B9AD1C-A7BF-4D0F-BC0E-4C5685F3F772}">
      <dsp:nvSpPr>
        <dsp:cNvPr id="0" name=""/>
        <dsp:cNvSpPr/>
      </dsp:nvSpPr>
      <dsp:spPr>
        <a:xfrm>
          <a:off x="2897632" y="2294805"/>
          <a:ext cx="382016" cy="382016"/>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4B501F-F72E-4CF1-BC73-0046C8A5EDE6}">
      <dsp:nvSpPr>
        <dsp:cNvPr id="0" name=""/>
        <dsp:cNvSpPr/>
      </dsp:nvSpPr>
      <dsp:spPr>
        <a:xfrm>
          <a:off x="3088640" y="2485813"/>
          <a:ext cx="1950720" cy="2763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2422" tIns="0" rIns="0" bIns="0" numCol="1" spcCol="1270" anchor="t" anchorCtr="0">
          <a:noAutofit/>
        </a:bodyPr>
        <a:lstStyle/>
        <a:p>
          <a:pPr marL="0" lvl="0" indent="0" algn="l" defTabSz="711200">
            <a:lnSpc>
              <a:spcPct val="90000"/>
            </a:lnSpc>
            <a:spcBef>
              <a:spcPct val="0"/>
            </a:spcBef>
            <a:spcAft>
              <a:spcPct val="35000"/>
            </a:spcAft>
            <a:buNone/>
          </a:pPr>
          <a:r>
            <a:rPr lang="en-GB" sz="1600" kern="1200" dirty="0">
              <a:solidFill>
                <a:schemeClr val="bg1"/>
              </a:solidFill>
            </a:rPr>
            <a:t>MSc Advanced Professional Practice (Clinical Practitioner)- Leadership and Innovation </a:t>
          </a:r>
        </a:p>
      </dsp:txBody>
      <dsp:txXfrm>
        <a:off x="3088640" y="2485813"/>
        <a:ext cx="1950720" cy="2763519"/>
      </dsp:txXfrm>
    </dsp:sp>
    <dsp:sp modelId="{8E494596-97BB-4B16-9617-23752FC8A940}">
      <dsp:nvSpPr>
        <dsp:cNvPr id="0" name=""/>
        <dsp:cNvSpPr/>
      </dsp:nvSpPr>
      <dsp:spPr>
        <a:xfrm>
          <a:off x="5140960" y="1454573"/>
          <a:ext cx="528320" cy="52832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BDDC34-5986-42A6-AD3D-82A282956A6F}">
      <dsp:nvSpPr>
        <dsp:cNvPr id="0" name=""/>
        <dsp:cNvSpPr/>
      </dsp:nvSpPr>
      <dsp:spPr>
        <a:xfrm>
          <a:off x="5405120" y="1718733"/>
          <a:ext cx="1950720" cy="3530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946" tIns="0" rIns="0" bIns="0" numCol="1" spcCol="1270" anchor="t" anchorCtr="0">
          <a:noAutofit/>
        </a:bodyPr>
        <a:lstStyle/>
        <a:p>
          <a:pPr marL="0" lvl="0" indent="0" algn="l" defTabSz="711200">
            <a:lnSpc>
              <a:spcPct val="90000"/>
            </a:lnSpc>
            <a:spcBef>
              <a:spcPct val="0"/>
            </a:spcBef>
            <a:spcAft>
              <a:spcPct val="35000"/>
            </a:spcAft>
            <a:buNone/>
          </a:pPr>
          <a:r>
            <a:rPr lang="en-GB" sz="1600" kern="1200" dirty="0">
              <a:solidFill>
                <a:schemeClr val="bg1"/>
              </a:solidFill>
            </a:rPr>
            <a:t>Coaching (formal and informal),  putting skills into practice,  podcasts and reading</a:t>
          </a:r>
        </a:p>
      </dsp:txBody>
      <dsp:txXfrm>
        <a:off x="5405120" y="1718733"/>
        <a:ext cx="1950720" cy="35306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558E99-8250-49DE-9879-1E25A5B63E9A}">
      <dsp:nvSpPr>
        <dsp:cNvPr id="0" name=""/>
        <dsp:cNvSpPr/>
      </dsp:nvSpPr>
      <dsp:spPr>
        <a:xfrm>
          <a:off x="3000266" y="0"/>
          <a:ext cx="1500133" cy="931114"/>
        </a:xfrm>
        <a:prstGeom prst="trapezoid">
          <a:avLst>
            <a:gd name="adj" fmla="val 80556"/>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SG &amp; </a:t>
          </a:r>
        </a:p>
        <a:p>
          <a:pPr marL="0" lvl="0" indent="0" algn="ctr" defTabSz="800100">
            <a:lnSpc>
              <a:spcPct val="90000"/>
            </a:lnSpc>
            <a:spcBef>
              <a:spcPct val="0"/>
            </a:spcBef>
            <a:spcAft>
              <a:spcPct val="35000"/>
            </a:spcAft>
            <a:buNone/>
          </a:pPr>
          <a:r>
            <a:rPr lang="en-GB" sz="1800" kern="1200" dirty="0"/>
            <a:t>reports</a:t>
          </a:r>
        </a:p>
      </dsp:txBody>
      <dsp:txXfrm>
        <a:off x="3000266" y="0"/>
        <a:ext cx="1500133" cy="931114"/>
      </dsp:txXfrm>
    </dsp:sp>
    <dsp:sp modelId="{4B007E00-A1AB-4498-B681-5558EAEC2963}">
      <dsp:nvSpPr>
        <dsp:cNvPr id="0" name=""/>
        <dsp:cNvSpPr/>
      </dsp:nvSpPr>
      <dsp:spPr>
        <a:xfrm>
          <a:off x="2250200" y="931114"/>
          <a:ext cx="3000266" cy="931114"/>
        </a:xfrm>
        <a:prstGeom prst="trapezoid">
          <a:avLst>
            <a:gd name="adj" fmla="val 80556"/>
          </a:avLst>
        </a:prstGeom>
        <a:solidFill>
          <a:schemeClr val="accent2">
            <a:shade val="80000"/>
            <a:hueOff val="93963"/>
            <a:satOff val="-3855"/>
            <a:lumOff val="745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Research </a:t>
          </a:r>
        </a:p>
      </dsp:txBody>
      <dsp:txXfrm>
        <a:off x="2775246" y="931114"/>
        <a:ext cx="1950173" cy="931114"/>
      </dsp:txXfrm>
    </dsp:sp>
    <dsp:sp modelId="{DB6371CD-4BDA-4A00-9A4D-085B365AE329}">
      <dsp:nvSpPr>
        <dsp:cNvPr id="0" name=""/>
        <dsp:cNvSpPr/>
      </dsp:nvSpPr>
      <dsp:spPr>
        <a:xfrm>
          <a:off x="1500133" y="1862228"/>
          <a:ext cx="4500400" cy="931114"/>
        </a:xfrm>
        <a:prstGeom prst="trapezoid">
          <a:avLst>
            <a:gd name="adj" fmla="val 80556"/>
          </a:avLst>
        </a:prstGeom>
        <a:solidFill>
          <a:schemeClr val="accent2">
            <a:shade val="80000"/>
            <a:hueOff val="187927"/>
            <a:satOff val="-7709"/>
            <a:lumOff val="1491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Education and support to other clinical and carer teams  </a:t>
          </a:r>
        </a:p>
      </dsp:txBody>
      <dsp:txXfrm>
        <a:off x="2287703" y="1862228"/>
        <a:ext cx="2925260" cy="931114"/>
      </dsp:txXfrm>
    </dsp:sp>
    <dsp:sp modelId="{843C10A6-3A66-4DC5-A4A4-9CC7CCE043F7}">
      <dsp:nvSpPr>
        <dsp:cNvPr id="0" name=""/>
        <dsp:cNvSpPr/>
      </dsp:nvSpPr>
      <dsp:spPr>
        <a:xfrm>
          <a:off x="750066" y="2793343"/>
          <a:ext cx="6000533" cy="931114"/>
        </a:xfrm>
        <a:prstGeom prst="trapezoid">
          <a:avLst>
            <a:gd name="adj" fmla="val 80556"/>
          </a:avLst>
        </a:prstGeom>
        <a:solidFill>
          <a:schemeClr val="accent2">
            <a:shade val="80000"/>
            <a:hueOff val="281890"/>
            <a:satOff val="-11564"/>
            <a:lumOff val="2237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Specialist clinics (spasticity, splinting, fatigue, </a:t>
          </a:r>
          <a:r>
            <a:rPr lang="en-GB" sz="2000" kern="1200" dirty="0" err="1"/>
            <a:t>voc</a:t>
          </a:r>
          <a:r>
            <a:rPr lang="en-GB" sz="2000" kern="1200" dirty="0"/>
            <a:t> rehab)</a:t>
          </a:r>
        </a:p>
      </dsp:txBody>
      <dsp:txXfrm>
        <a:off x="1800160" y="2793343"/>
        <a:ext cx="3900346" cy="931114"/>
      </dsp:txXfrm>
    </dsp:sp>
    <dsp:sp modelId="{50387D78-153B-47A7-86DF-FBEE937765D5}">
      <dsp:nvSpPr>
        <dsp:cNvPr id="0" name=""/>
        <dsp:cNvSpPr/>
      </dsp:nvSpPr>
      <dsp:spPr>
        <a:xfrm>
          <a:off x="0" y="3724457"/>
          <a:ext cx="7500667" cy="931114"/>
        </a:xfrm>
        <a:prstGeom prst="trapezoid">
          <a:avLst>
            <a:gd name="adj" fmla="val 80556"/>
          </a:avLst>
        </a:prstGeom>
        <a:solidFill>
          <a:schemeClr val="accent2">
            <a:shade val="80000"/>
            <a:hueOff val="375854"/>
            <a:satOff val="-15418"/>
            <a:lumOff val="2983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GB" sz="2000" kern="1200" dirty="0"/>
            <a:t>Clinical roles </a:t>
          </a:r>
        </a:p>
      </dsp:txBody>
      <dsp:txXfrm>
        <a:off x="1312616" y="3724457"/>
        <a:ext cx="4875433" cy="931114"/>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0T10:01:50.446"/>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0T10:05:11.676"/>
    </inkml:context>
    <inkml:brush xml:id="br0">
      <inkml:brushProperty name="width" value="0.08819" units="cm"/>
      <inkml:brushProperty name="height" value="0.08819" units="cm"/>
      <inkml:brushProperty name="color" value="#E71224"/>
    </inkml:brush>
  </inkml:definitions>
  <inkml:trace contextRef="#ctx0" brushRef="#br0">673 6 24575,'0'0'0,"0"0"0,0-1 0,0 1 0,0 0 0,0-1 0,0 1 0,0 0 0,0 0 0,1-1 0,-1 1 0,0 0 0,0 0 0,0 0 0,0-1 0,1 1 0,-1 0 0,0 0 0,0 0 0,0-1 0,1 1 0,-1 0 0,0 0 0,0 0 0,1 0 0,-1 0 0,0-1 0,0 1 0,1 0 0,-1 0 0,0 0 0,0 0 0,1 0 0,-1 0 0,0 0 0,1 0 0,-1 0 0,0 0 0,0 0 0,1 0 0,-1 0 0,0 0 0,0 1 0,1-1 0,-1 0 0,0 0 0,0 0 0,1 0 0,-1 0 0,0 1 0,0-1 0,1 0 0,15 11 0,-5 0 0,0 2 0,0-1 0,-2 2 0,1-1 0,-2 1 0,12 25 0,32 99 0,-36-91 0,151 501 0,-120-384 0,22 140 0,-17-56 0,-3-45 0,-9 3 0,15 252 0,-26-149 0,8 213 0,-37-473 0,-4 164 0,0-173 0,-1 1 0,-1-1 0,-16 48 0,-112 318 0,91-279 0,-119 261 0,86-219 0,41-90 0,-3-2 0,-85 129 0,74-133 0,-56 72 0,-28 3 0,-200 170 0,332-317 0,-7 6 0,0 0 0,0 0 0,-1-1 0,0 0 0,-12 7 0,20-13 0,0 1 0,0-1 0,0 0 0,0 1 0,0-1 0,0 0 0,0 0 0,0 1 0,0-1 0,0 0 0,0 0 0,0 0 0,0 0 0,0 0 0,0-1 0,0 1 0,0 0 0,0 0 0,0-1 0,0 1 0,0 0 0,1-1 0,-1 1 0,0-1 0,0 0 0,0 1 0,-1-2 0,0 0 0,1 0 0,0-1 0,-1 1 0,1 0 0,0-1 0,0 1 0,0 0 0,1-1 0,-1 0 0,0-4 0,-1-8 0,1 1 0,3-30 0,-2 41 0,2-29 0,2 0 0,1 0 0,2 1 0,1 0 0,12-32 0,-20 62 0,1 0 0,-1 0 0,0 0 0,1 0 0,-1 0 0,0 0 0,1 0 0,-1 1 0,1-1 0,-1 0 0,1 0 0,0 0 0,-1 0 0,1 1 0,0-1 0,-1 0 0,1 1 0,0-1 0,0 0 0,0 1 0,0-1 0,0 1 0,1-1 0,-2 2 0,1-1 0,0 1 0,-1-1 0,1 1 0,0-1 0,-1 1 0,1 0 0,-1-1 0,1 1 0,-1 0 0,1 0 0,-1-1 0,0 1 0,1 0 0,-1 0 0,0 0 0,0-1 0,1 1 0,-1 0 0,0 1 0,7 51 0,-6-13 0,-2-19 0,2 0 0,0 0 0,2 0 0,6 27 0,-7-43 0,-1 0 0,1 1 0,0-1 0,1 0 0,-1-1 0,1 1 0,0 0 0,0-1 0,1 1 0,-1-1 0,1 0 0,0 0 0,0-1 0,0 1 0,1-1 0,-1 0 0,1 0 0,0 0 0,0 0 0,0-1 0,8 3 0,10 0 0,0-2 0,1 0 0,0-1 0,-1-1 0,1-1 0,32-5 0,11 2 0,-41 2 0,-61 1 0,23 0 0,-104 2 0,-137-5 0,250 3 2,0-1 1,0 1-1,0-1 0,0 0 0,1 1 0,-1-1 0,0-1 0,0 1 1,1 0-1,-1-1 0,1 1 0,-1-1 0,1 0 0,-1 0 0,1 0 1,0 0-1,0 0 0,0 0 0,0-1 0,1 1 0,-1-1 1,1 1-1,-1-1 0,1 0 0,0 1 0,0-1 0,0 0 0,0 0 1,1 0-1,-2-5 0,0-10-92,1 0 0,1 1 0,0-1 1,4-21-1,-1 4-893,-2 5-5843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0T10:05:57.436"/>
    </inkml:context>
    <inkml:brush xml:id="br0">
      <inkml:brushProperty name="width" value="0.09701" units="cm"/>
      <inkml:brushProperty name="height" value="0.09701" units="cm"/>
      <inkml:brushProperty name="color" value="#E71224"/>
    </inkml:brush>
  </inkml:definitions>
  <inkml:trace contextRef="#ctx0" brushRef="#br0">1 0 24575,'1'0'0,"0"0"0,0 1 0,0-1 0,0 0 0,0 1 0,0-1 0,0 1 0,0-1 0,0 1 0,0-1 0,0 1 0,0 0 0,0 0 0,-1-1 0,1 1 0,0 0 0,0 0 0,-1 0 0,1 0 0,-1 0 0,1 0 0,-1 0 0,1 1 0,11 29 0,-10-23 0,85 349 0,-25-85 0,1-58 0,139 319 0,-173-471 0,2-2 0,3 0 0,3-3 0,70 86 0,-1-13 0,123 139 0,-170-206 0,243 239 0,-128-161-284,221 135 1,212 90-1017,-475-288 788,1084 621-47,-876-514 2028,-278-157-1102,1-2 1,1-3-1,106 22 0,-62-20-367,33 6 0,-64-19 0,119 5 0,595-18 0,-755-1 0,0-2 0,0-1 0,44-13 0,-39 8 0,79-8 0,66 18 0,12 0 0,-194 0 0,0-1 0,0 1 0,0-1 0,-1 0 0,1 0 0,0 0 0,0 0 0,0-1 0,-1 1 0,1-1 0,-1 0 0,1 0 0,-1-1 0,0 1 0,0-1 0,0 1 0,0-1 0,0 0 0,0 0 0,-1 0 0,0-1 0,1 1 0,-1-1 0,2-4 0,-2 2 0,0-1 0,0 0 0,-1 0 0,0 0 0,0 0 0,0 0 0,-1 0 0,0 0 0,0 0 0,-1 0 0,0 1 0,0-1 0,-4-11 0,1 5 0,-1 1 0,-1 0 0,0 1 0,0-1 0,-1 1 0,-12-14 0,-54-57 0,54 69 0,19 12 0,-1 1 0,1 0 0,0 0 0,-1 0 0,1 0 0,0 0 0,-1 0 0,1 0 0,0 0 0,-1 0 0,1 0 0,0 0 0,-1 0 0,1 0 0,0 0 0,-1 0 0,1 0 0,0 0 0,-1 1 0,1-1 0,0 0 0,0 0 0,-1 0 0,1 0 0,0 1 0,0-1 0,-1 0 0,1 0 0,0 1 0,0-1 0,-1 0 0,1 1 0,0 1 0,-1 0 0,1 0 0,0-1 0,0 1 0,0 0 0,0 0 0,0 0 0,1 0 0,-1 0 0,1 0 0,-1-1 0,1 1 0,0 0 0,-1 0 0,1-1 0,0 1 0,0 0 0,1 1 0,60 79 0,-2-1 0,-56-74 0,0 0 0,-1 0 0,0 1 0,-1-1 0,0 1 0,0 0 0,0 0 0,-1 0 0,0 0 0,-1 0 0,0 0 0,0 0 0,0 0 0,-1 0 0,-1 0 0,1 0 0,-5 13 0,-3 4 0,-1 0 0,-1 0 0,-28 45 0,30-56 0,-1 0 0,0-1 0,-1 0 0,0 0 0,-1-1 0,0 0 0,-1-1 0,0-1 0,-1 0 0,0-1 0,-1 0 0,0-1 0,0-1 0,0-1 0,-1 0 0,0 0 0,-1-2 0,1 0 0,-1-1 0,-19 1 0,-63-3 77,61-2-798,-52 5 0,51 2-6105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0T10:01:44.285"/>
    </inkml:context>
    <inkml:brush xml:id="br0">
      <inkml:brushProperty name="width" value="0.05" units="cm"/>
      <inkml:brushProperty name="height" value="0.05" units="cm"/>
      <inkml:brushProperty name="color" value="#E71224"/>
    </inkml:brush>
  </inkml:definitions>
  <inkml:trace contextRef="#ctx0" brushRef="#br0">145 68 24575,'-4'0'0,"0"1"0,0 0 0,0 0 0,0 0 0,1 0 0,-1 1 0,0-1 0,1 1 0,-1 0 0,1 0 0,-1 0 0,1 0 0,0 1 0,0 0 0,-5 5 0,-4 6 0,0 0 0,-11 17 0,14-17 0,4-7 0,1 0 0,0 0 0,0 0 0,-4 13 0,8-19 0,-1 0 0,1 0 0,0 0 0,0 0 0,-1 0 0,1 0 0,0-1 0,0 1 0,0 0 0,0 0 0,0 0 0,0 0 0,0 0 0,1 0 0,-1 0 0,0 0 0,0 0 0,1-1 0,-1 1 0,1 2 0,0-3 0,0 1 0,0-1 0,0 0 0,1 1 0,-1-1 0,0 0 0,0 0 0,0 1 0,0-1 0,0 0 0,0 0 0,0 0 0,1 0 0,-1-1 0,0 1 0,0 0 0,0 0 0,0-1 0,0 1 0,0-1 0,0 1 0,2-2 0,17-8 0,0-1 0,-1-1 0,-1 0 0,0-2 0,28-26 0,-5 4 0,-3 0 0,-31 28 0,-1 1 0,1 0 0,1 0 0,0 1 0,-1 0 0,2 0 0,-1 1 0,1 0 0,12-5 0,-21 9 0,1 1 0,0 0 0,0 0 0,0 0 0,0 0 0,0 0 0,0 0 0,0 0 0,0 0 0,0 1 0,0-1 0,0 0 0,0 0 0,-1 1 0,1-1 0,0 1 0,0-1 0,0 1 0,0-1 0,-1 1 0,1-1 0,0 1 0,-1 0 0,1-1 0,0 1 0,-1 0 0,1 0 0,-1-1 0,1 1 0,-1 0 0,1 0 0,-1 0 0,0 0 0,1 0 0,-1-1 0,0 1 0,0 0 0,0 1 0,5 41 0,-5-37 0,-6 231 0,7-259 0,1-21 0,-6-69 0,3 109 0,1 1 0,0-1 0,-1 1 0,1-1 0,-1 1 0,0 0 0,0-1 0,0 1 0,0-1 0,0 1 0,-1 0 0,1 0 0,-1 0 0,1 0 0,-1 0 0,0 0 0,0 0 0,0 1 0,0-1 0,0 1 0,0-1 0,0 1 0,0 0 0,-1 0 0,1 0 0,0 0 0,-1 0 0,1 0 0,-1 0 0,1 1 0,-1 0 0,1-1 0,-1 1 0,1 0 0,-1 0 0,0 0 0,1 1 0,-5 0 0,-3 1 0,-1 1 0,0 0 0,1 0 0,0 1 0,0 0 0,0 1 0,-17 11 0,-8 11 0,-9 8 0,40-33 0,1 0 0,-1 0 0,1 0 0,-1-1 0,0 1 0,1-1 0,-1 0 0,0 0 0,0 0 0,-6 0 0,10-1 0,0 0 0,-1 1 0,1-1 0,-1 0 0,1 0 0,-1 0 0,1 0 0,0 0 0,-1-1 0,1 1 0,-1 0 0,1 0 0,-1 0 0,1 0 0,0 0 0,-1 0 0,1-1 0,0 1 0,-1 0 0,1 0 0,0-1 0,-1 1 0,1 0 0,0-1 0,-1 1 0,1 0 0,0-1 0,0 1 0,-1 0 0,1-1 0,0 1 0,0 0 0,0-1 0,0 1 0,-1-1 0,1 1 0,0-1 0,6-19 0,20-15 0,-17 27-36,1 1 0,0 0-1,1 1 1,0 0 0,0 0-1,0 1 1,0 1 0,1 0-1,0 0 1,22-3 0,-6 0-930,0-1-5860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0T10:01:40.218"/>
    </inkml:context>
    <inkml:brush xml:id="br0">
      <inkml:brushProperty name="width" value="0.08819" units="cm"/>
      <inkml:brushProperty name="height" value="0.08819" units="cm"/>
      <inkml:brushProperty name="color" value="#E71224"/>
    </inkml:brush>
  </inkml:definitions>
  <inkml:trace contextRef="#ctx0" brushRef="#br0">1 1 24575,'0'1083'0,"0"-1074"0,0 0 0,2 0 0,-1 0 0,1-1 0,0 1 0,1 0 0,0-1 0,0 1 0,1-1 0,0 0 0,7 11 0,6 4 0,1-1 0,26 27 0,-16-20 0,31 33 0,2-3 0,99 74 0,-109-97 0,2-2 0,1-2 0,2-3 0,63 24 0,474 123 0,-447-139 0,660 186 0,-668-190 0,2-7 0,1-6 0,0-7 0,223-5 0,-285-8-19,-36 0-654,79-7 0,-91 1-6153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0T10:06:14.855"/>
    </inkml:context>
    <inkml:brush xml:id="br0">
      <inkml:brushProperty name="width" value="0.05" units="cm"/>
      <inkml:brushProperty name="height" value="0.05" units="cm"/>
      <inkml:brushProperty name="color" value="#E71224"/>
    </inkml:brush>
  </inkml:definitions>
  <inkml:trace contextRef="#ctx0" brushRef="#br0">1743 312 24575,'-1'-3'0,"-1"-1"0,1 1 0,-1 0 0,0-1 0,1 1 0,-1 0 0,-1 0 0,1 1 0,0-1 0,-1 0 0,1 1 0,-1-1 0,0 1 0,-5-4 0,5 4 0,-10-7 0,-1-1 0,-1 2 0,0 0 0,0 0 0,0 2 0,-23-8 0,-104-20 0,55 16 0,27 6 0,-1 2 0,0 4 0,0 1 0,-1 4 0,-62 7 0,99-4 0,1 1 0,0 1 0,0 1 0,0 1 0,0 2 0,1 0 0,-35 18 0,17-3 0,0 2 0,-72 60 0,-122 93 0,217-164 0,1 1 0,0 0 0,1 1 0,1 1 0,1 1 0,0 0 0,1 1 0,1 0 0,1 1 0,1 1 0,1-1 0,0 2 0,2-1 0,0 1 0,-7 43 0,-13 57 0,17-83 0,-7 51 0,14-65 0,0 0 0,2 0 0,1 0 0,1 0 0,1 0 0,7 28 0,-7-43 0,1 0 0,0-1 0,1 0 0,0 0 0,1 0 0,-1 0 0,2-1 0,-1 1 0,1-1 0,0-1 0,1 1 0,0-1 0,0 0 0,1-1 0,0 1 0,0-2 0,0 1 0,13 5 0,183 83 0,-175-83 0,0-1 0,1-2 0,0-1 0,0-2 0,42 3 0,161 15 0,-219-22 0,182-2 0,-174-2 0,-1-1 0,1-2 0,-1 0 0,37-17 0,-11 5 0,378-158 0,-401 165 0,-2-2 0,1-1 0,-2 0 0,0-2 0,-1-1 0,0 0 0,19-23 0,-26 24 0,0 0 0,-1-2 0,-1 1 0,0-2 0,-1 1 0,-2-1 0,0-1 0,0 0 0,5-26 0,-4-2 0,-1-2 0,2-73 0,-12-101 0,-1 79 0,3 112 0,0 5 0,0 1 0,-6-37 0,4 55 0,0-1 0,-1 0 0,0 0 0,-1 1 0,0 0 0,0 0 0,-1 0 0,0 0 0,-12-15 0,-7-4-273,-1 2 0,-1 1 0,-1 0 0,-44-28 0,51 39-6553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99B772-A080-418E-A1B1-98508F5FDC88}" type="datetimeFigureOut">
              <a:rPr lang="en-GB" smtClean="0"/>
              <a:t>03/10/2023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AF5210-2AC8-453D-B072-5BE263B22D8B}" type="slidenum">
              <a:rPr lang="en-GB" smtClean="0"/>
              <a:t>‹#›</a:t>
            </a:fld>
            <a:endParaRPr lang="en-GB"/>
          </a:p>
        </p:txBody>
      </p:sp>
    </p:spTree>
    <p:extLst>
      <p:ext uri="{BB962C8B-B14F-4D97-AF65-F5344CB8AC3E}">
        <p14:creationId xmlns:p14="http://schemas.microsoft.com/office/powerpoint/2010/main" val="3247013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AF5210-2AC8-453D-B072-5BE263B22D8B}" type="slidenum">
              <a:rPr lang="en-GB" smtClean="0"/>
              <a:t>3</a:t>
            </a:fld>
            <a:endParaRPr lang="en-GB"/>
          </a:p>
        </p:txBody>
      </p:sp>
    </p:spTree>
    <p:extLst>
      <p:ext uri="{BB962C8B-B14F-4D97-AF65-F5344CB8AC3E}">
        <p14:creationId xmlns:p14="http://schemas.microsoft.com/office/powerpoint/2010/main" val="2795372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Data being collected by colleagued in RCHT to estimate number of bed days saved if we did. Currently 3/12 wait for pick up in some areas and intensity of 1 session per fortnight in reality in terms of intensity. Planning in PTN meetings. </a:t>
            </a:r>
          </a:p>
        </p:txBody>
      </p:sp>
      <p:sp>
        <p:nvSpPr>
          <p:cNvPr id="4" name="Slide Number Placeholder 3"/>
          <p:cNvSpPr>
            <a:spLocks noGrp="1"/>
          </p:cNvSpPr>
          <p:nvPr>
            <p:ph type="sldNum" sz="quarter" idx="5"/>
          </p:nvPr>
        </p:nvSpPr>
        <p:spPr/>
        <p:txBody>
          <a:bodyPr/>
          <a:lstStyle/>
          <a:p>
            <a:fld id="{9CAF5210-2AC8-453D-B072-5BE263B22D8B}" type="slidenum">
              <a:rPr lang="en-GB" smtClean="0"/>
              <a:t>17</a:t>
            </a:fld>
            <a:endParaRPr lang="en-GB"/>
          </a:p>
        </p:txBody>
      </p:sp>
    </p:spTree>
    <p:extLst>
      <p:ext uri="{BB962C8B-B14F-4D97-AF65-F5344CB8AC3E}">
        <p14:creationId xmlns:p14="http://schemas.microsoft.com/office/powerpoint/2010/main" val="3535476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isn’t a single guideline  that takes geography into account- all done on population numbers. Those who have partners</a:t>
            </a:r>
            <a:r>
              <a:rPr lang="en-GB" baseline="0" dirty="0"/>
              <a:t> who can take them in a car or support them onto public transport may get to a clinic. Some may be able to afford their own wheelchair accessible vehicle or to pay for a wheelchair taxi (costs). Hospital transport is limited. Those who cannot remain isolated and unheard. </a:t>
            </a:r>
            <a:endParaRPr lang="en-GB" dirty="0"/>
          </a:p>
        </p:txBody>
      </p:sp>
      <p:sp>
        <p:nvSpPr>
          <p:cNvPr id="4" name="Slide Number Placeholder 3"/>
          <p:cNvSpPr>
            <a:spLocks noGrp="1"/>
          </p:cNvSpPr>
          <p:nvPr>
            <p:ph type="sldNum" sz="quarter" idx="5"/>
          </p:nvPr>
        </p:nvSpPr>
        <p:spPr/>
        <p:txBody>
          <a:bodyPr/>
          <a:lstStyle/>
          <a:p>
            <a:fld id="{9CAF5210-2AC8-453D-B072-5BE263B22D8B}" type="slidenum">
              <a:rPr lang="en-GB" smtClean="0"/>
              <a:t>18</a:t>
            </a:fld>
            <a:endParaRPr lang="en-GB"/>
          </a:p>
        </p:txBody>
      </p:sp>
    </p:spTree>
    <p:extLst>
      <p:ext uri="{BB962C8B-B14F-4D97-AF65-F5344CB8AC3E}">
        <p14:creationId xmlns:p14="http://schemas.microsoft.com/office/powerpoint/2010/main" val="151526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AF5210-2AC8-453D-B072-5BE263B22D8B}" type="slidenum">
              <a:rPr lang="en-GB" smtClean="0"/>
              <a:t>21</a:t>
            </a:fld>
            <a:endParaRPr lang="en-GB"/>
          </a:p>
        </p:txBody>
      </p:sp>
    </p:spTree>
    <p:extLst>
      <p:ext uri="{BB962C8B-B14F-4D97-AF65-F5344CB8AC3E}">
        <p14:creationId xmlns:p14="http://schemas.microsoft.com/office/powerpoint/2010/main" val="4107331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end on a positive note, there is lots of work being done to make the team as effective as possible and to promote neuro rehab across the region. </a:t>
            </a:r>
          </a:p>
          <a:p>
            <a:r>
              <a:rPr lang="en-GB" dirty="0"/>
              <a:t>Very lucky to be working with a highly competent, compassionate and innovative team </a:t>
            </a:r>
          </a:p>
        </p:txBody>
      </p:sp>
      <p:sp>
        <p:nvSpPr>
          <p:cNvPr id="4" name="Slide Number Placeholder 3"/>
          <p:cNvSpPr>
            <a:spLocks noGrp="1"/>
          </p:cNvSpPr>
          <p:nvPr>
            <p:ph type="sldNum" sz="quarter" idx="5"/>
          </p:nvPr>
        </p:nvSpPr>
        <p:spPr/>
        <p:txBody>
          <a:bodyPr/>
          <a:lstStyle/>
          <a:p>
            <a:fld id="{9CAF5210-2AC8-453D-B072-5BE263B22D8B}" type="slidenum">
              <a:rPr lang="en-GB" smtClean="0"/>
              <a:t>22</a:t>
            </a:fld>
            <a:endParaRPr lang="en-GB"/>
          </a:p>
        </p:txBody>
      </p:sp>
    </p:spTree>
    <p:extLst>
      <p:ext uri="{BB962C8B-B14F-4D97-AF65-F5344CB8AC3E}">
        <p14:creationId xmlns:p14="http://schemas.microsoft.com/office/powerpoint/2010/main" val="227403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AF5210-2AC8-453D-B072-5BE263B22D8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839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Overall, there’s lots of work going on to raise the profile and get neuro rehab on the map. It’s a tough financial climate and proving it’s worth in terms of financial value is challenging. But overall I hope in a few years to be expanding and asking people to join our fabulous team…</a:t>
            </a:r>
          </a:p>
        </p:txBody>
      </p:sp>
      <p:sp>
        <p:nvSpPr>
          <p:cNvPr id="4" name="Slide Number Placeholder 3"/>
          <p:cNvSpPr>
            <a:spLocks noGrp="1"/>
          </p:cNvSpPr>
          <p:nvPr>
            <p:ph type="sldNum" sz="quarter" idx="5"/>
          </p:nvPr>
        </p:nvSpPr>
        <p:spPr/>
        <p:txBody>
          <a:bodyPr/>
          <a:lstStyle/>
          <a:p>
            <a:fld id="{9CAF5210-2AC8-453D-B072-5BE263B22D8B}" type="slidenum">
              <a:rPr lang="en-GB" smtClean="0"/>
              <a:t>29</a:t>
            </a:fld>
            <a:endParaRPr lang="en-GB"/>
          </a:p>
        </p:txBody>
      </p:sp>
    </p:spTree>
    <p:extLst>
      <p:ext uri="{BB962C8B-B14F-4D97-AF65-F5344CB8AC3E}">
        <p14:creationId xmlns:p14="http://schemas.microsoft.com/office/powerpoint/2010/main" val="3194836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AF5210-2AC8-453D-B072-5BE263B22D8B}" type="slidenum">
              <a:rPr lang="en-GB" smtClean="0"/>
              <a:t>4</a:t>
            </a:fld>
            <a:endParaRPr lang="en-GB"/>
          </a:p>
        </p:txBody>
      </p:sp>
    </p:spTree>
    <p:extLst>
      <p:ext uri="{BB962C8B-B14F-4D97-AF65-F5344CB8AC3E}">
        <p14:creationId xmlns:p14="http://schemas.microsoft.com/office/powerpoint/2010/main" val="2076719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service supports community patients who are a category A (score of 3 for rehabilitation complexity) on the Patient Categorisation Tool developed by Kings College. </a:t>
            </a:r>
          </a:p>
          <a:p>
            <a:endParaRPr lang="en-GB" dirty="0"/>
          </a:p>
          <a:p>
            <a:r>
              <a:rPr lang="en-GB" dirty="0"/>
              <a:t>So, our service see’s complex neurological patients which may be categorised due to their physical, cognitive, behaviour and/or communication needs on an impairment level. However complexity is not necessarily due to the severity of the condition alone and other aspects feed into this such as family dynamics, restricted environments, social or </a:t>
            </a:r>
            <a:r>
              <a:rPr lang="en-GB" dirty="0" err="1"/>
              <a:t>lego</a:t>
            </a:r>
            <a:r>
              <a:rPr lang="en-GB" dirty="0"/>
              <a:t>-ethical challenges</a:t>
            </a:r>
          </a:p>
          <a:p>
            <a:endParaRPr lang="en-GB" dirty="0"/>
          </a:p>
          <a:p>
            <a:r>
              <a:rPr lang="en-GB" dirty="0"/>
              <a:t>These patients often need coordination between a number of specialised professionals from the multi-disciplinary team. </a:t>
            </a:r>
          </a:p>
          <a:p>
            <a:endParaRPr lang="en-GB" dirty="0"/>
          </a:p>
          <a:p>
            <a:r>
              <a:rPr lang="en-GB" dirty="0"/>
              <a:t>Over the next few slides, we will breakdown our triage criteria in order to explain our role and what we can offer these complex patients- these have been included as an appendix at the end for reference also. </a:t>
            </a:r>
          </a:p>
          <a:p>
            <a:endParaRPr lang="en-GB" dirty="0"/>
          </a:p>
          <a:p>
            <a:r>
              <a:rPr lang="en-GB" dirty="0"/>
              <a:t>From an overarching perspective- our team supports patients with long term condition management and promotion of collaborative (previously called self management) to empower patients and ensure efficient use of resources, not just episodes of problem based assessment and treatment. </a:t>
            </a:r>
          </a:p>
          <a:p>
            <a:endParaRPr lang="en-GB" dirty="0"/>
          </a:p>
          <a:p>
            <a:r>
              <a:rPr lang="en-GB" dirty="0"/>
              <a:t>Strategically, we support repatriation and are involved in pathway development from out of county specialist rehabilitation units </a:t>
            </a:r>
            <a:r>
              <a:rPr lang="en-GB" dirty="0" err="1"/>
              <a:t>eg</a:t>
            </a:r>
            <a:r>
              <a:rPr lang="en-GB" dirty="0"/>
              <a:t> SCI and Brain injury </a:t>
            </a:r>
          </a:p>
          <a:p>
            <a:endParaRPr lang="en-GB" dirty="0"/>
          </a:p>
        </p:txBody>
      </p:sp>
      <p:sp>
        <p:nvSpPr>
          <p:cNvPr id="4" name="Slide Number Placeholder 3"/>
          <p:cNvSpPr>
            <a:spLocks noGrp="1"/>
          </p:cNvSpPr>
          <p:nvPr>
            <p:ph type="sldNum" sz="quarter" idx="5"/>
          </p:nvPr>
        </p:nvSpPr>
        <p:spPr/>
        <p:txBody>
          <a:bodyPr/>
          <a:lstStyle/>
          <a:p>
            <a:fld id="{9CAF5210-2AC8-453D-B072-5BE263B22D8B}" type="slidenum">
              <a:rPr lang="en-GB" smtClean="0"/>
              <a:t>9</a:t>
            </a:fld>
            <a:endParaRPr lang="en-GB"/>
          </a:p>
        </p:txBody>
      </p:sp>
    </p:spTree>
    <p:extLst>
      <p:ext uri="{BB962C8B-B14F-4D97-AF65-F5344CB8AC3E}">
        <p14:creationId xmlns:p14="http://schemas.microsoft.com/office/powerpoint/2010/main" val="1105983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Following on from the in depth neuro assessment, within the context of the (International Classification Function) DISCUSS WITH PHYSIO, our service provides management of impairment related issues and we would gladly provide a second point of reference if not responding to initial treatment. For example:</a:t>
            </a:r>
          </a:p>
          <a:p>
            <a:r>
              <a:rPr lang="en-GB" dirty="0"/>
              <a:t>-complex spasticity management if not responding to basic stretches, splinting or resolution of triggers</a:t>
            </a:r>
          </a:p>
          <a:p>
            <a:r>
              <a:rPr lang="en-GB" dirty="0"/>
              <a:t>-pain that has not responded to first line interventions </a:t>
            </a:r>
          </a:p>
          <a:p>
            <a:r>
              <a:rPr lang="en-GB" dirty="0"/>
              <a:t>-basic postural management techniques aren’t meeting the clients needs and consideration of sleep system is required</a:t>
            </a:r>
          </a:p>
          <a:p>
            <a:r>
              <a:rPr lang="en-GB" dirty="0"/>
              <a:t>-where strategies such as sensory bombardment have not been effective and is impacting on function</a:t>
            </a:r>
          </a:p>
          <a:p>
            <a:r>
              <a:rPr lang="en-GB" dirty="0"/>
              <a:t>-Note, vestibular dysfunction must be of central origin to sit within our service. The peripheral pathway is under review as some community therapists/GP are competent/confident in this specialism but patients may need referral to ENT.</a:t>
            </a:r>
          </a:p>
          <a:p>
            <a:endParaRPr lang="en-GB" dirty="0"/>
          </a:p>
          <a:p>
            <a:r>
              <a:rPr lang="en-GB" dirty="0"/>
              <a:t>Moving up to the management of activity within the ICF model- we can provide specialist rehabilitation and handling to improve mobility and functional goals. Provision of specialist equipment such as standing frames may be appropriate to achieve management of impairments, improve function and participation. </a:t>
            </a:r>
          </a:p>
          <a:p>
            <a:r>
              <a:rPr lang="en-GB" dirty="0"/>
              <a:t> </a:t>
            </a:r>
          </a:p>
          <a:p>
            <a:r>
              <a:rPr lang="en-GB" dirty="0"/>
              <a:t>Finally, a large part of our role is education and signposting to promote the participation aspect of the ICF such as social engagement and physical self management for long term neurological conditions. </a:t>
            </a:r>
          </a:p>
          <a:p>
            <a:endParaRPr lang="en-GB" dirty="0"/>
          </a:p>
        </p:txBody>
      </p:sp>
      <p:sp>
        <p:nvSpPr>
          <p:cNvPr id="4" name="Slide Number Placeholder 3"/>
          <p:cNvSpPr>
            <a:spLocks noGrp="1"/>
          </p:cNvSpPr>
          <p:nvPr>
            <p:ph type="sldNum" sz="quarter" idx="5"/>
          </p:nvPr>
        </p:nvSpPr>
        <p:spPr/>
        <p:txBody>
          <a:bodyPr/>
          <a:lstStyle/>
          <a:p>
            <a:fld id="{9CAF5210-2AC8-453D-B072-5BE263B22D8B}" type="slidenum">
              <a:rPr lang="en-GB" smtClean="0"/>
              <a:t>11</a:t>
            </a:fld>
            <a:endParaRPr lang="en-GB"/>
          </a:p>
        </p:txBody>
      </p:sp>
    </p:spTree>
    <p:extLst>
      <p:ext uri="{BB962C8B-B14F-4D97-AF65-F5344CB8AC3E}">
        <p14:creationId xmlns:p14="http://schemas.microsoft.com/office/powerpoint/2010/main" val="70884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 through each section using the – OT referral guidelines page 4, OT Triage document and assessment/treatment flow charts. </a:t>
            </a:r>
          </a:p>
          <a:p>
            <a:endParaRPr lang="en-GB" dirty="0"/>
          </a:p>
          <a:p>
            <a:r>
              <a:rPr lang="en-GB" dirty="0"/>
              <a:t>Complex problems of perception / cognition. Optimal patient outcomes require specialist assessment and intervention. </a:t>
            </a:r>
          </a:p>
          <a:p>
            <a:r>
              <a:rPr lang="en-GB" dirty="0"/>
              <a:t>Therapists use assessments and interventions that ensure best understanding of needs and greatest opportunity for achieving potentials. </a:t>
            </a:r>
          </a:p>
          <a:p>
            <a:endParaRPr lang="en-GB" dirty="0"/>
          </a:p>
          <a:p>
            <a:r>
              <a:rPr lang="en-GB" dirty="0"/>
              <a:t>Significant emotional change associated with stroke. </a:t>
            </a:r>
          </a:p>
          <a:p>
            <a:r>
              <a:rPr lang="en-GB" dirty="0"/>
              <a:t>Use highly developed skills to support people experiencing emotional change following stroke with the option to make referrals to partner services when appropriate.</a:t>
            </a:r>
          </a:p>
          <a:p>
            <a:endParaRPr lang="en-GB" dirty="0"/>
          </a:p>
          <a:p>
            <a:r>
              <a:rPr lang="en-GB" dirty="0"/>
              <a:t>Altered behaviour patterns following stroke </a:t>
            </a:r>
          </a:p>
          <a:p>
            <a:r>
              <a:rPr lang="en-GB" dirty="0"/>
              <a:t>Use a holistic assessment to enable better understanding of behavioural changes; to enable progress and to support families and carers. Therapists will make referrals to partner services when appropriate.</a:t>
            </a:r>
          </a:p>
          <a:p>
            <a:endParaRPr lang="en-GB" dirty="0"/>
          </a:p>
          <a:p>
            <a:r>
              <a:rPr lang="en-GB" dirty="0"/>
              <a:t>Significant sensory loss (visual, tactile etc)</a:t>
            </a:r>
          </a:p>
          <a:p>
            <a:r>
              <a:rPr lang="en-GB" dirty="0"/>
              <a:t>Assess impact of sensory loss and support development of strategies to retrain senses or compensate for sensory loss so as to minimise impact on daily activities and life satisfaction. </a:t>
            </a:r>
          </a:p>
          <a:p>
            <a:endParaRPr lang="en-GB" dirty="0"/>
          </a:p>
          <a:p>
            <a:r>
              <a:rPr lang="en-GB" dirty="0"/>
              <a:t>Complex and severe post stroke fatigue </a:t>
            </a:r>
          </a:p>
          <a:p>
            <a:r>
              <a:rPr lang="en-GB" dirty="0"/>
              <a:t>Assess the nature and impact of fatigue so as to understand the contributory factors.</a:t>
            </a:r>
          </a:p>
          <a:p>
            <a:r>
              <a:rPr lang="en-GB" dirty="0"/>
              <a:t>Develop a fatigue analysis care plan for improving energy and stamina so as to enable achievement of goals and a better quality of life (activity, participation, life satisfaction and emotional wellbeing)</a:t>
            </a:r>
          </a:p>
          <a:p>
            <a:endParaRPr lang="en-GB" dirty="0"/>
          </a:p>
          <a:p>
            <a:r>
              <a:rPr lang="en-GB" dirty="0"/>
              <a:t>Impact on employment, education or vocational activity</a:t>
            </a:r>
          </a:p>
          <a:p>
            <a:r>
              <a:rPr lang="en-GB" dirty="0"/>
              <a:t>Assess and intervene so as to support employment, education and vocational activities</a:t>
            </a:r>
          </a:p>
          <a:p>
            <a:r>
              <a:rPr lang="en-GB" dirty="0"/>
              <a:t>Undertake targeted assessment of skills to enable goal setting, to support dialogue for a return to work, to support realistic expectations and, to help identify reasonable adjustments to role and workplace.</a:t>
            </a:r>
          </a:p>
          <a:p>
            <a:r>
              <a:rPr lang="en-GB" dirty="0"/>
              <a:t>Prepare specialist reports to support the return to work process and / or the appropriate access to entitlements.</a:t>
            </a:r>
          </a:p>
          <a:p>
            <a:endParaRPr lang="en-GB" dirty="0"/>
          </a:p>
          <a:p>
            <a:r>
              <a:rPr lang="en-GB" dirty="0"/>
              <a:t>Impaired interaction with challenging environments</a:t>
            </a:r>
          </a:p>
          <a:p>
            <a:r>
              <a:rPr lang="en-GB" dirty="0"/>
              <a:t>Assess upper limb movement in relation to valued activities.</a:t>
            </a:r>
          </a:p>
          <a:p>
            <a:r>
              <a:rPr lang="en-GB" dirty="0"/>
              <a:t>Intervene to improve quality of upper limb movement. Therapists integrate upper limb therapy with environmental adaptations, so as to enable mastery of tasks in valued activities. </a:t>
            </a:r>
          </a:p>
          <a:p>
            <a:endParaRPr lang="en-GB" dirty="0"/>
          </a:p>
          <a:p>
            <a:endParaRPr lang="en-GB" dirty="0"/>
          </a:p>
          <a:p>
            <a:endParaRPr lang="en-GB" dirty="0"/>
          </a:p>
          <a:p>
            <a:r>
              <a:rPr lang="en-GB" dirty="0"/>
              <a:t>Non complex situation which involves returning to driving – forwarded to Cornwall Mobility, however if alongside other elements as mentioned above, then driving will be within other </a:t>
            </a:r>
            <a:r>
              <a:rPr lang="en-GB" dirty="0" err="1"/>
              <a:t>inteverntions</a:t>
            </a:r>
            <a:r>
              <a:rPr lang="en-GB" dirty="0"/>
              <a:t>. </a:t>
            </a:r>
          </a:p>
          <a:p>
            <a:endParaRPr lang="en-GB" dirty="0"/>
          </a:p>
          <a:p>
            <a:endParaRPr lang="en-GB" dirty="0"/>
          </a:p>
        </p:txBody>
      </p:sp>
      <p:sp>
        <p:nvSpPr>
          <p:cNvPr id="4" name="Slide Number Placeholder 3"/>
          <p:cNvSpPr>
            <a:spLocks noGrp="1"/>
          </p:cNvSpPr>
          <p:nvPr>
            <p:ph type="sldNum" sz="quarter" idx="5"/>
          </p:nvPr>
        </p:nvSpPr>
        <p:spPr/>
        <p:txBody>
          <a:bodyPr/>
          <a:lstStyle/>
          <a:p>
            <a:fld id="{9CAF5210-2AC8-453D-B072-5BE263B22D8B}" type="slidenum">
              <a:rPr lang="en-GB" smtClean="0"/>
              <a:t>12</a:t>
            </a:fld>
            <a:endParaRPr lang="en-GB"/>
          </a:p>
        </p:txBody>
      </p:sp>
    </p:spTree>
    <p:extLst>
      <p:ext uri="{BB962C8B-B14F-4D97-AF65-F5344CB8AC3E}">
        <p14:creationId xmlns:p14="http://schemas.microsoft.com/office/powerpoint/2010/main" val="1071525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AF5210-2AC8-453D-B072-5BE263B22D8B}" type="slidenum">
              <a:rPr lang="en-GB" smtClean="0"/>
              <a:t>13</a:t>
            </a:fld>
            <a:endParaRPr lang="en-GB"/>
          </a:p>
        </p:txBody>
      </p:sp>
    </p:spTree>
    <p:extLst>
      <p:ext uri="{BB962C8B-B14F-4D97-AF65-F5344CB8AC3E}">
        <p14:creationId xmlns:p14="http://schemas.microsoft.com/office/powerpoint/2010/main" val="426009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AF5210-2AC8-453D-B072-5BE263B22D8B}" type="slidenum">
              <a:rPr lang="en-GB" smtClean="0"/>
              <a:t>14</a:t>
            </a:fld>
            <a:endParaRPr lang="en-GB"/>
          </a:p>
        </p:txBody>
      </p:sp>
    </p:spTree>
    <p:extLst>
      <p:ext uri="{BB962C8B-B14F-4D97-AF65-F5344CB8AC3E}">
        <p14:creationId xmlns:p14="http://schemas.microsoft.com/office/powerpoint/2010/main" val="4199960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AF5210-2AC8-453D-B072-5BE263B22D8B}" type="slidenum">
              <a:rPr lang="en-GB" smtClean="0"/>
              <a:t>15</a:t>
            </a:fld>
            <a:endParaRPr lang="en-GB"/>
          </a:p>
        </p:txBody>
      </p:sp>
    </p:spTree>
    <p:extLst>
      <p:ext uri="{BB962C8B-B14F-4D97-AF65-F5344CB8AC3E}">
        <p14:creationId xmlns:p14="http://schemas.microsoft.com/office/powerpoint/2010/main" val="2210404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CAF5210-2AC8-453D-B072-5BE263B22D8B}" type="slidenum">
              <a:rPr lang="en-GB" smtClean="0"/>
              <a:t>16</a:t>
            </a:fld>
            <a:endParaRPr lang="en-GB"/>
          </a:p>
        </p:txBody>
      </p:sp>
    </p:spTree>
    <p:extLst>
      <p:ext uri="{BB962C8B-B14F-4D97-AF65-F5344CB8AC3E}">
        <p14:creationId xmlns:p14="http://schemas.microsoft.com/office/powerpoint/2010/main" val="586429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E17AFB-A676-4A48-B3DD-B604142DBBD9}" type="datetimeFigureOut">
              <a:rPr lang="en-GB" smtClean="0"/>
              <a:t>03/10/2023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C7324A-FB07-4ADD-B6BA-022AA7BBAF01}" type="slidenum">
              <a:rPr lang="en-GB" smtClean="0"/>
              <a:t>‹#›</a:t>
            </a:fld>
            <a:endParaRPr lang="en-GB"/>
          </a:p>
        </p:txBody>
      </p:sp>
    </p:spTree>
    <p:extLst>
      <p:ext uri="{BB962C8B-B14F-4D97-AF65-F5344CB8AC3E}">
        <p14:creationId xmlns:p14="http://schemas.microsoft.com/office/powerpoint/2010/main" val="4094660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E17AFB-A676-4A48-B3DD-B604142DBBD9}" type="datetimeFigureOut">
              <a:rPr lang="en-GB" smtClean="0"/>
              <a:t>03/10/2023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C7324A-FB07-4ADD-B6BA-022AA7BBAF01}" type="slidenum">
              <a:rPr lang="en-GB" smtClean="0"/>
              <a:t>‹#›</a:t>
            </a:fld>
            <a:endParaRPr lang="en-GB"/>
          </a:p>
        </p:txBody>
      </p:sp>
    </p:spTree>
    <p:extLst>
      <p:ext uri="{BB962C8B-B14F-4D97-AF65-F5344CB8AC3E}">
        <p14:creationId xmlns:p14="http://schemas.microsoft.com/office/powerpoint/2010/main" val="4165606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01E17AFB-A676-4A48-B3DD-B604142DBBD9}" type="datetimeFigureOut">
              <a:rPr lang="en-GB" smtClean="0"/>
              <a:t>03/10/2023</a:t>
            </a:fld>
            <a:endParaRPr lang="en-GB"/>
          </a:p>
        </p:txBody>
      </p:sp>
      <p:sp>
        <p:nvSpPr>
          <p:cNvPr id="5" name="Footer Placeholder 4"/>
          <p:cNvSpPr>
            <a:spLocks noGrp="1"/>
          </p:cNvSpPr>
          <p:nvPr>
            <p:ph type="ftr" sz="quarter" idx="11"/>
          </p:nvPr>
        </p:nvSpPr>
        <p:spPr>
          <a:xfrm>
            <a:off x="3776135" y="6422854"/>
            <a:ext cx="4279669" cy="365125"/>
          </a:xfrm>
        </p:spPr>
        <p:txBody>
          <a:bodyPr/>
          <a:lstStyle/>
          <a:p>
            <a:endParaRPr lang="en-GB"/>
          </a:p>
        </p:txBody>
      </p:sp>
      <p:sp>
        <p:nvSpPr>
          <p:cNvPr id="6" name="Slide Number Placeholder 5"/>
          <p:cNvSpPr>
            <a:spLocks noGrp="1"/>
          </p:cNvSpPr>
          <p:nvPr>
            <p:ph type="sldNum" sz="quarter" idx="12"/>
          </p:nvPr>
        </p:nvSpPr>
        <p:spPr>
          <a:xfrm>
            <a:off x="8073048" y="6422854"/>
            <a:ext cx="879759" cy="365125"/>
          </a:xfrm>
        </p:spPr>
        <p:txBody>
          <a:bodyPr/>
          <a:lstStyle/>
          <a:p>
            <a:fld id="{92C7324A-FB07-4ADD-B6BA-022AA7BBAF01}" type="slidenum">
              <a:rPr lang="en-GB" smtClean="0"/>
              <a:t>‹#›</a:t>
            </a:fld>
            <a:endParaRPr lang="en-GB"/>
          </a:p>
        </p:txBody>
      </p:sp>
    </p:spTree>
    <p:extLst>
      <p:ext uri="{BB962C8B-B14F-4D97-AF65-F5344CB8AC3E}">
        <p14:creationId xmlns:p14="http://schemas.microsoft.com/office/powerpoint/2010/main" val="1823106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4C6EE-2396-45B1-882F-5415657D26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6473BF-65D7-41C4-83CC-AFE4726D6F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59BB842-72C4-4A8C-BEDB-B6D5F67265A6}"/>
              </a:ext>
            </a:extLst>
          </p:cNvPr>
          <p:cNvSpPr>
            <a:spLocks noGrp="1"/>
          </p:cNvSpPr>
          <p:nvPr>
            <p:ph type="dt" sz="half" idx="10"/>
          </p:nvPr>
        </p:nvSpPr>
        <p:spPr/>
        <p:txBody>
          <a:bodyPr/>
          <a:lstStyle/>
          <a:p>
            <a:fld id="{BDD312D5-08DC-4357-BFBA-76EB5D8F176A}" type="datetimeFigureOut">
              <a:rPr lang="en-GB" smtClean="0"/>
              <a:t>03/10/2023</a:t>
            </a:fld>
            <a:endParaRPr lang="en-GB"/>
          </a:p>
        </p:txBody>
      </p:sp>
      <p:sp>
        <p:nvSpPr>
          <p:cNvPr id="5" name="Footer Placeholder 4">
            <a:extLst>
              <a:ext uri="{FF2B5EF4-FFF2-40B4-BE49-F238E27FC236}">
                <a16:creationId xmlns:a16="http://schemas.microsoft.com/office/drawing/2014/main" id="{71B67100-9040-4030-AD9F-6D66615332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5903BF-F6F4-4A54-9CCD-E5F13DB1CAEE}"/>
              </a:ext>
            </a:extLst>
          </p:cNvPr>
          <p:cNvSpPr>
            <a:spLocks noGrp="1"/>
          </p:cNvSpPr>
          <p:nvPr>
            <p:ph type="sldNum" sz="quarter" idx="12"/>
          </p:nvPr>
        </p:nvSpPr>
        <p:spPr/>
        <p:txBody>
          <a:bodyPr/>
          <a:lstStyle/>
          <a:p>
            <a:fld id="{FCAA7561-F661-4211-811D-CFFBA5E21DD2}" type="slidenum">
              <a:rPr lang="en-GB" smtClean="0"/>
              <a:t>‹#›</a:t>
            </a:fld>
            <a:endParaRPr lang="en-GB"/>
          </a:p>
        </p:txBody>
      </p:sp>
    </p:spTree>
    <p:extLst>
      <p:ext uri="{BB962C8B-B14F-4D97-AF65-F5344CB8AC3E}">
        <p14:creationId xmlns:p14="http://schemas.microsoft.com/office/powerpoint/2010/main" val="49241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1913F-AC92-4656-A5B3-B13C8F58FE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CAC34A3-01B8-49ED-B247-8A758C6053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9708CF-0401-46EE-B798-4693A5142DF0}"/>
              </a:ext>
            </a:extLst>
          </p:cNvPr>
          <p:cNvSpPr>
            <a:spLocks noGrp="1"/>
          </p:cNvSpPr>
          <p:nvPr>
            <p:ph type="dt" sz="half" idx="10"/>
          </p:nvPr>
        </p:nvSpPr>
        <p:spPr/>
        <p:txBody>
          <a:bodyPr/>
          <a:lstStyle/>
          <a:p>
            <a:fld id="{BDD312D5-08DC-4357-BFBA-76EB5D8F176A}" type="datetimeFigureOut">
              <a:rPr lang="en-GB" smtClean="0"/>
              <a:t>03/10/2023</a:t>
            </a:fld>
            <a:endParaRPr lang="en-GB"/>
          </a:p>
        </p:txBody>
      </p:sp>
      <p:sp>
        <p:nvSpPr>
          <p:cNvPr id="5" name="Footer Placeholder 4">
            <a:extLst>
              <a:ext uri="{FF2B5EF4-FFF2-40B4-BE49-F238E27FC236}">
                <a16:creationId xmlns:a16="http://schemas.microsoft.com/office/drawing/2014/main" id="{48A37FF1-B889-46F9-BE2E-C55D9BA9B6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677FC1-699C-4435-B1DE-4B6ABA73912A}"/>
              </a:ext>
            </a:extLst>
          </p:cNvPr>
          <p:cNvSpPr>
            <a:spLocks noGrp="1"/>
          </p:cNvSpPr>
          <p:nvPr>
            <p:ph type="sldNum" sz="quarter" idx="12"/>
          </p:nvPr>
        </p:nvSpPr>
        <p:spPr/>
        <p:txBody>
          <a:bodyPr/>
          <a:lstStyle/>
          <a:p>
            <a:fld id="{FCAA7561-F661-4211-811D-CFFBA5E21DD2}" type="slidenum">
              <a:rPr lang="en-GB" smtClean="0"/>
              <a:t>‹#›</a:t>
            </a:fld>
            <a:endParaRPr lang="en-GB"/>
          </a:p>
        </p:txBody>
      </p:sp>
    </p:spTree>
    <p:extLst>
      <p:ext uri="{BB962C8B-B14F-4D97-AF65-F5344CB8AC3E}">
        <p14:creationId xmlns:p14="http://schemas.microsoft.com/office/powerpoint/2010/main" val="3485550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28EEC-0268-4F84-9D63-F26172924B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86E0879-548D-49D6-8335-69F8694A2A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E474F9-72EC-413A-AB58-9CBD28B78CAB}"/>
              </a:ext>
            </a:extLst>
          </p:cNvPr>
          <p:cNvSpPr>
            <a:spLocks noGrp="1"/>
          </p:cNvSpPr>
          <p:nvPr>
            <p:ph type="dt" sz="half" idx="10"/>
          </p:nvPr>
        </p:nvSpPr>
        <p:spPr/>
        <p:txBody>
          <a:bodyPr/>
          <a:lstStyle/>
          <a:p>
            <a:fld id="{BDD312D5-08DC-4357-BFBA-76EB5D8F176A}" type="datetimeFigureOut">
              <a:rPr lang="en-GB" smtClean="0"/>
              <a:t>03/10/2023</a:t>
            </a:fld>
            <a:endParaRPr lang="en-GB"/>
          </a:p>
        </p:txBody>
      </p:sp>
      <p:sp>
        <p:nvSpPr>
          <p:cNvPr id="5" name="Footer Placeholder 4">
            <a:extLst>
              <a:ext uri="{FF2B5EF4-FFF2-40B4-BE49-F238E27FC236}">
                <a16:creationId xmlns:a16="http://schemas.microsoft.com/office/drawing/2014/main" id="{1D598035-9363-4E4E-8896-30BF78F381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5DA702-BBF1-4959-95CC-31B925239452}"/>
              </a:ext>
            </a:extLst>
          </p:cNvPr>
          <p:cNvSpPr>
            <a:spLocks noGrp="1"/>
          </p:cNvSpPr>
          <p:nvPr>
            <p:ph type="sldNum" sz="quarter" idx="12"/>
          </p:nvPr>
        </p:nvSpPr>
        <p:spPr/>
        <p:txBody>
          <a:bodyPr/>
          <a:lstStyle/>
          <a:p>
            <a:fld id="{FCAA7561-F661-4211-811D-CFFBA5E21DD2}" type="slidenum">
              <a:rPr lang="en-GB" smtClean="0"/>
              <a:t>‹#›</a:t>
            </a:fld>
            <a:endParaRPr lang="en-GB"/>
          </a:p>
        </p:txBody>
      </p:sp>
    </p:spTree>
    <p:extLst>
      <p:ext uri="{BB962C8B-B14F-4D97-AF65-F5344CB8AC3E}">
        <p14:creationId xmlns:p14="http://schemas.microsoft.com/office/powerpoint/2010/main" val="1009312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C8AA-8296-4B34-81CD-1EC7905C4CF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0CC5AAB-E316-439B-A9C4-36A0EB9CE4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25EAC03-261E-4812-B39B-2FCBC8085F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6360299-8E8A-40A9-AD47-B617669B2960}"/>
              </a:ext>
            </a:extLst>
          </p:cNvPr>
          <p:cNvSpPr>
            <a:spLocks noGrp="1"/>
          </p:cNvSpPr>
          <p:nvPr>
            <p:ph type="dt" sz="half" idx="10"/>
          </p:nvPr>
        </p:nvSpPr>
        <p:spPr/>
        <p:txBody>
          <a:bodyPr/>
          <a:lstStyle/>
          <a:p>
            <a:fld id="{BDD312D5-08DC-4357-BFBA-76EB5D8F176A}" type="datetimeFigureOut">
              <a:rPr lang="en-GB" smtClean="0"/>
              <a:t>03/10/2023</a:t>
            </a:fld>
            <a:endParaRPr lang="en-GB"/>
          </a:p>
        </p:txBody>
      </p:sp>
      <p:sp>
        <p:nvSpPr>
          <p:cNvPr id="6" name="Footer Placeholder 5">
            <a:extLst>
              <a:ext uri="{FF2B5EF4-FFF2-40B4-BE49-F238E27FC236}">
                <a16:creationId xmlns:a16="http://schemas.microsoft.com/office/drawing/2014/main" id="{21645891-7888-4227-8DCF-13B8782B52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2B50DE-FC5B-47BB-AC12-C0D04EA9064D}"/>
              </a:ext>
            </a:extLst>
          </p:cNvPr>
          <p:cNvSpPr>
            <a:spLocks noGrp="1"/>
          </p:cNvSpPr>
          <p:nvPr>
            <p:ph type="sldNum" sz="quarter" idx="12"/>
          </p:nvPr>
        </p:nvSpPr>
        <p:spPr/>
        <p:txBody>
          <a:bodyPr/>
          <a:lstStyle/>
          <a:p>
            <a:fld id="{FCAA7561-F661-4211-811D-CFFBA5E21DD2}" type="slidenum">
              <a:rPr lang="en-GB" smtClean="0"/>
              <a:t>‹#›</a:t>
            </a:fld>
            <a:endParaRPr lang="en-GB"/>
          </a:p>
        </p:txBody>
      </p:sp>
    </p:spTree>
    <p:extLst>
      <p:ext uri="{BB962C8B-B14F-4D97-AF65-F5344CB8AC3E}">
        <p14:creationId xmlns:p14="http://schemas.microsoft.com/office/powerpoint/2010/main" val="3454624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A8FC8-FFF5-41DE-8531-4F68D765EB8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6D1646E-D6D3-4507-9BD3-A6E251FD8E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D01072-2FB0-4C8B-AF22-B83BEBB7FF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DA172EB-D705-4CC6-8EE3-9F793E8F38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1FD9E5-5D9D-4228-95CD-30689F3096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EBCED99-7DC4-4000-9452-6FD58180F347}"/>
              </a:ext>
            </a:extLst>
          </p:cNvPr>
          <p:cNvSpPr>
            <a:spLocks noGrp="1"/>
          </p:cNvSpPr>
          <p:nvPr>
            <p:ph type="dt" sz="half" idx="10"/>
          </p:nvPr>
        </p:nvSpPr>
        <p:spPr/>
        <p:txBody>
          <a:bodyPr/>
          <a:lstStyle/>
          <a:p>
            <a:fld id="{BDD312D5-08DC-4357-BFBA-76EB5D8F176A}" type="datetimeFigureOut">
              <a:rPr lang="en-GB" smtClean="0"/>
              <a:t>03/10/2023</a:t>
            </a:fld>
            <a:endParaRPr lang="en-GB"/>
          </a:p>
        </p:txBody>
      </p:sp>
      <p:sp>
        <p:nvSpPr>
          <p:cNvPr id="8" name="Footer Placeholder 7">
            <a:extLst>
              <a:ext uri="{FF2B5EF4-FFF2-40B4-BE49-F238E27FC236}">
                <a16:creationId xmlns:a16="http://schemas.microsoft.com/office/drawing/2014/main" id="{15389E95-7D6C-4E25-B1A6-53531BCCBE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F2E359A-A883-4BDC-9F90-5CC94D1FBBAA}"/>
              </a:ext>
            </a:extLst>
          </p:cNvPr>
          <p:cNvSpPr>
            <a:spLocks noGrp="1"/>
          </p:cNvSpPr>
          <p:nvPr>
            <p:ph type="sldNum" sz="quarter" idx="12"/>
          </p:nvPr>
        </p:nvSpPr>
        <p:spPr/>
        <p:txBody>
          <a:bodyPr/>
          <a:lstStyle/>
          <a:p>
            <a:fld id="{FCAA7561-F661-4211-811D-CFFBA5E21DD2}" type="slidenum">
              <a:rPr lang="en-GB" smtClean="0"/>
              <a:t>‹#›</a:t>
            </a:fld>
            <a:endParaRPr lang="en-GB"/>
          </a:p>
        </p:txBody>
      </p:sp>
    </p:spTree>
    <p:extLst>
      <p:ext uri="{BB962C8B-B14F-4D97-AF65-F5344CB8AC3E}">
        <p14:creationId xmlns:p14="http://schemas.microsoft.com/office/powerpoint/2010/main" val="3459585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EF21D-D93F-43BE-A4E5-E76BF5E7A1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07EDAEA-638A-41C2-ADA7-3137DDCD698B}"/>
              </a:ext>
            </a:extLst>
          </p:cNvPr>
          <p:cNvSpPr>
            <a:spLocks noGrp="1"/>
          </p:cNvSpPr>
          <p:nvPr>
            <p:ph type="dt" sz="half" idx="10"/>
          </p:nvPr>
        </p:nvSpPr>
        <p:spPr/>
        <p:txBody>
          <a:bodyPr/>
          <a:lstStyle/>
          <a:p>
            <a:fld id="{BDD312D5-08DC-4357-BFBA-76EB5D8F176A}" type="datetimeFigureOut">
              <a:rPr lang="en-GB" smtClean="0"/>
              <a:t>03/10/2023</a:t>
            </a:fld>
            <a:endParaRPr lang="en-GB"/>
          </a:p>
        </p:txBody>
      </p:sp>
      <p:sp>
        <p:nvSpPr>
          <p:cNvPr id="4" name="Footer Placeholder 3">
            <a:extLst>
              <a:ext uri="{FF2B5EF4-FFF2-40B4-BE49-F238E27FC236}">
                <a16:creationId xmlns:a16="http://schemas.microsoft.com/office/drawing/2014/main" id="{85E03246-6A5C-4977-BF53-BFDE72FC781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1575D57-0D8F-4B7B-BF41-BE1B4728A99B}"/>
              </a:ext>
            </a:extLst>
          </p:cNvPr>
          <p:cNvSpPr>
            <a:spLocks noGrp="1"/>
          </p:cNvSpPr>
          <p:nvPr>
            <p:ph type="sldNum" sz="quarter" idx="12"/>
          </p:nvPr>
        </p:nvSpPr>
        <p:spPr/>
        <p:txBody>
          <a:bodyPr/>
          <a:lstStyle/>
          <a:p>
            <a:fld id="{FCAA7561-F661-4211-811D-CFFBA5E21DD2}" type="slidenum">
              <a:rPr lang="en-GB" smtClean="0"/>
              <a:t>‹#›</a:t>
            </a:fld>
            <a:endParaRPr lang="en-GB"/>
          </a:p>
        </p:txBody>
      </p:sp>
    </p:spTree>
    <p:extLst>
      <p:ext uri="{BB962C8B-B14F-4D97-AF65-F5344CB8AC3E}">
        <p14:creationId xmlns:p14="http://schemas.microsoft.com/office/powerpoint/2010/main" val="10896014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EDB41E-8A5F-402C-813D-3702D0137077}"/>
              </a:ext>
            </a:extLst>
          </p:cNvPr>
          <p:cNvSpPr>
            <a:spLocks noGrp="1"/>
          </p:cNvSpPr>
          <p:nvPr>
            <p:ph type="dt" sz="half" idx="10"/>
          </p:nvPr>
        </p:nvSpPr>
        <p:spPr/>
        <p:txBody>
          <a:bodyPr/>
          <a:lstStyle/>
          <a:p>
            <a:fld id="{BDD312D5-08DC-4357-BFBA-76EB5D8F176A}" type="datetimeFigureOut">
              <a:rPr lang="en-GB" smtClean="0"/>
              <a:t>03/10/2023</a:t>
            </a:fld>
            <a:endParaRPr lang="en-GB"/>
          </a:p>
        </p:txBody>
      </p:sp>
      <p:sp>
        <p:nvSpPr>
          <p:cNvPr id="3" name="Footer Placeholder 2">
            <a:extLst>
              <a:ext uri="{FF2B5EF4-FFF2-40B4-BE49-F238E27FC236}">
                <a16:creationId xmlns:a16="http://schemas.microsoft.com/office/drawing/2014/main" id="{F4EA4742-8EBC-4D7E-9FBD-A586D06154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2C996D-BF70-49ED-A2B8-51B7E04CCE4A}"/>
              </a:ext>
            </a:extLst>
          </p:cNvPr>
          <p:cNvSpPr>
            <a:spLocks noGrp="1"/>
          </p:cNvSpPr>
          <p:nvPr>
            <p:ph type="sldNum" sz="quarter" idx="12"/>
          </p:nvPr>
        </p:nvSpPr>
        <p:spPr/>
        <p:txBody>
          <a:bodyPr/>
          <a:lstStyle/>
          <a:p>
            <a:fld id="{FCAA7561-F661-4211-811D-CFFBA5E21DD2}" type="slidenum">
              <a:rPr lang="en-GB" smtClean="0"/>
              <a:t>‹#›</a:t>
            </a:fld>
            <a:endParaRPr lang="en-GB"/>
          </a:p>
        </p:txBody>
      </p:sp>
    </p:spTree>
    <p:extLst>
      <p:ext uri="{BB962C8B-B14F-4D97-AF65-F5344CB8AC3E}">
        <p14:creationId xmlns:p14="http://schemas.microsoft.com/office/powerpoint/2010/main" val="887466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8A4DF-491B-43E6-9DB1-DD9A23B740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0D32088-EA95-46C0-A510-E16CAC341D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5156C6F-F4FB-4F22-A9F3-580D4054FA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AF2FE5-5C12-4C54-A2C3-0604B4EAAC39}"/>
              </a:ext>
            </a:extLst>
          </p:cNvPr>
          <p:cNvSpPr>
            <a:spLocks noGrp="1"/>
          </p:cNvSpPr>
          <p:nvPr>
            <p:ph type="dt" sz="half" idx="10"/>
          </p:nvPr>
        </p:nvSpPr>
        <p:spPr/>
        <p:txBody>
          <a:bodyPr/>
          <a:lstStyle/>
          <a:p>
            <a:fld id="{BDD312D5-08DC-4357-BFBA-76EB5D8F176A}" type="datetimeFigureOut">
              <a:rPr lang="en-GB" smtClean="0"/>
              <a:t>03/10/2023</a:t>
            </a:fld>
            <a:endParaRPr lang="en-GB"/>
          </a:p>
        </p:txBody>
      </p:sp>
      <p:sp>
        <p:nvSpPr>
          <p:cNvPr id="6" name="Footer Placeholder 5">
            <a:extLst>
              <a:ext uri="{FF2B5EF4-FFF2-40B4-BE49-F238E27FC236}">
                <a16:creationId xmlns:a16="http://schemas.microsoft.com/office/drawing/2014/main" id="{58762FFD-9B49-4896-97AA-AD9639D493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935D186-CF1E-4E70-8FC7-91E2CCE71106}"/>
              </a:ext>
            </a:extLst>
          </p:cNvPr>
          <p:cNvSpPr>
            <a:spLocks noGrp="1"/>
          </p:cNvSpPr>
          <p:nvPr>
            <p:ph type="sldNum" sz="quarter" idx="12"/>
          </p:nvPr>
        </p:nvSpPr>
        <p:spPr/>
        <p:txBody>
          <a:bodyPr/>
          <a:lstStyle/>
          <a:p>
            <a:fld id="{FCAA7561-F661-4211-811D-CFFBA5E21DD2}" type="slidenum">
              <a:rPr lang="en-GB" smtClean="0"/>
              <a:t>‹#›</a:t>
            </a:fld>
            <a:endParaRPr lang="en-GB"/>
          </a:p>
        </p:txBody>
      </p:sp>
    </p:spTree>
    <p:extLst>
      <p:ext uri="{BB962C8B-B14F-4D97-AF65-F5344CB8AC3E}">
        <p14:creationId xmlns:p14="http://schemas.microsoft.com/office/powerpoint/2010/main" val="2914672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E17AFB-A676-4A48-B3DD-B604142DBBD9}" type="datetimeFigureOut">
              <a:rPr lang="en-GB" smtClean="0"/>
              <a:t>03/10/2023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C7324A-FB07-4ADD-B6BA-022AA7BBAF01}" type="slidenum">
              <a:rPr lang="en-GB" smtClean="0"/>
              <a:t>‹#›</a:t>
            </a:fld>
            <a:endParaRPr lang="en-GB"/>
          </a:p>
        </p:txBody>
      </p:sp>
    </p:spTree>
    <p:extLst>
      <p:ext uri="{BB962C8B-B14F-4D97-AF65-F5344CB8AC3E}">
        <p14:creationId xmlns:p14="http://schemas.microsoft.com/office/powerpoint/2010/main" val="9026696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FF3E3-8FA6-483A-89FA-D9BDFBAB22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4680F79-4AF9-469E-8DE5-4812216F2C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2C9F88B-299B-4D7F-A498-B8EF0A9986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11EB50-0FC4-42F0-A756-645A1C18F053}"/>
              </a:ext>
            </a:extLst>
          </p:cNvPr>
          <p:cNvSpPr>
            <a:spLocks noGrp="1"/>
          </p:cNvSpPr>
          <p:nvPr>
            <p:ph type="dt" sz="half" idx="10"/>
          </p:nvPr>
        </p:nvSpPr>
        <p:spPr/>
        <p:txBody>
          <a:bodyPr/>
          <a:lstStyle/>
          <a:p>
            <a:fld id="{BDD312D5-08DC-4357-BFBA-76EB5D8F176A}" type="datetimeFigureOut">
              <a:rPr lang="en-GB" smtClean="0"/>
              <a:t>03/10/2023</a:t>
            </a:fld>
            <a:endParaRPr lang="en-GB"/>
          </a:p>
        </p:txBody>
      </p:sp>
      <p:sp>
        <p:nvSpPr>
          <p:cNvPr id="6" name="Footer Placeholder 5">
            <a:extLst>
              <a:ext uri="{FF2B5EF4-FFF2-40B4-BE49-F238E27FC236}">
                <a16:creationId xmlns:a16="http://schemas.microsoft.com/office/drawing/2014/main" id="{29ED7B05-6548-4739-A61A-BA8A836004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A80F7FB-825E-4687-A1F5-02336114A3E4}"/>
              </a:ext>
            </a:extLst>
          </p:cNvPr>
          <p:cNvSpPr>
            <a:spLocks noGrp="1"/>
          </p:cNvSpPr>
          <p:nvPr>
            <p:ph type="sldNum" sz="quarter" idx="12"/>
          </p:nvPr>
        </p:nvSpPr>
        <p:spPr/>
        <p:txBody>
          <a:bodyPr/>
          <a:lstStyle/>
          <a:p>
            <a:fld id="{FCAA7561-F661-4211-811D-CFFBA5E21DD2}" type="slidenum">
              <a:rPr lang="en-GB" smtClean="0"/>
              <a:t>‹#›</a:t>
            </a:fld>
            <a:endParaRPr lang="en-GB"/>
          </a:p>
        </p:txBody>
      </p:sp>
    </p:spTree>
    <p:extLst>
      <p:ext uri="{BB962C8B-B14F-4D97-AF65-F5344CB8AC3E}">
        <p14:creationId xmlns:p14="http://schemas.microsoft.com/office/powerpoint/2010/main" val="2018320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21CD-F8F0-449F-8795-B228739BFB6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C5ADA6C-F7D8-4907-9E41-78842C151D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14E8D5-2C06-42B6-A4A8-68344F98CA36}"/>
              </a:ext>
            </a:extLst>
          </p:cNvPr>
          <p:cNvSpPr>
            <a:spLocks noGrp="1"/>
          </p:cNvSpPr>
          <p:nvPr>
            <p:ph type="dt" sz="half" idx="10"/>
          </p:nvPr>
        </p:nvSpPr>
        <p:spPr/>
        <p:txBody>
          <a:bodyPr/>
          <a:lstStyle/>
          <a:p>
            <a:fld id="{BDD312D5-08DC-4357-BFBA-76EB5D8F176A}" type="datetimeFigureOut">
              <a:rPr lang="en-GB" smtClean="0"/>
              <a:t>03/10/2023</a:t>
            </a:fld>
            <a:endParaRPr lang="en-GB"/>
          </a:p>
        </p:txBody>
      </p:sp>
      <p:sp>
        <p:nvSpPr>
          <p:cNvPr id="5" name="Footer Placeholder 4">
            <a:extLst>
              <a:ext uri="{FF2B5EF4-FFF2-40B4-BE49-F238E27FC236}">
                <a16:creationId xmlns:a16="http://schemas.microsoft.com/office/drawing/2014/main" id="{1BE33C12-6223-4FA2-B1E6-6ADDAD1E47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13BF20-41A9-4CE9-94BD-7FE60278FA47}"/>
              </a:ext>
            </a:extLst>
          </p:cNvPr>
          <p:cNvSpPr>
            <a:spLocks noGrp="1"/>
          </p:cNvSpPr>
          <p:nvPr>
            <p:ph type="sldNum" sz="quarter" idx="12"/>
          </p:nvPr>
        </p:nvSpPr>
        <p:spPr/>
        <p:txBody>
          <a:bodyPr/>
          <a:lstStyle/>
          <a:p>
            <a:fld id="{FCAA7561-F661-4211-811D-CFFBA5E21DD2}" type="slidenum">
              <a:rPr lang="en-GB" smtClean="0"/>
              <a:t>‹#›</a:t>
            </a:fld>
            <a:endParaRPr lang="en-GB"/>
          </a:p>
        </p:txBody>
      </p:sp>
    </p:spTree>
    <p:extLst>
      <p:ext uri="{BB962C8B-B14F-4D97-AF65-F5344CB8AC3E}">
        <p14:creationId xmlns:p14="http://schemas.microsoft.com/office/powerpoint/2010/main" val="1680816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04EC77-E3A3-4338-B975-029036717B1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C883243-E332-4C96-9308-7F524B3DF6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AEEA68-B2C3-4323-BD50-E90E0949D26C}"/>
              </a:ext>
            </a:extLst>
          </p:cNvPr>
          <p:cNvSpPr>
            <a:spLocks noGrp="1"/>
          </p:cNvSpPr>
          <p:nvPr>
            <p:ph type="dt" sz="half" idx="10"/>
          </p:nvPr>
        </p:nvSpPr>
        <p:spPr/>
        <p:txBody>
          <a:bodyPr/>
          <a:lstStyle/>
          <a:p>
            <a:fld id="{BDD312D5-08DC-4357-BFBA-76EB5D8F176A}" type="datetimeFigureOut">
              <a:rPr lang="en-GB" smtClean="0"/>
              <a:t>03/10/2023</a:t>
            </a:fld>
            <a:endParaRPr lang="en-GB"/>
          </a:p>
        </p:txBody>
      </p:sp>
      <p:sp>
        <p:nvSpPr>
          <p:cNvPr id="5" name="Footer Placeholder 4">
            <a:extLst>
              <a:ext uri="{FF2B5EF4-FFF2-40B4-BE49-F238E27FC236}">
                <a16:creationId xmlns:a16="http://schemas.microsoft.com/office/drawing/2014/main" id="{D5CD3961-96E1-4846-B364-B1D55360FC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DDA38B-A148-4882-8E55-A0446E1F5582}"/>
              </a:ext>
            </a:extLst>
          </p:cNvPr>
          <p:cNvSpPr>
            <a:spLocks noGrp="1"/>
          </p:cNvSpPr>
          <p:nvPr>
            <p:ph type="sldNum" sz="quarter" idx="12"/>
          </p:nvPr>
        </p:nvSpPr>
        <p:spPr/>
        <p:txBody>
          <a:bodyPr/>
          <a:lstStyle/>
          <a:p>
            <a:fld id="{FCAA7561-F661-4211-811D-CFFBA5E21DD2}" type="slidenum">
              <a:rPr lang="en-GB" smtClean="0"/>
              <a:t>‹#›</a:t>
            </a:fld>
            <a:endParaRPr lang="en-GB"/>
          </a:p>
        </p:txBody>
      </p:sp>
    </p:spTree>
    <p:extLst>
      <p:ext uri="{BB962C8B-B14F-4D97-AF65-F5344CB8AC3E}">
        <p14:creationId xmlns:p14="http://schemas.microsoft.com/office/powerpoint/2010/main" val="587411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01E17AFB-A676-4A48-B3DD-B604142DBBD9}" type="datetimeFigureOut">
              <a:rPr lang="en-GB" smtClean="0"/>
              <a:t>03/10/2023</a:t>
            </a:fld>
            <a:endParaRPr lang="en-GB"/>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92C7324A-FB07-4ADD-B6BA-022AA7BBAF01}" type="slidenum">
              <a:rPr lang="en-GB" smtClean="0"/>
              <a:t>‹#›</a:t>
            </a:fld>
            <a:endParaRPr lang="en-GB"/>
          </a:p>
        </p:txBody>
      </p:sp>
    </p:spTree>
    <p:extLst>
      <p:ext uri="{BB962C8B-B14F-4D97-AF65-F5344CB8AC3E}">
        <p14:creationId xmlns:p14="http://schemas.microsoft.com/office/powerpoint/2010/main" val="110857090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E17AFB-A676-4A48-B3DD-B604142DBBD9}" type="datetimeFigureOut">
              <a:rPr lang="en-GB" smtClean="0"/>
              <a:t>03/10/2023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C7324A-FB07-4ADD-B6BA-022AA7BBAF01}" type="slidenum">
              <a:rPr lang="en-GB" smtClean="0"/>
              <a:t>‹#›</a:t>
            </a:fld>
            <a:endParaRPr lang="en-GB"/>
          </a:p>
        </p:txBody>
      </p:sp>
    </p:spTree>
    <p:extLst>
      <p:ext uri="{BB962C8B-B14F-4D97-AF65-F5344CB8AC3E}">
        <p14:creationId xmlns:p14="http://schemas.microsoft.com/office/powerpoint/2010/main" val="2951982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E17AFB-A676-4A48-B3DD-B604142DBBD9}" type="datetimeFigureOut">
              <a:rPr lang="en-GB" smtClean="0"/>
              <a:t>03/10/2023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2C7324A-FB07-4ADD-B6BA-022AA7BBAF01}" type="slidenum">
              <a:rPr lang="en-GB" smtClean="0"/>
              <a:t>‹#›</a:t>
            </a:fld>
            <a:endParaRPr lang="en-GB"/>
          </a:p>
        </p:txBody>
      </p:sp>
    </p:spTree>
    <p:extLst>
      <p:ext uri="{BB962C8B-B14F-4D97-AF65-F5344CB8AC3E}">
        <p14:creationId xmlns:p14="http://schemas.microsoft.com/office/powerpoint/2010/main" val="3157352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E17AFB-A676-4A48-B3DD-B604142DBBD9}" type="datetimeFigureOut">
              <a:rPr lang="en-GB" smtClean="0"/>
              <a:t>03/10/2023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2C7324A-FB07-4ADD-B6BA-022AA7BBAF01}" type="slidenum">
              <a:rPr lang="en-GB" smtClean="0"/>
              <a:t>‹#›</a:t>
            </a:fld>
            <a:endParaRPr lang="en-GB"/>
          </a:p>
        </p:txBody>
      </p:sp>
    </p:spTree>
    <p:extLst>
      <p:ext uri="{BB962C8B-B14F-4D97-AF65-F5344CB8AC3E}">
        <p14:creationId xmlns:p14="http://schemas.microsoft.com/office/powerpoint/2010/main" val="605899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E17AFB-A676-4A48-B3DD-B604142DBBD9}" type="datetimeFigureOut">
              <a:rPr lang="en-GB" smtClean="0"/>
              <a:t>03/10/2023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2C7324A-FB07-4ADD-B6BA-022AA7BBAF01}" type="slidenum">
              <a:rPr lang="en-GB" smtClean="0"/>
              <a:t>‹#›</a:t>
            </a:fld>
            <a:endParaRPr lang="en-GB"/>
          </a:p>
        </p:txBody>
      </p:sp>
    </p:spTree>
    <p:extLst>
      <p:ext uri="{BB962C8B-B14F-4D97-AF65-F5344CB8AC3E}">
        <p14:creationId xmlns:p14="http://schemas.microsoft.com/office/powerpoint/2010/main" val="3762203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E17AFB-A676-4A48-B3DD-B604142DBBD9}" type="datetimeFigureOut">
              <a:rPr lang="en-GB" smtClean="0"/>
              <a:t>03/10/2023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C7324A-FB07-4ADD-B6BA-022AA7BBAF01}" type="slidenum">
              <a:rPr lang="en-GB" smtClean="0"/>
              <a:t>‹#›</a:t>
            </a:fld>
            <a:endParaRPr lang="en-GB"/>
          </a:p>
        </p:txBody>
      </p:sp>
    </p:spTree>
    <p:extLst>
      <p:ext uri="{BB962C8B-B14F-4D97-AF65-F5344CB8AC3E}">
        <p14:creationId xmlns:p14="http://schemas.microsoft.com/office/powerpoint/2010/main" val="3121602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E17AFB-A676-4A48-B3DD-B604142DBBD9}" type="datetimeFigureOut">
              <a:rPr lang="en-GB" smtClean="0"/>
              <a:t>03/10/2023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C7324A-FB07-4ADD-B6BA-022AA7BBAF01}" type="slidenum">
              <a:rPr lang="en-GB" smtClean="0"/>
              <a:t>‹#›</a:t>
            </a:fld>
            <a:endParaRPr lang="en-GB"/>
          </a:p>
        </p:txBody>
      </p:sp>
    </p:spTree>
    <p:extLst>
      <p:ext uri="{BB962C8B-B14F-4D97-AF65-F5344CB8AC3E}">
        <p14:creationId xmlns:p14="http://schemas.microsoft.com/office/powerpoint/2010/main" val="3300514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01E17AFB-A676-4A48-B3DD-B604142DBBD9}" type="datetimeFigureOut">
              <a:rPr lang="en-GB" smtClean="0"/>
              <a:t>03/10/2023</a:t>
            </a:fld>
            <a:endParaRPr lang="en-GB"/>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GB"/>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92C7324A-FB07-4ADD-B6BA-022AA7BBAF01}" type="slidenum">
              <a:rPr lang="en-GB" smtClean="0"/>
              <a:t>‹#›</a:t>
            </a:fld>
            <a:endParaRPr lang="en-GB"/>
          </a:p>
        </p:txBody>
      </p:sp>
    </p:spTree>
    <p:extLst>
      <p:ext uri="{BB962C8B-B14F-4D97-AF65-F5344CB8AC3E}">
        <p14:creationId xmlns:p14="http://schemas.microsoft.com/office/powerpoint/2010/main" val="126479010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7CD8CE-F822-4FA4-B94D-7C7DE85022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B54C587-DABA-4E9C-A0CA-11073EEE76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25DCB8-8621-4B7F-82F6-2AE8933069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D312D5-08DC-4357-BFBA-76EB5D8F176A}" type="datetimeFigureOut">
              <a:rPr lang="en-GB" smtClean="0"/>
              <a:t>03/10/2023</a:t>
            </a:fld>
            <a:endParaRPr lang="en-GB"/>
          </a:p>
        </p:txBody>
      </p:sp>
      <p:sp>
        <p:nvSpPr>
          <p:cNvPr id="5" name="Footer Placeholder 4">
            <a:extLst>
              <a:ext uri="{FF2B5EF4-FFF2-40B4-BE49-F238E27FC236}">
                <a16:creationId xmlns:a16="http://schemas.microsoft.com/office/drawing/2014/main" id="{44C398E6-C632-4185-B4AC-408AA306B1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7320340-9009-4F2E-94E2-C99654EBD7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A7561-F661-4211-811D-CFFBA5E21DD2}" type="slidenum">
              <a:rPr lang="en-GB" smtClean="0"/>
              <a:t>‹#›</a:t>
            </a:fld>
            <a:endParaRPr lang="en-GB"/>
          </a:p>
        </p:txBody>
      </p:sp>
    </p:spTree>
    <p:extLst>
      <p:ext uri="{BB962C8B-B14F-4D97-AF65-F5344CB8AC3E}">
        <p14:creationId xmlns:p14="http://schemas.microsoft.com/office/powerpoint/2010/main" val="11420218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50.png"/><Relationship Id="rId12" Type="http://schemas.openxmlformats.org/officeDocument/2006/relationships/customXml" Target="../ink/ink5.xml"/><Relationship Id="rId17" Type="http://schemas.openxmlformats.org/officeDocument/2006/relationships/image" Target="../media/image31.png"/><Relationship Id="rId2" Type="http://schemas.openxmlformats.org/officeDocument/2006/relationships/notesSlide" Target="../notesSlides/notesSlide11.xml"/><Relationship Id="rId16" Type="http://schemas.openxmlformats.org/officeDocument/2006/relationships/image" Target="../media/image30.png"/><Relationship Id="rId1" Type="http://schemas.openxmlformats.org/officeDocument/2006/relationships/slideLayout" Target="../slideLayouts/slideLayout9.xml"/><Relationship Id="rId6" Type="http://schemas.openxmlformats.org/officeDocument/2006/relationships/customXml" Target="../ink/ink2.xml"/><Relationship Id="rId11" Type="http://schemas.openxmlformats.org/officeDocument/2006/relationships/image" Target="../media/image27.png"/><Relationship Id="rId5" Type="http://schemas.openxmlformats.org/officeDocument/2006/relationships/image" Target="../media/image240.png"/><Relationship Id="rId15" Type="http://schemas.openxmlformats.org/officeDocument/2006/relationships/image" Target="../media/image29.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26.png"/><Relationship Id="rId14" Type="http://schemas.openxmlformats.org/officeDocument/2006/relationships/customXml" Target="../ink/ink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bbc.co.uk/news/uk-england-cornwall-66387256"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mailto:strokeneurotherapy@nhs.ne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7DBAA-D509-BB27-0AE1-ABBAFCC25B72}"/>
              </a:ext>
            </a:extLst>
          </p:cNvPr>
          <p:cNvSpPr>
            <a:spLocks noGrp="1"/>
          </p:cNvSpPr>
          <p:nvPr>
            <p:ph type="ctrTitle"/>
          </p:nvPr>
        </p:nvSpPr>
        <p:spPr/>
        <p:txBody>
          <a:bodyPr>
            <a:normAutofit/>
          </a:bodyPr>
          <a:lstStyle/>
          <a:p>
            <a:r>
              <a:rPr lang="en-GB" dirty="0"/>
              <a:t>Improving access to rehab in CORNWALL </a:t>
            </a:r>
          </a:p>
        </p:txBody>
      </p:sp>
      <p:sp>
        <p:nvSpPr>
          <p:cNvPr id="3" name="Subtitle 2">
            <a:extLst>
              <a:ext uri="{FF2B5EF4-FFF2-40B4-BE49-F238E27FC236}">
                <a16:creationId xmlns:a16="http://schemas.microsoft.com/office/drawing/2014/main" id="{2B928D15-3CFE-F2E2-4501-948832558B28}"/>
              </a:ext>
            </a:extLst>
          </p:cNvPr>
          <p:cNvSpPr>
            <a:spLocks noGrp="1"/>
          </p:cNvSpPr>
          <p:nvPr>
            <p:ph type="subTitle" idx="1"/>
          </p:nvPr>
        </p:nvSpPr>
        <p:spPr/>
        <p:txBody>
          <a:bodyPr/>
          <a:lstStyle/>
          <a:p>
            <a:r>
              <a:rPr lang="en-GB" dirty="0"/>
              <a:t>Ange Gibbon </a:t>
            </a:r>
          </a:p>
          <a:p>
            <a:r>
              <a:rPr lang="en-GB" dirty="0"/>
              <a:t>Consultant Physiotherapist (Neuro Rehab) </a:t>
            </a:r>
          </a:p>
          <a:p>
            <a:r>
              <a:rPr lang="en-GB" dirty="0"/>
              <a:t>Cornwall Partnership Foundation Trust</a:t>
            </a:r>
          </a:p>
          <a:p>
            <a:endParaRPr lang="en-GB" dirty="0"/>
          </a:p>
        </p:txBody>
      </p:sp>
    </p:spTree>
    <p:extLst>
      <p:ext uri="{BB962C8B-B14F-4D97-AF65-F5344CB8AC3E}">
        <p14:creationId xmlns:p14="http://schemas.microsoft.com/office/powerpoint/2010/main" val="364845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A7C81-5838-A293-B089-926700376C4F}"/>
              </a:ext>
            </a:extLst>
          </p:cNvPr>
          <p:cNvSpPr>
            <a:spLocks noGrp="1"/>
          </p:cNvSpPr>
          <p:nvPr>
            <p:ph type="title"/>
          </p:nvPr>
        </p:nvSpPr>
        <p:spPr/>
        <p:txBody>
          <a:bodyPr/>
          <a:lstStyle/>
          <a:p>
            <a:r>
              <a:rPr lang="en-GB" dirty="0"/>
              <a:t>TEAM Functions</a:t>
            </a:r>
          </a:p>
        </p:txBody>
      </p:sp>
      <p:graphicFrame>
        <p:nvGraphicFramePr>
          <p:cNvPr id="3" name="Diagram 2">
            <a:extLst>
              <a:ext uri="{FF2B5EF4-FFF2-40B4-BE49-F238E27FC236}">
                <a16:creationId xmlns:a16="http://schemas.microsoft.com/office/drawing/2014/main" id="{78153A3D-D261-30EF-FD92-C163BF544E6C}"/>
              </a:ext>
            </a:extLst>
          </p:cNvPr>
          <p:cNvGraphicFramePr/>
          <p:nvPr>
            <p:extLst>
              <p:ext uri="{D42A27DB-BD31-4B8C-83A1-F6EECF244321}">
                <p14:modId xmlns:p14="http://schemas.microsoft.com/office/powerpoint/2010/main" val="940418015"/>
              </p:ext>
            </p:extLst>
          </p:nvPr>
        </p:nvGraphicFramePr>
        <p:xfrm>
          <a:off x="2030959" y="1918252"/>
          <a:ext cx="7500667" cy="46555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5779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2498C-3F27-B025-A9A2-8DF493C3CB4D}"/>
              </a:ext>
            </a:extLst>
          </p:cNvPr>
          <p:cNvSpPr>
            <a:spLocks noGrp="1"/>
          </p:cNvSpPr>
          <p:nvPr>
            <p:ph type="title"/>
          </p:nvPr>
        </p:nvSpPr>
        <p:spPr/>
        <p:txBody>
          <a:bodyPr/>
          <a:lstStyle/>
          <a:p>
            <a:r>
              <a:rPr lang="en-GB" dirty="0"/>
              <a:t>Clinical roles- physio </a:t>
            </a:r>
          </a:p>
        </p:txBody>
      </p:sp>
      <p:pic>
        <p:nvPicPr>
          <p:cNvPr id="5" name="Picture 4">
            <a:extLst>
              <a:ext uri="{FF2B5EF4-FFF2-40B4-BE49-F238E27FC236}">
                <a16:creationId xmlns:a16="http://schemas.microsoft.com/office/drawing/2014/main" id="{911D4234-7999-5A8A-012E-DD4EF8CF67F5}"/>
              </a:ext>
            </a:extLst>
          </p:cNvPr>
          <p:cNvPicPr>
            <a:picLocks noChangeAspect="1"/>
          </p:cNvPicPr>
          <p:nvPr/>
        </p:nvPicPr>
        <p:blipFill rotWithShape="1">
          <a:blip r:embed="rId3"/>
          <a:srcRect l="43203" t="20139" r="25235" b="48611"/>
          <a:stretch/>
        </p:blipFill>
        <p:spPr>
          <a:xfrm>
            <a:off x="1819275" y="2047875"/>
            <a:ext cx="8286750" cy="4615148"/>
          </a:xfrm>
          <a:prstGeom prst="rect">
            <a:avLst/>
          </a:prstGeom>
        </p:spPr>
      </p:pic>
    </p:spTree>
    <p:extLst>
      <p:ext uri="{BB962C8B-B14F-4D97-AF65-F5344CB8AC3E}">
        <p14:creationId xmlns:p14="http://schemas.microsoft.com/office/powerpoint/2010/main" val="1043337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B2E8-4E57-BF25-F76C-72A0CD0AB242}"/>
              </a:ext>
            </a:extLst>
          </p:cNvPr>
          <p:cNvSpPr>
            <a:spLocks noGrp="1"/>
          </p:cNvSpPr>
          <p:nvPr>
            <p:ph type="title"/>
          </p:nvPr>
        </p:nvSpPr>
        <p:spPr/>
        <p:txBody>
          <a:bodyPr/>
          <a:lstStyle/>
          <a:p>
            <a:r>
              <a:rPr lang="en-GB" dirty="0"/>
              <a:t>Clinical roles- </a:t>
            </a:r>
            <a:r>
              <a:rPr lang="en-GB" dirty="0" err="1"/>
              <a:t>ot</a:t>
            </a:r>
            <a:endParaRPr lang="en-GB" dirty="0"/>
          </a:p>
        </p:txBody>
      </p:sp>
      <p:pic>
        <p:nvPicPr>
          <p:cNvPr id="5" name="Picture 4">
            <a:extLst>
              <a:ext uri="{FF2B5EF4-FFF2-40B4-BE49-F238E27FC236}">
                <a16:creationId xmlns:a16="http://schemas.microsoft.com/office/drawing/2014/main" id="{DB46F292-241C-1E92-0E0F-DC09F7C51618}"/>
              </a:ext>
            </a:extLst>
          </p:cNvPr>
          <p:cNvPicPr>
            <a:picLocks noChangeAspect="1"/>
          </p:cNvPicPr>
          <p:nvPr/>
        </p:nvPicPr>
        <p:blipFill rotWithShape="1">
          <a:blip r:embed="rId3"/>
          <a:srcRect l="43203" t="19444" r="25078" b="48333"/>
          <a:stretch/>
        </p:blipFill>
        <p:spPr>
          <a:xfrm>
            <a:off x="2028824" y="2047874"/>
            <a:ext cx="7705725" cy="4403271"/>
          </a:xfrm>
          <a:prstGeom prst="rect">
            <a:avLst/>
          </a:prstGeom>
        </p:spPr>
      </p:pic>
    </p:spTree>
    <p:extLst>
      <p:ext uri="{BB962C8B-B14F-4D97-AF65-F5344CB8AC3E}">
        <p14:creationId xmlns:p14="http://schemas.microsoft.com/office/powerpoint/2010/main" val="116933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A1139-121B-4D7E-18BF-2B44631C06C9}"/>
              </a:ext>
            </a:extLst>
          </p:cNvPr>
          <p:cNvSpPr>
            <a:spLocks noGrp="1"/>
          </p:cNvSpPr>
          <p:nvPr>
            <p:ph type="title"/>
          </p:nvPr>
        </p:nvSpPr>
        <p:spPr/>
        <p:txBody>
          <a:bodyPr/>
          <a:lstStyle/>
          <a:p>
            <a:r>
              <a:rPr lang="en-GB" dirty="0"/>
              <a:t>What does it look like in reality?</a:t>
            </a:r>
          </a:p>
        </p:txBody>
      </p:sp>
      <p:grpSp>
        <p:nvGrpSpPr>
          <p:cNvPr id="6" name="Group 5">
            <a:extLst>
              <a:ext uri="{FF2B5EF4-FFF2-40B4-BE49-F238E27FC236}">
                <a16:creationId xmlns:a16="http://schemas.microsoft.com/office/drawing/2014/main" id="{47E34280-F7AB-7F8F-0056-BB2CE7E7A446}"/>
              </a:ext>
            </a:extLst>
          </p:cNvPr>
          <p:cNvGrpSpPr/>
          <p:nvPr/>
        </p:nvGrpSpPr>
        <p:grpSpPr>
          <a:xfrm>
            <a:off x="326224" y="2004976"/>
            <a:ext cx="3140766" cy="1858618"/>
            <a:chOff x="6300304" y="2431696"/>
            <a:chExt cx="3140766" cy="1858618"/>
          </a:xfrm>
        </p:grpSpPr>
        <p:sp>
          <p:nvSpPr>
            <p:cNvPr id="4" name="Thought Bubble: Cloud 3">
              <a:extLst>
                <a:ext uri="{FF2B5EF4-FFF2-40B4-BE49-F238E27FC236}">
                  <a16:creationId xmlns:a16="http://schemas.microsoft.com/office/drawing/2014/main" id="{20EA2EA3-008C-2080-54B7-B6AF29A4E182}"/>
                </a:ext>
              </a:extLst>
            </p:cNvPr>
            <p:cNvSpPr/>
            <p:nvPr/>
          </p:nvSpPr>
          <p:spPr>
            <a:xfrm>
              <a:off x="6300304" y="2431696"/>
              <a:ext cx="3140766" cy="1858618"/>
            </a:xfrm>
            <a:prstGeom prst="cloud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E1CBBC5-9E40-1A3A-42D0-2F6FDCF2D7FB}"/>
                </a:ext>
              </a:extLst>
            </p:cNvPr>
            <p:cNvSpPr txBox="1"/>
            <p:nvPr/>
          </p:nvSpPr>
          <p:spPr>
            <a:xfrm>
              <a:off x="6868160" y="3037840"/>
              <a:ext cx="2387600" cy="646331"/>
            </a:xfrm>
            <a:prstGeom prst="rect">
              <a:avLst/>
            </a:prstGeom>
            <a:noFill/>
          </p:spPr>
          <p:txBody>
            <a:bodyPr wrap="square" rtlCol="0">
              <a:spAutoFit/>
            </a:bodyPr>
            <a:lstStyle/>
            <a:p>
              <a:r>
                <a:rPr lang="en-GB" dirty="0">
                  <a:solidFill>
                    <a:schemeClr val="bg1"/>
                  </a:solidFill>
                </a:rPr>
                <a:t>So…I’ve left hospital now…but…</a:t>
              </a:r>
            </a:p>
          </p:txBody>
        </p:sp>
      </p:grpSp>
      <p:pic>
        <p:nvPicPr>
          <p:cNvPr id="3" name="Picture 2">
            <a:extLst>
              <a:ext uri="{FF2B5EF4-FFF2-40B4-BE49-F238E27FC236}">
                <a16:creationId xmlns:a16="http://schemas.microsoft.com/office/drawing/2014/main" id="{6293AA13-73CA-E1DB-C830-1D3908063BE4}"/>
              </a:ext>
            </a:extLst>
          </p:cNvPr>
          <p:cNvPicPr>
            <a:picLocks noChangeAspect="1"/>
          </p:cNvPicPr>
          <p:nvPr/>
        </p:nvPicPr>
        <p:blipFill>
          <a:blip r:embed="rId3"/>
          <a:stretch>
            <a:fillRect/>
          </a:stretch>
        </p:blipFill>
        <p:spPr>
          <a:xfrm>
            <a:off x="331776" y="4263180"/>
            <a:ext cx="2076450" cy="2200275"/>
          </a:xfrm>
          <a:prstGeom prst="rect">
            <a:avLst/>
          </a:prstGeom>
        </p:spPr>
      </p:pic>
      <p:grpSp>
        <p:nvGrpSpPr>
          <p:cNvPr id="8" name="Group 7">
            <a:extLst>
              <a:ext uri="{FF2B5EF4-FFF2-40B4-BE49-F238E27FC236}">
                <a16:creationId xmlns:a16="http://schemas.microsoft.com/office/drawing/2014/main" id="{8FE64666-CD34-62F1-11B0-23ED37E6C527}"/>
              </a:ext>
            </a:extLst>
          </p:cNvPr>
          <p:cNvGrpSpPr/>
          <p:nvPr/>
        </p:nvGrpSpPr>
        <p:grpSpPr>
          <a:xfrm>
            <a:off x="5459238" y="2306460"/>
            <a:ext cx="5599729" cy="3725574"/>
            <a:chOff x="5468085" y="2006830"/>
            <a:chExt cx="5599729" cy="3725574"/>
          </a:xfrm>
        </p:grpSpPr>
        <p:grpSp>
          <p:nvGrpSpPr>
            <p:cNvPr id="12" name="Group 11">
              <a:extLst>
                <a:ext uri="{FF2B5EF4-FFF2-40B4-BE49-F238E27FC236}">
                  <a16:creationId xmlns:a16="http://schemas.microsoft.com/office/drawing/2014/main" id="{D0788243-1ED7-575D-9954-805040B68880}"/>
                </a:ext>
              </a:extLst>
            </p:cNvPr>
            <p:cNvGrpSpPr/>
            <p:nvPr/>
          </p:nvGrpSpPr>
          <p:grpSpPr>
            <a:xfrm>
              <a:off x="7166374" y="2006830"/>
              <a:ext cx="3901440" cy="1972586"/>
              <a:chOff x="7977588" y="4078772"/>
              <a:chExt cx="3901440" cy="1972586"/>
            </a:xfrm>
          </p:grpSpPr>
          <p:sp>
            <p:nvSpPr>
              <p:cNvPr id="9" name="Thought Bubble: Cloud 8">
                <a:extLst>
                  <a:ext uri="{FF2B5EF4-FFF2-40B4-BE49-F238E27FC236}">
                    <a16:creationId xmlns:a16="http://schemas.microsoft.com/office/drawing/2014/main" id="{28B98CB6-1151-3769-8131-A29270D0CC3A}"/>
                  </a:ext>
                </a:extLst>
              </p:cNvPr>
              <p:cNvSpPr/>
              <p:nvPr/>
            </p:nvSpPr>
            <p:spPr>
              <a:xfrm>
                <a:off x="7977588" y="4078772"/>
                <a:ext cx="3901440" cy="1972586"/>
              </a:xfrm>
              <a:prstGeom prst="cloud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8CC84C61-F46F-8FED-BBA3-A4F7C9BE3F03}"/>
                  </a:ext>
                </a:extLst>
              </p:cNvPr>
              <p:cNvSpPr txBox="1"/>
              <p:nvPr/>
            </p:nvSpPr>
            <p:spPr>
              <a:xfrm>
                <a:off x="8601434" y="4722894"/>
                <a:ext cx="2653748" cy="646331"/>
              </a:xfrm>
              <a:prstGeom prst="rect">
                <a:avLst/>
              </a:prstGeom>
              <a:noFill/>
            </p:spPr>
            <p:txBody>
              <a:bodyPr wrap="square" rtlCol="0">
                <a:spAutoFit/>
              </a:bodyPr>
              <a:lstStyle/>
              <a:p>
                <a:r>
                  <a:rPr lang="en-GB" dirty="0">
                    <a:solidFill>
                      <a:schemeClr val="bg1"/>
                    </a:solidFill>
                  </a:rPr>
                  <a:t>My balance is poor, and I keep falling over</a:t>
                </a:r>
              </a:p>
            </p:txBody>
          </p:sp>
        </p:grpSp>
        <p:pic>
          <p:nvPicPr>
            <p:cNvPr id="7" name="Picture 6">
              <a:extLst>
                <a:ext uri="{FF2B5EF4-FFF2-40B4-BE49-F238E27FC236}">
                  <a16:creationId xmlns:a16="http://schemas.microsoft.com/office/drawing/2014/main" id="{6F88AC0C-BE56-B574-2679-C757C4569054}"/>
                </a:ext>
              </a:extLst>
            </p:cNvPr>
            <p:cNvPicPr>
              <a:picLocks noChangeAspect="1"/>
            </p:cNvPicPr>
            <p:nvPr/>
          </p:nvPicPr>
          <p:blipFill>
            <a:blip r:embed="rId4"/>
            <a:stretch>
              <a:fillRect/>
            </a:stretch>
          </p:blipFill>
          <p:spPr>
            <a:xfrm>
              <a:off x="5468085" y="3989329"/>
              <a:ext cx="2619375" cy="1743075"/>
            </a:xfrm>
            <a:prstGeom prst="rect">
              <a:avLst/>
            </a:prstGeom>
          </p:spPr>
        </p:pic>
      </p:grpSp>
      <p:pic>
        <p:nvPicPr>
          <p:cNvPr id="53" name="Picture 52">
            <a:extLst>
              <a:ext uri="{FF2B5EF4-FFF2-40B4-BE49-F238E27FC236}">
                <a16:creationId xmlns:a16="http://schemas.microsoft.com/office/drawing/2014/main" id="{7C1FF642-09AC-9F28-CC7B-9101978227F6}"/>
              </a:ext>
            </a:extLst>
          </p:cNvPr>
          <p:cNvPicPr>
            <a:picLocks noChangeAspect="1"/>
          </p:cNvPicPr>
          <p:nvPr/>
        </p:nvPicPr>
        <p:blipFill>
          <a:blip r:embed="rId5"/>
          <a:stretch>
            <a:fillRect/>
          </a:stretch>
        </p:blipFill>
        <p:spPr>
          <a:xfrm>
            <a:off x="5570091" y="2004976"/>
            <a:ext cx="4865030" cy="4200508"/>
          </a:xfrm>
          <a:prstGeom prst="rect">
            <a:avLst/>
          </a:prstGeom>
        </p:spPr>
      </p:pic>
      <p:pic>
        <p:nvPicPr>
          <p:cNvPr id="54" name="Picture 53">
            <a:extLst>
              <a:ext uri="{FF2B5EF4-FFF2-40B4-BE49-F238E27FC236}">
                <a16:creationId xmlns:a16="http://schemas.microsoft.com/office/drawing/2014/main" id="{012A6072-4457-E307-5B62-3D79748F4D1F}"/>
              </a:ext>
            </a:extLst>
          </p:cNvPr>
          <p:cNvPicPr>
            <a:picLocks noChangeAspect="1"/>
          </p:cNvPicPr>
          <p:nvPr/>
        </p:nvPicPr>
        <p:blipFill>
          <a:blip r:embed="rId6"/>
          <a:stretch>
            <a:fillRect/>
          </a:stretch>
        </p:blipFill>
        <p:spPr>
          <a:xfrm>
            <a:off x="5609861" y="2212258"/>
            <a:ext cx="5377138" cy="3993226"/>
          </a:xfrm>
          <a:prstGeom prst="rect">
            <a:avLst/>
          </a:prstGeom>
        </p:spPr>
      </p:pic>
      <p:pic>
        <p:nvPicPr>
          <p:cNvPr id="55" name="Picture 54">
            <a:extLst>
              <a:ext uri="{FF2B5EF4-FFF2-40B4-BE49-F238E27FC236}">
                <a16:creationId xmlns:a16="http://schemas.microsoft.com/office/drawing/2014/main" id="{D9531A74-074E-516B-6319-E7666A74ECFF}"/>
              </a:ext>
            </a:extLst>
          </p:cNvPr>
          <p:cNvPicPr>
            <a:picLocks noChangeAspect="1"/>
          </p:cNvPicPr>
          <p:nvPr/>
        </p:nvPicPr>
        <p:blipFill>
          <a:blip r:embed="rId7"/>
          <a:stretch>
            <a:fillRect/>
          </a:stretch>
        </p:blipFill>
        <p:spPr>
          <a:xfrm>
            <a:off x="5372096" y="2273223"/>
            <a:ext cx="5852667" cy="3664014"/>
          </a:xfrm>
          <a:prstGeom prst="rect">
            <a:avLst/>
          </a:prstGeom>
        </p:spPr>
      </p:pic>
      <p:pic>
        <p:nvPicPr>
          <p:cNvPr id="56" name="Picture 55">
            <a:extLst>
              <a:ext uri="{FF2B5EF4-FFF2-40B4-BE49-F238E27FC236}">
                <a16:creationId xmlns:a16="http://schemas.microsoft.com/office/drawing/2014/main" id="{C48FB822-D4C7-C185-50F9-BC82CCD04FB7}"/>
              </a:ext>
            </a:extLst>
          </p:cNvPr>
          <p:cNvPicPr>
            <a:picLocks noChangeAspect="1"/>
          </p:cNvPicPr>
          <p:nvPr/>
        </p:nvPicPr>
        <p:blipFill>
          <a:blip r:embed="rId8"/>
          <a:stretch>
            <a:fillRect/>
          </a:stretch>
        </p:blipFill>
        <p:spPr>
          <a:xfrm>
            <a:off x="5570091" y="2468312"/>
            <a:ext cx="5620999" cy="3737172"/>
          </a:xfrm>
          <a:prstGeom prst="rect">
            <a:avLst/>
          </a:prstGeom>
        </p:spPr>
      </p:pic>
      <p:pic>
        <p:nvPicPr>
          <p:cNvPr id="57" name="Picture 56">
            <a:extLst>
              <a:ext uri="{FF2B5EF4-FFF2-40B4-BE49-F238E27FC236}">
                <a16:creationId xmlns:a16="http://schemas.microsoft.com/office/drawing/2014/main" id="{CD830619-1E5B-1DD1-D24C-4E984F4009A7}"/>
              </a:ext>
            </a:extLst>
          </p:cNvPr>
          <p:cNvPicPr>
            <a:picLocks noChangeAspect="1"/>
          </p:cNvPicPr>
          <p:nvPr/>
        </p:nvPicPr>
        <p:blipFill>
          <a:blip r:embed="rId9"/>
          <a:stretch>
            <a:fillRect/>
          </a:stretch>
        </p:blipFill>
        <p:spPr>
          <a:xfrm>
            <a:off x="5506835" y="2321996"/>
            <a:ext cx="5535648" cy="4017612"/>
          </a:xfrm>
          <a:prstGeom prst="rect">
            <a:avLst/>
          </a:prstGeom>
        </p:spPr>
      </p:pic>
      <p:pic>
        <p:nvPicPr>
          <p:cNvPr id="58" name="Picture 57">
            <a:extLst>
              <a:ext uri="{FF2B5EF4-FFF2-40B4-BE49-F238E27FC236}">
                <a16:creationId xmlns:a16="http://schemas.microsoft.com/office/drawing/2014/main" id="{9BF3763C-DCD3-43F0-344F-09EA896C31D4}"/>
              </a:ext>
            </a:extLst>
          </p:cNvPr>
          <p:cNvPicPr>
            <a:picLocks noChangeAspect="1"/>
          </p:cNvPicPr>
          <p:nvPr/>
        </p:nvPicPr>
        <p:blipFill>
          <a:blip r:embed="rId10"/>
          <a:stretch>
            <a:fillRect/>
          </a:stretch>
        </p:blipFill>
        <p:spPr>
          <a:xfrm>
            <a:off x="5582284" y="2334188"/>
            <a:ext cx="5523455" cy="3798137"/>
          </a:xfrm>
          <a:prstGeom prst="rect">
            <a:avLst/>
          </a:prstGeom>
        </p:spPr>
      </p:pic>
      <p:pic>
        <p:nvPicPr>
          <p:cNvPr id="59" name="Picture 58">
            <a:extLst>
              <a:ext uri="{FF2B5EF4-FFF2-40B4-BE49-F238E27FC236}">
                <a16:creationId xmlns:a16="http://schemas.microsoft.com/office/drawing/2014/main" id="{4B0FA2E0-7A5F-3D71-465F-56BF4101BA6B}"/>
              </a:ext>
            </a:extLst>
          </p:cNvPr>
          <p:cNvPicPr>
            <a:picLocks noChangeAspect="1"/>
          </p:cNvPicPr>
          <p:nvPr/>
        </p:nvPicPr>
        <p:blipFill>
          <a:blip r:embed="rId11"/>
          <a:stretch>
            <a:fillRect/>
          </a:stretch>
        </p:blipFill>
        <p:spPr>
          <a:xfrm>
            <a:off x="5265265" y="2456952"/>
            <a:ext cx="5840474" cy="3664014"/>
          </a:xfrm>
          <a:prstGeom prst="rect">
            <a:avLst/>
          </a:prstGeom>
        </p:spPr>
      </p:pic>
      <p:pic>
        <p:nvPicPr>
          <p:cNvPr id="60" name="Picture 59">
            <a:extLst>
              <a:ext uri="{FF2B5EF4-FFF2-40B4-BE49-F238E27FC236}">
                <a16:creationId xmlns:a16="http://schemas.microsoft.com/office/drawing/2014/main" id="{AE31EC0F-F8DF-53A9-972E-F9EB3A8C9B80}"/>
              </a:ext>
            </a:extLst>
          </p:cNvPr>
          <p:cNvPicPr>
            <a:picLocks noChangeAspect="1"/>
          </p:cNvPicPr>
          <p:nvPr/>
        </p:nvPicPr>
        <p:blipFill>
          <a:blip r:embed="rId12"/>
          <a:stretch>
            <a:fillRect/>
          </a:stretch>
        </p:blipFill>
        <p:spPr>
          <a:xfrm>
            <a:off x="5329419" y="2372434"/>
            <a:ext cx="5938019" cy="3712786"/>
          </a:xfrm>
          <a:prstGeom prst="rect">
            <a:avLst/>
          </a:prstGeom>
        </p:spPr>
      </p:pic>
    </p:spTree>
    <p:extLst>
      <p:ext uri="{BB962C8B-B14F-4D97-AF65-F5344CB8AC3E}">
        <p14:creationId xmlns:p14="http://schemas.microsoft.com/office/powerpoint/2010/main" val="142243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set>
                                      <p:cBhvr override="childStyle">
                                        <p:cTn dur="1" fill="hold" display="0" masterRel="nextClick" afterEffect="1"/>
                                        <p:tgtEl>
                                          <p:spTgt spid="5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subTnLst>
                                    <p:set>
                                      <p:cBhvr override="childStyle">
                                        <p:cTn dur="1" fill="hold" display="0" masterRel="nextClick" afterEffect="1"/>
                                        <p:tgtEl>
                                          <p:spTgt spid="5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subTnLst>
                                    <p:set>
                                      <p:cBhvr override="childStyle">
                                        <p:cTn dur="1" fill="hold" display="0" masterRel="nextClick" afterEffect="1"/>
                                        <p:tgtEl>
                                          <p:spTgt spid="5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subTnLst>
                                    <p:set>
                                      <p:cBhvr override="childStyle">
                                        <p:cTn dur="1" fill="hold" display="0" masterRel="nextClick" afterEffect="1"/>
                                        <p:tgtEl>
                                          <p:spTgt spid="57"/>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subTnLst>
                                    <p:set>
                                      <p:cBhvr override="childStyle">
                                        <p:cTn dur="1" fill="hold" display="0" masterRel="nextClick" afterEffect="1"/>
                                        <p:tgtEl>
                                          <p:spTgt spid="58"/>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subTnLst>
                                    <p:set>
                                      <p:cBhvr override="childStyle">
                                        <p:cTn dur="1" fill="hold" display="0" masterRel="nextClick" afterEffect="1"/>
                                        <p:tgtEl>
                                          <p:spTgt spid="59"/>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subTnLst>
                                    <p:set>
                                      <p:cBhvr override="childStyle">
                                        <p:cTn dur="1" fill="hold" display="0" masterRel="nextClick" afterEffect="1"/>
                                        <p:tgtEl>
                                          <p:spTgt spid="6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6537E-9582-25D7-00BC-88972F0101DD}"/>
              </a:ext>
            </a:extLst>
          </p:cNvPr>
          <p:cNvSpPr>
            <a:spLocks noGrp="1"/>
          </p:cNvSpPr>
          <p:nvPr>
            <p:ph type="title"/>
          </p:nvPr>
        </p:nvSpPr>
        <p:spPr/>
        <p:txBody>
          <a:bodyPr/>
          <a:lstStyle/>
          <a:p>
            <a:r>
              <a:rPr lang="en-GB" dirty="0"/>
              <a:t>National and local drivers</a:t>
            </a:r>
          </a:p>
        </p:txBody>
      </p:sp>
      <p:pic>
        <p:nvPicPr>
          <p:cNvPr id="7" name="Picture 6">
            <a:extLst>
              <a:ext uri="{FF2B5EF4-FFF2-40B4-BE49-F238E27FC236}">
                <a16:creationId xmlns:a16="http://schemas.microsoft.com/office/drawing/2014/main" id="{393396FE-5E2E-7020-FB18-7DCBD9206985}"/>
              </a:ext>
            </a:extLst>
          </p:cNvPr>
          <p:cNvPicPr>
            <a:picLocks noChangeAspect="1"/>
          </p:cNvPicPr>
          <p:nvPr/>
        </p:nvPicPr>
        <p:blipFill rotWithShape="1">
          <a:blip r:embed="rId3"/>
          <a:srcRect l="20203" t="16190" r="2653" b="6802"/>
          <a:stretch/>
        </p:blipFill>
        <p:spPr>
          <a:xfrm>
            <a:off x="1392330" y="1474236"/>
            <a:ext cx="9405257" cy="5281127"/>
          </a:xfrm>
          <a:prstGeom prst="rect">
            <a:avLst/>
          </a:prstGeom>
        </p:spPr>
      </p:pic>
      <p:sp>
        <p:nvSpPr>
          <p:cNvPr id="3" name="Oval 2">
            <a:extLst>
              <a:ext uri="{FF2B5EF4-FFF2-40B4-BE49-F238E27FC236}">
                <a16:creationId xmlns:a16="http://schemas.microsoft.com/office/drawing/2014/main" id="{4C7DFC62-DEA9-71F7-A9F7-66844D024677}"/>
              </a:ext>
            </a:extLst>
          </p:cNvPr>
          <p:cNvSpPr/>
          <p:nvPr/>
        </p:nvSpPr>
        <p:spPr>
          <a:xfrm>
            <a:off x="3105345" y="3870843"/>
            <a:ext cx="2314380" cy="501132"/>
          </a:xfrm>
          <a:prstGeom prst="ellipse">
            <a:avLst/>
          </a:prstGeom>
          <a:noFill/>
          <a:ln w="666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59B899E5-3E68-DE96-1E3C-93B39A5ACD8B}"/>
              </a:ext>
            </a:extLst>
          </p:cNvPr>
          <p:cNvSpPr/>
          <p:nvPr/>
        </p:nvSpPr>
        <p:spPr>
          <a:xfrm>
            <a:off x="3105345" y="5070993"/>
            <a:ext cx="1723830" cy="408021"/>
          </a:xfrm>
          <a:prstGeom prst="ellipse">
            <a:avLst/>
          </a:prstGeom>
          <a:noFill/>
          <a:ln w="666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49842AC1-3163-6FF7-D54F-14CEA11FCB9B}"/>
              </a:ext>
            </a:extLst>
          </p:cNvPr>
          <p:cNvSpPr/>
          <p:nvPr/>
        </p:nvSpPr>
        <p:spPr>
          <a:xfrm>
            <a:off x="3038670" y="5562035"/>
            <a:ext cx="2314380" cy="501132"/>
          </a:xfrm>
          <a:prstGeom prst="ellipse">
            <a:avLst/>
          </a:prstGeom>
          <a:noFill/>
          <a:ln w="666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8C41616C-D4C5-97B1-9E8E-CD2A64F9C85A}"/>
              </a:ext>
            </a:extLst>
          </p:cNvPr>
          <p:cNvSpPr/>
          <p:nvPr/>
        </p:nvSpPr>
        <p:spPr>
          <a:xfrm>
            <a:off x="5724720" y="3613667"/>
            <a:ext cx="2314380" cy="501132"/>
          </a:xfrm>
          <a:prstGeom prst="ellipse">
            <a:avLst/>
          </a:prstGeom>
          <a:noFill/>
          <a:ln w="666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EA70F9F9-705C-75B8-7672-24EA24851AF1}"/>
              </a:ext>
            </a:extLst>
          </p:cNvPr>
          <p:cNvSpPr/>
          <p:nvPr/>
        </p:nvSpPr>
        <p:spPr>
          <a:xfrm>
            <a:off x="5743226" y="3870843"/>
            <a:ext cx="2390580" cy="501132"/>
          </a:xfrm>
          <a:prstGeom prst="ellipse">
            <a:avLst/>
          </a:prstGeom>
          <a:noFill/>
          <a:ln w="666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03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E21D52-DAFA-61AC-75B8-85F0247FBF2D}"/>
              </a:ext>
            </a:extLst>
          </p:cNvPr>
          <p:cNvPicPr>
            <a:picLocks noChangeAspect="1"/>
          </p:cNvPicPr>
          <p:nvPr/>
        </p:nvPicPr>
        <p:blipFill rotWithShape="1">
          <a:blip r:embed="rId3"/>
          <a:srcRect l="42473" t="16087" r="24185" b="5652"/>
          <a:stretch/>
        </p:blipFill>
        <p:spPr>
          <a:xfrm>
            <a:off x="298174" y="337930"/>
            <a:ext cx="4065104" cy="5367132"/>
          </a:xfrm>
          <a:prstGeom prst="rect">
            <a:avLst/>
          </a:prstGeom>
        </p:spPr>
      </p:pic>
      <p:pic>
        <p:nvPicPr>
          <p:cNvPr id="5" name="Picture 4">
            <a:extLst>
              <a:ext uri="{FF2B5EF4-FFF2-40B4-BE49-F238E27FC236}">
                <a16:creationId xmlns:a16="http://schemas.microsoft.com/office/drawing/2014/main" id="{756FDF23-6FED-7D70-24F7-54EAABE38A82}"/>
              </a:ext>
            </a:extLst>
          </p:cNvPr>
          <p:cNvPicPr>
            <a:picLocks noChangeAspect="1"/>
          </p:cNvPicPr>
          <p:nvPr/>
        </p:nvPicPr>
        <p:blipFill rotWithShape="1">
          <a:blip r:embed="rId4"/>
          <a:srcRect l="46794" t="16812" r="28587" b="20869"/>
          <a:stretch/>
        </p:blipFill>
        <p:spPr>
          <a:xfrm>
            <a:off x="2415208" y="2355573"/>
            <a:ext cx="3001617" cy="4273827"/>
          </a:xfrm>
          <a:prstGeom prst="rect">
            <a:avLst/>
          </a:prstGeom>
        </p:spPr>
      </p:pic>
      <p:sp>
        <p:nvSpPr>
          <p:cNvPr id="6" name="TextBox 5">
            <a:extLst>
              <a:ext uri="{FF2B5EF4-FFF2-40B4-BE49-F238E27FC236}">
                <a16:creationId xmlns:a16="http://schemas.microsoft.com/office/drawing/2014/main" id="{65D37E96-D654-38E1-1134-8719A1099924}"/>
              </a:ext>
            </a:extLst>
          </p:cNvPr>
          <p:cNvSpPr txBox="1"/>
          <p:nvPr/>
        </p:nvSpPr>
        <p:spPr>
          <a:xfrm>
            <a:off x="6269935" y="1951672"/>
            <a:ext cx="5244548" cy="2954655"/>
          </a:xfrm>
          <a:prstGeom prst="rect">
            <a:avLst/>
          </a:prstGeom>
          <a:noFill/>
        </p:spPr>
        <p:txBody>
          <a:bodyPr wrap="square" rtlCol="0">
            <a:spAutoFit/>
          </a:bodyPr>
          <a:lstStyle/>
          <a:p>
            <a:pPr marL="285750" indent="-285750">
              <a:buFont typeface="Arial" panose="020B0604020202020204" pitchFamily="34" charset="0"/>
              <a:buChar char="•"/>
            </a:pPr>
            <a:r>
              <a:rPr lang="en-GB" sz="2400" dirty="0"/>
              <a:t>Workforce recruitment and retention</a:t>
            </a:r>
          </a:p>
          <a:p>
            <a:pPr marL="285750" indent="-285750">
              <a:buFont typeface="Arial" panose="020B0604020202020204" pitchFamily="34" charset="0"/>
              <a:buChar char="•"/>
            </a:pPr>
            <a:r>
              <a:rPr lang="en-GB" sz="2400" dirty="0"/>
              <a:t>Patient flow</a:t>
            </a:r>
          </a:p>
          <a:p>
            <a:pPr marL="285750" indent="-285750">
              <a:buFont typeface="Arial" panose="020B0604020202020204" pitchFamily="34" charset="0"/>
              <a:buChar char="•"/>
            </a:pPr>
            <a:r>
              <a:rPr lang="en-GB" sz="2400" dirty="0"/>
              <a:t>Cost savings </a:t>
            </a:r>
          </a:p>
          <a:p>
            <a:pPr marL="285750" indent="-285750">
              <a:buFont typeface="Arial" panose="020B0604020202020204" pitchFamily="34" charset="0"/>
              <a:buChar char="•"/>
            </a:pPr>
            <a:r>
              <a:rPr lang="en-GB" sz="2400" dirty="0"/>
              <a:t>Staff wellbeing</a:t>
            </a:r>
          </a:p>
          <a:p>
            <a:pPr marL="285750" indent="-285750">
              <a:buFont typeface="Arial" panose="020B0604020202020204" pitchFamily="34" charset="0"/>
              <a:buChar char="•"/>
            </a:pPr>
            <a:r>
              <a:rPr lang="en-GB" sz="2400" dirty="0"/>
              <a:t>Preventative health </a:t>
            </a:r>
          </a:p>
          <a:p>
            <a:pPr marL="285750" indent="-285750">
              <a:buFont typeface="Arial" panose="020B0604020202020204" pitchFamily="34" charset="0"/>
              <a:buChar char="•"/>
            </a:pPr>
            <a:r>
              <a:rPr lang="en-GB" sz="2400" dirty="0"/>
              <a:t>Reducing health inequalities</a:t>
            </a:r>
          </a:p>
          <a:p>
            <a:pPr marL="285750" indent="-285750">
              <a:buFont typeface="Arial" panose="020B0604020202020204" pitchFamily="34" charset="0"/>
              <a:buChar char="•"/>
            </a:pPr>
            <a:r>
              <a:rPr lang="en-GB" sz="2400" dirty="0"/>
              <a:t>Care closer to home</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647913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77485-9160-6FE9-BCB6-D2784ED0E014}"/>
              </a:ext>
            </a:extLst>
          </p:cNvPr>
          <p:cNvSpPr>
            <a:spLocks noGrp="1"/>
          </p:cNvSpPr>
          <p:nvPr>
            <p:ph type="title"/>
          </p:nvPr>
        </p:nvSpPr>
        <p:spPr/>
        <p:txBody>
          <a:bodyPr/>
          <a:lstStyle/>
          <a:p>
            <a:r>
              <a:rPr lang="en-GB" dirty="0"/>
              <a:t>guidelines</a:t>
            </a:r>
          </a:p>
        </p:txBody>
      </p:sp>
      <p:pic>
        <p:nvPicPr>
          <p:cNvPr id="10" name="Picture 9">
            <a:extLst>
              <a:ext uri="{FF2B5EF4-FFF2-40B4-BE49-F238E27FC236}">
                <a16:creationId xmlns:a16="http://schemas.microsoft.com/office/drawing/2014/main" id="{1CF2A0DE-D699-8F73-AD19-6620DAE8C497}"/>
              </a:ext>
            </a:extLst>
          </p:cNvPr>
          <p:cNvPicPr>
            <a:picLocks noChangeAspect="1"/>
          </p:cNvPicPr>
          <p:nvPr/>
        </p:nvPicPr>
        <p:blipFill rotWithShape="1">
          <a:blip r:embed="rId3"/>
          <a:srcRect l="46467" t="16377" r="28424" b="23478"/>
          <a:stretch/>
        </p:blipFill>
        <p:spPr>
          <a:xfrm>
            <a:off x="4849108" y="1928190"/>
            <a:ext cx="3260420" cy="4393097"/>
          </a:xfrm>
          <a:prstGeom prst="rect">
            <a:avLst/>
          </a:prstGeom>
        </p:spPr>
      </p:pic>
      <p:pic>
        <p:nvPicPr>
          <p:cNvPr id="16" name="Picture 15">
            <a:extLst>
              <a:ext uri="{FF2B5EF4-FFF2-40B4-BE49-F238E27FC236}">
                <a16:creationId xmlns:a16="http://schemas.microsoft.com/office/drawing/2014/main" id="{3195BF4F-F2EC-5F09-AD42-EEE61F13B905}"/>
              </a:ext>
            </a:extLst>
          </p:cNvPr>
          <p:cNvPicPr>
            <a:picLocks noChangeAspect="1"/>
          </p:cNvPicPr>
          <p:nvPr/>
        </p:nvPicPr>
        <p:blipFill rotWithShape="1">
          <a:blip r:embed="rId4"/>
          <a:srcRect l="26576" t="15652" r="43261" b="10290"/>
          <a:stretch/>
        </p:blipFill>
        <p:spPr>
          <a:xfrm>
            <a:off x="8291344" y="1928189"/>
            <a:ext cx="3180911" cy="4393097"/>
          </a:xfrm>
          <a:prstGeom prst="rect">
            <a:avLst/>
          </a:prstGeom>
        </p:spPr>
      </p:pic>
      <p:sp>
        <p:nvSpPr>
          <p:cNvPr id="19" name="TextBox 18">
            <a:extLst>
              <a:ext uri="{FF2B5EF4-FFF2-40B4-BE49-F238E27FC236}">
                <a16:creationId xmlns:a16="http://schemas.microsoft.com/office/drawing/2014/main" id="{20ECE47E-5526-C5D3-21C0-2F9FB2F8D098}"/>
              </a:ext>
            </a:extLst>
          </p:cNvPr>
          <p:cNvSpPr txBox="1"/>
          <p:nvPr/>
        </p:nvSpPr>
        <p:spPr>
          <a:xfrm>
            <a:off x="4770536" y="2228671"/>
            <a:ext cx="7041616" cy="1200329"/>
          </a:xfrm>
          <a:prstGeom prst="rect">
            <a:avLst/>
          </a:prstGeom>
          <a:solidFill>
            <a:schemeClr val="tx1"/>
          </a:solidFill>
        </p:spPr>
        <p:txBody>
          <a:bodyPr wrap="square" rtlCol="0">
            <a:spAutoFit/>
          </a:bodyPr>
          <a:lstStyle/>
          <a:p>
            <a:r>
              <a:rPr lang="en-GB" b="1" i="1" dirty="0">
                <a:solidFill>
                  <a:srgbClr val="FF0000"/>
                </a:solidFill>
              </a:rPr>
              <a:t>“….Every patient with an acquired brain injury should have access to specialist neurological rehabilitation services covering all phases from acute management, through medium-term rehabilitation to</a:t>
            </a:r>
          </a:p>
          <a:p>
            <a:r>
              <a:rPr lang="en-GB" b="1" i="1" dirty="0">
                <a:solidFill>
                  <a:srgbClr val="FF0000"/>
                </a:solidFill>
              </a:rPr>
              <a:t>long-term support for as long as required – which may be life-long….”</a:t>
            </a:r>
          </a:p>
        </p:txBody>
      </p:sp>
      <p:pic>
        <p:nvPicPr>
          <p:cNvPr id="4" name="Picture 3">
            <a:extLst>
              <a:ext uri="{FF2B5EF4-FFF2-40B4-BE49-F238E27FC236}">
                <a16:creationId xmlns:a16="http://schemas.microsoft.com/office/drawing/2014/main" id="{BFF9DDB4-35DD-07F7-D71A-B30198313853}"/>
              </a:ext>
            </a:extLst>
          </p:cNvPr>
          <p:cNvPicPr>
            <a:picLocks noChangeAspect="1"/>
          </p:cNvPicPr>
          <p:nvPr/>
        </p:nvPicPr>
        <p:blipFill rotWithShape="1">
          <a:blip r:embed="rId5"/>
          <a:srcRect l="37806" t="20952" r="18801" b="7826"/>
          <a:stretch/>
        </p:blipFill>
        <p:spPr>
          <a:xfrm>
            <a:off x="115915" y="1928191"/>
            <a:ext cx="4551377" cy="4202022"/>
          </a:xfrm>
          <a:prstGeom prst="rect">
            <a:avLst/>
          </a:prstGeom>
        </p:spPr>
      </p:pic>
      <p:sp>
        <p:nvSpPr>
          <p:cNvPr id="7" name="TextBox 6">
            <a:extLst>
              <a:ext uri="{FF2B5EF4-FFF2-40B4-BE49-F238E27FC236}">
                <a16:creationId xmlns:a16="http://schemas.microsoft.com/office/drawing/2014/main" id="{90137438-65E2-1571-3777-012AC637B091}"/>
              </a:ext>
            </a:extLst>
          </p:cNvPr>
          <p:cNvSpPr txBox="1"/>
          <p:nvPr/>
        </p:nvSpPr>
        <p:spPr>
          <a:xfrm>
            <a:off x="4770536" y="3729481"/>
            <a:ext cx="7041616" cy="923330"/>
          </a:xfrm>
          <a:prstGeom prst="rect">
            <a:avLst/>
          </a:prstGeom>
          <a:solidFill>
            <a:schemeClr val="tx1"/>
          </a:solidFill>
        </p:spPr>
        <p:txBody>
          <a:bodyPr wrap="square" rtlCol="0">
            <a:spAutoFit/>
          </a:bodyPr>
          <a:lstStyle/>
          <a:p>
            <a:r>
              <a:rPr lang="en-GB" b="1" i="1" dirty="0">
                <a:solidFill>
                  <a:srgbClr val="FF0000"/>
                </a:solidFill>
              </a:rPr>
              <a:t>“….We should encourage the development of service networks, and a range of different services working in collaboration to provide for a much larger population….”</a:t>
            </a:r>
          </a:p>
        </p:txBody>
      </p:sp>
    </p:spTree>
    <p:extLst>
      <p:ext uri="{BB962C8B-B14F-4D97-AF65-F5344CB8AC3E}">
        <p14:creationId xmlns:p14="http://schemas.microsoft.com/office/powerpoint/2010/main" val="384651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73DA0-25A4-465C-BB10-20BC95429A3B}"/>
              </a:ext>
            </a:extLst>
          </p:cNvPr>
          <p:cNvSpPr>
            <a:spLocks noGrp="1"/>
          </p:cNvSpPr>
          <p:nvPr>
            <p:ph type="title"/>
          </p:nvPr>
        </p:nvSpPr>
        <p:spPr/>
        <p:txBody>
          <a:bodyPr/>
          <a:lstStyle/>
          <a:p>
            <a:r>
              <a:rPr lang="en-GB" dirty="0"/>
              <a:t>Do we meet the guidelines?</a:t>
            </a:r>
          </a:p>
        </p:txBody>
      </p:sp>
      <p:sp>
        <p:nvSpPr>
          <p:cNvPr id="3" name="Content Placeholder 2">
            <a:extLst>
              <a:ext uri="{FF2B5EF4-FFF2-40B4-BE49-F238E27FC236}">
                <a16:creationId xmlns:a16="http://schemas.microsoft.com/office/drawing/2014/main" id="{F69EEA33-F62E-850D-7912-8B25E5E71EE8}"/>
              </a:ext>
            </a:extLst>
          </p:cNvPr>
          <p:cNvSpPr>
            <a:spLocks noGrp="1"/>
          </p:cNvSpPr>
          <p:nvPr>
            <p:ph idx="1"/>
          </p:nvPr>
        </p:nvSpPr>
        <p:spPr>
          <a:xfrm>
            <a:off x="1202918" y="2011680"/>
            <a:ext cx="10068461" cy="460932"/>
          </a:xfrm>
        </p:spPr>
        <p:txBody>
          <a:bodyPr>
            <a:normAutofit/>
          </a:bodyPr>
          <a:lstStyle/>
          <a:p>
            <a:r>
              <a:rPr lang="en-GB" dirty="0"/>
              <a:t>We’re not quite there yet… in terms of staffing or neuro ESD provision- </a:t>
            </a:r>
          </a:p>
        </p:txBody>
      </p:sp>
      <p:pic>
        <p:nvPicPr>
          <p:cNvPr id="5" name="Picture 4">
            <a:extLst>
              <a:ext uri="{FF2B5EF4-FFF2-40B4-BE49-F238E27FC236}">
                <a16:creationId xmlns:a16="http://schemas.microsoft.com/office/drawing/2014/main" id="{684B06BC-F55D-211A-E87F-D8882834A2D6}"/>
              </a:ext>
            </a:extLst>
          </p:cNvPr>
          <p:cNvPicPr>
            <a:picLocks noChangeAspect="1"/>
          </p:cNvPicPr>
          <p:nvPr/>
        </p:nvPicPr>
        <p:blipFill rotWithShape="1">
          <a:blip r:embed="rId3"/>
          <a:srcRect l="30081" t="37101" r="32500" b="26144"/>
          <a:stretch/>
        </p:blipFill>
        <p:spPr>
          <a:xfrm>
            <a:off x="2156633" y="2557668"/>
            <a:ext cx="7466159" cy="4125233"/>
          </a:xfrm>
          <a:prstGeom prst="rect">
            <a:avLst/>
          </a:prstGeom>
        </p:spPr>
      </p:pic>
    </p:spTree>
    <p:extLst>
      <p:ext uri="{BB962C8B-B14F-4D97-AF65-F5344CB8AC3E}">
        <p14:creationId xmlns:p14="http://schemas.microsoft.com/office/powerpoint/2010/main" val="1241841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25239F-A6FB-43A8-BD4A-3FB7C0B48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9A457F22-2034-4200-B6E4-5B8372AAC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163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9DA7986-F4F5-4F92-94A3-343B2D7200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6981"/>
            <a:ext cx="4686300" cy="1639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2B9B39-D5E7-81E5-D67A-0344384D6881}"/>
              </a:ext>
            </a:extLst>
          </p:cNvPr>
          <p:cNvSpPr>
            <a:spLocks noGrp="1"/>
          </p:cNvSpPr>
          <p:nvPr>
            <p:ph type="title"/>
          </p:nvPr>
        </p:nvSpPr>
        <p:spPr>
          <a:xfrm>
            <a:off x="634277" y="284176"/>
            <a:ext cx="3670874" cy="1508760"/>
          </a:xfrm>
        </p:spPr>
        <p:txBody>
          <a:bodyPr vert="horz" lIns="91440" tIns="45720" rIns="91440" bIns="45720" rtlCol="0" anchor="ctr">
            <a:normAutofit/>
          </a:bodyPr>
          <a:lstStyle/>
          <a:p>
            <a:r>
              <a:rPr lang="en-US" sz="3400">
                <a:solidFill>
                  <a:schemeClr val="tx2"/>
                </a:solidFill>
              </a:rPr>
              <a:t>What makes cornwall ‘tricky’?</a:t>
            </a:r>
          </a:p>
        </p:txBody>
      </p:sp>
      <p:sp>
        <p:nvSpPr>
          <p:cNvPr id="5" name="Text Placeholder 4">
            <a:extLst>
              <a:ext uri="{FF2B5EF4-FFF2-40B4-BE49-F238E27FC236}">
                <a16:creationId xmlns:a16="http://schemas.microsoft.com/office/drawing/2014/main" id="{17404F25-4E5A-1FC0-0843-9E035C90773A}"/>
              </a:ext>
            </a:extLst>
          </p:cNvPr>
          <p:cNvSpPr>
            <a:spLocks noGrp="1"/>
          </p:cNvSpPr>
          <p:nvPr>
            <p:ph type="body" sz="half" idx="2"/>
          </p:nvPr>
        </p:nvSpPr>
        <p:spPr>
          <a:xfrm>
            <a:off x="634277" y="2011680"/>
            <a:ext cx="3676678" cy="4206240"/>
          </a:xfrm>
        </p:spPr>
        <p:txBody>
          <a:bodyPr vert="horz" lIns="91440" tIns="45720" rIns="91440" bIns="45720" rtlCol="0">
            <a:normAutofit/>
          </a:bodyPr>
          <a:lstStyle/>
          <a:p>
            <a:pPr indent="-182880">
              <a:lnSpc>
                <a:spcPct val="90000"/>
              </a:lnSpc>
              <a:buFont typeface="Wingdings" pitchFamily="2" charset="2"/>
              <a:buChar char=""/>
            </a:pPr>
            <a:r>
              <a:rPr lang="en-US" sz="1500" dirty="0">
                <a:solidFill>
                  <a:schemeClr val="bg1"/>
                </a:solidFill>
              </a:rPr>
              <a:t>Population 580,000</a:t>
            </a:r>
          </a:p>
          <a:p>
            <a:pPr indent="-182880">
              <a:lnSpc>
                <a:spcPct val="90000"/>
              </a:lnSpc>
              <a:buFont typeface="Wingdings" pitchFamily="2" charset="2"/>
              <a:buChar char=""/>
            </a:pPr>
            <a:r>
              <a:rPr lang="en-US" sz="1500" dirty="0">
                <a:solidFill>
                  <a:schemeClr val="bg1"/>
                </a:solidFill>
              </a:rPr>
              <a:t>1350 sq miles</a:t>
            </a:r>
          </a:p>
          <a:p>
            <a:pPr indent="-182880">
              <a:lnSpc>
                <a:spcPct val="90000"/>
              </a:lnSpc>
              <a:buFont typeface="Wingdings" pitchFamily="2" charset="2"/>
              <a:buChar char=""/>
            </a:pPr>
            <a:r>
              <a:rPr lang="en-US" sz="1500" dirty="0">
                <a:solidFill>
                  <a:schemeClr val="bg1"/>
                </a:solidFill>
              </a:rPr>
              <a:t>Rural</a:t>
            </a:r>
          </a:p>
          <a:p>
            <a:pPr indent="-182880">
              <a:lnSpc>
                <a:spcPct val="90000"/>
              </a:lnSpc>
              <a:buFont typeface="Wingdings" pitchFamily="2" charset="2"/>
              <a:buChar char=""/>
            </a:pPr>
            <a:r>
              <a:rPr lang="en-US" sz="1500" dirty="0">
                <a:solidFill>
                  <a:schemeClr val="bg1"/>
                </a:solidFill>
              </a:rPr>
              <a:t>Poor transport network for patients (especially if disabled)</a:t>
            </a:r>
          </a:p>
          <a:p>
            <a:pPr indent="-182880">
              <a:lnSpc>
                <a:spcPct val="90000"/>
              </a:lnSpc>
              <a:buFont typeface="Wingdings" pitchFamily="2" charset="2"/>
              <a:buChar char=""/>
            </a:pPr>
            <a:r>
              <a:rPr lang="en-US" sz="1500" dirty="0">
                <a:solidFill>
                  <a:schemeClr val="bg1"/>
                </a:solidFill>
              </a:rPr>
              <a:t>Limited clinical space</a:t>
            </a:r>
          </a:p>
          <a:p>
            <a:pPr indent="-182880">
              <a:lnSpc>
                <a:spcPct val="90000"/>
              </a:lnSpc>
              <a:buFont typeface="Wingdings" pitchFamily="2" charset="2"/>
              <a:buChar char=""/>
            </a:pPr>
            <a:r>
              <a:rPr lang="en-US" sz="1500" dirty="0">
                <a:solidFill>
                  <a:schemeClr val="bg1"/>
                </a:solidFill>
              </a:rPr>
              <a:t>Holiday traffic (and roadworks!!)</a:t>
            </a:r>
          </a:p>
          <a:p>
            <a:pPr indent="-182880">
              <a:lnSpc>
                <a:spcPct val="90000"/>
              </a:lnSpc>
              <a:buFont typeface="Wingdings" pitchFamily="2" charset="2"/>
              <a:buChar char=""/>
            </a:pPr>
            <a:endParaRPr lang="en-US" sz="1500" dirty="0">
              <a:solidFill>
                <a:schemeClr val="bg1"/>
              </a:solidFill>
            </a:endParaRPr>
          </a:p>
          <a:p>
            <a:pPr indent="-182880">
              <a:lnSpc>
                <a:spcPct val="90000"/>
              </a:lnSpc>
              <a:buFont typeface="Wingdings" pitchFamily="2" charset="2"/>
              <a:buChar char=""/>
            </a:pPr>
            <a:r>
              <a:rPr lang="en-US" sz="1500" dirty="0">
                <a:solidFill>
                  <a:schemeClr val="bg1"/>
                </a:solidFill>
              </a:rPr>
              <a:t>EFFICIENCY VS ACCESSIBLITY</a:t>
            </a:r>
          </a:p>
          <a:p>
            <a:pPr indent="-182880">
              <a:lnSpc>
                <a:spcPct val="90000"/>
              </a:lnSpc>
              <a:buFont typeface="Wingdings" pitchFamily="2" charset="2"/>
              <a:buChar char=""/>
            </a:pPr>
            <a:r>
              <a:rPr lang="en-US" sz="1500" dirty="0">
                <a:solidFill>
                  <a:schemeClr val="bg1"/>
                </a:solidFill>
              </a:rPr>
              <a:t>RISK OF POPULATIONS REMAINING ISOLATED AND UNHEARD</a:t>
            </a:r>
          </a:p>
        </p:txBody>
      </p:sp>
      <p:sp>
        <p:nvSpPr>
          <p:cNvPr id="16" name="Rectangle 15">
            <a:extLst>
              <a:ext uri="{FF2B5EF4-FFF2-40B4-BE49-F238E27FC236}">
                <a16:creationId xmlns:a16="http://schemas.microsoft.com/office/drawing/2014/main" id="{428E76FD-76EE-4DE6-BBA4-EEA6E4B98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190" y="0"/>
            <a:ext cx="7566810"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45BA1967-54D6-EFBF-3EEA-A27EDFFB53B0}"/>
              </a:ext>
            </a:extLst>
          </p:cNvPr>
          <p:cNvPicPr>
            <a:picLocks noChangeAspect="1"/>
          </p:cNvPicPr>
          <p:nvPr/>
        </p:nvPicPr>
        <p:blipFill rotWithShape="1">
          <a:blip r:embed="rId3"/>
          <a:srcRect l="16231" r="24905"/>
          <a:stretch/>
        </p:blipFill>
        <p:spPr>
          <a:xfrm>
            <a:off x="6095999" y="1438590"/>
            <a:ext cx="4686301" cy="4139846"/>
          </a:xfrm>
          <a:prstGeom prst="rect">
            <a:avLst/>
          </a:prstGeom>
        </p:spPr>
      </p:pic>
      <mc:AlternateContent xmlns:mc="http://schemas.openxmlformats.org/markup-compatibility/2006" xmlns:p14="http://schemas.microsoft.com/office/powerpoint/2010/main">
        <mc:Choice Requires="p14">
          <p:contentPart p14:bwMode="auto" r:id="rId4">
            <p14:nvContentPartPr>
              <p14:cNvPr id="22" name="Ink 21">
                <a:extLst>
                  <a:ext uri="{FF2B5EF4-FFF2-40B4-BE49-F238E27FC236}">
                    <a16:creationId xmlns:a16="http://schemas.microsoft.com/office/drawing/2014/main" id="{377E5A0C-7BAE-7549-A98F-CB3E262486B9}"/>
                  </a:ext>
                </a:extLst>
              </p14:cNvPr>
              <p14:cNvContentPartPr/>
              <p14:nvPr/>
            </p14:nvContentPartPr>
            <p14:xfrm>
              <a:off x="6569155" y="6112190"/>
              <a:ext cx="360" cy="360"/>
            </p14:xfrm>
          </p:contentPart>
        </mc:Choice>
        <mc:Fallback xmlns="">
          <p:pic>
            <p:nvPicPr>
              <p:cNvPr id="22" name="Ink 21">
                <a:extLst>
                  <a:ext uri="{FF2B5EF4-FFF2-40B4-BE49-F238E27FC236}">
                    <a16:creationId xmlns:a16="http://schemas.microsoft.com/office/drawing/2014/main" id="{377E5A0C-7BAE-7549-A98F-CB3E262486B9}"/>
                  </a:ext>
                </a:extLst>
              </p:cNvPr>
              <p:cNvPicPr/>
              <p:nvPr/>
            </p:nvPicPr>
            <p:blipFill>
              <a:blip r:embed="rId5"/>
              <a:stretch>
                <a:fillRect/>
              </a:stretch>
            </p:blipFill>
            <p:spPr>
              <a:xfrm>
                <a:off x="6560515" y="6103190"/>
                <a:ext cx="18000" cy="18000"/>
              </a:xfrm>
              <a:prstGeom prst="rect">
                <a:avLst/>
              </a:prstGeom>
            </p:spPr>
          </p:pic>
        </mc:Fallback>
      </mc:AlternateContent>
      <p:grpSp>
        <p:nvGrpSpPr>
          <p:cNvPr id="31" name="Group 30">
            <a:extLst>
              <a:ext uri="{FF2B5EF4-FFF2-40B4-BE49-F238E27FC236}">
                <a16:creationId xmlns:a16="http://schemas.microsoft.com/office/drawing/2014/main" id="{3B7EA354-BA88-B661-D6D0-2DB26DF55132}"/>
              </a:ext>
            </a:extLst>
          </p:cNvPr>
          <p:cNvGrpSpPr/>
          <p:nvPr/>
        </p:nvGrpSpPr>
        <p:grpSpPr>
          <a:xfrm>
            <a:off x="8756374" y="284176"/>
            <a:ext cx="2912165" cy="3592085"/>
            <a:chOff x="8756374" y="284176"/>
            <a:chExt cx="2912165" cy="3592085"/>
          </a:xfrm>
        </p:grpSpPr>
        <p:cxnSp>
          <p:nvCxnSpPr>
            <p:cNvPr id="13" name="Straight Arrow Connector 12">
              <a:extLst>
                <a:ext uri="{FF2B5EF4-FFF2-40B4-BE49-F238E27FC236}">
                  <a16:creationId xmlns:a16="http://schemas.microsoft.com/office/drawing/2014/main" id="{577B2664-BC57-9E3A-A5C4-3840860B0D3B}"/>
                </a:ext>
              </a:extLst>
            </p:cNvPr>
            <p:cNvCxnSpPr/>
            <p:nvPr/>
          </p:nvCxnSpPr>
          <p:spPr>
            <a:xfrm>
              <a:off x="9710530" y="2107096"/>
              <a:ext cx="705679" cy="1769165"/>
            </a:xfrm>
            <a:prstGeom prst="straightConnector1">
              <a:avLst/>
            </a:prstGeom>
            <a:ln w="539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8BEA79E-7349-0D5D-1E13-D56CFC59660E}"/>
                </a:ext>
              </a:extLst>
            </p:cNvPr>
            <p:cNvSpPr txBox="1"/>
            <p:nvPr/>
          </p:nvSpPr>
          <p:spPr>
            <a:xfrm>
              <a:off x="8756374" y="284176"/>
              <a:ext cx="2912165" cy="646331"/>
            </a:xfrm>
            <a:prstGeom prst="rect">
              <a:avLst/>
            </a:prstGeom>
            <a:noFill/>
          </p:spPr>
          <p:txBody>
            <a:bodyPr wrap="square" rtlCol="0">
              <a:spAutoFit/>
            </a:bodyPr>
            <a:lstStyle/>
            <a:p>
              <a:r>
                <a:rPr lang="en-GB" dirty="0"/>
                <a:t>It takes 1.5 hours to drive from here to here</a:t>
              </a:r>
            </a:p>
          </p:txBody>
        </p:sp>
        <mc:AlternateContent xmlns:mc="http://schemas.openxmlformats.org/markup-compatibility/2006" xmlns:p14="http://schemas.microsoft.com/office/powerpoint/2010/main">
          <mc:Choice Requires="p14">
            <p:contentPart p14:bwMode="auto" r:id="rId6">
              <p14:nvContentPartPr>
                <p14:cNvPr id="27" name="Ink 26">
                  <a:extLst>
                    <a:ext uri="{FF2B5EF4-FFF2-40B4-BE49-F238E27FC236}">
                      <a16:creationId xmlns:a16="http://schemas.microsoft.com/office/drawing/2014/main" id="{8FF17ADD-73B7-679E-FECE-FC8E7193E455}"/>
                    </a:ext>
                  </a:extLst>
                </p14:cNvPr>
                <p14:cNvContentPartPr/>
                <p14:nvPr/>
              </p14:nvContentPartPr>
              <p14:xfrm>
                <a:off x="10124155" y="981470"/>
                <a:ext cx="501480" cy="2136240"/>
              </p14:xfrm>
            </p:contentPart>
          </mc:Choice>
          <mc:Fallback xmlns="">
            <p:pic>
              <p:nvPicPr>
                <p:cNvPr id="27" name="Ink 26">
                  <a:extLst>
                    <a:ext uri="{FF2B5EF4-FFF2-40B4-BE49-F238E27FC236}">
                      <a16:creationId xmlns:a16="http://schemas.microsoft.com/office/drawing/2014/main" id="{8FF17ADD-73B7-679E-FECE-FC8E7193E455}"/>
                    </a:ext>
                  </a:extLst>
                </p:cNvPr>
                <p:cNvPicPr/>
                <p:nvPr/>
              </p:nvPicPr>
              <p:blipFill>
                <a:blip r:embed="rId7"/>
                <a:stretch>
                  <a:fillRect/>
                </a:stretch>
              </p:blipFill>
              <p:spPr>
                <a:xfrm>
                  <a:off x="10108675" y="965630"/>
                  <a:ext cx="532800" cy="2167560"/>
                </a:xfrm>
                <a:prstGeom prst="rect">
                  <a:avLst/>
                </a:prstGeom>
              </p:spPr>
            </p:pic>
          </mc:Fallback>
        </mc:AlternateContent>
      </p:grpSp>
      <p:grpSp>
        <p:nvGrpSpPr>
          <p:cNvPr id="32" name="Group 31">
            <a:extLst>
              <a:ext uri="{FF2B5EF4-FFF2-40B4-BE49-F238E27FC236}">
                <a16:creationId xmlns:a16="http://schemas.microsoft.com/office/drawing/2014/main" id="{FA25500E-3F6D-A893-2868-3EC00B4298C4}"/>
              </a:ext>
            </a:extLst>
          </p:cNvPr>
          <p:cNvGrpSpPr/>
          <p:nvPr/>
        </p:nvGrpSpPr>
        <p:grpSpPr>
          <a:xfrm>
            <a:off x="5189055" y="457034"/>
            <a:ext cx="4620867" cy="4313749"/>
            <a:chOff x="5189055" y="457034"/>
            <a:chExt cx="4620867" cy="4313749"/>
          </a:xfrm>
        </p:grpSpPr>
        <p:cxnSp>
          <p:nvCxnSpPr>
            <p:cNvPr id="17" name="Straight Arrow Connector 16">
              <a:extLst>
                <a:ext uri="{FF2B5EF4-FFF2-40B4-BE49-F238E27FC236}">
                  <a16:creationId xmlns:a16="http://schemas.microsoft.com/office/drawing/2014/main" id="{56936B6A-4E95-F6C5-C60E-C905654858C0}"/>
                </a:ext>
              </a:extLst>
            </p:cNvPr>
            <p:cNvCxnSpPr/>
            <p:nvPr/>
          </p:nvCxnSpPr>
          <p:spPr>
            <a:xfrm flipH="1">
              <a:off x="7225748" y="1816578"/>
              <a:ext cx="2584174" cy="2954205"/>
            </a:xfrm>
            <a:prstGeom prst="straightConnector1">
              <a:avLst/>
            </a:prstGeom>
            <a:ln w="539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196FDEF-779C-5BE3-B529-3AC57D248D16}"/>
                </a:ext>
              </a:extLst>
            </p:cNvPr>
            <p:cNvSpPr txBox="1"/>
            <p:nvPr/>
          </p:nvSpPr>
          <p:spPr>
            <a:xfrm>
              <a:off x="5189055" y="457034"/>
              <a:ext cx="2912165" cy="923330"/>
            </a:xfrm>
            <a:prstGeom prst="rect">
              <a:avLst/>
            </a:prstGeom>
            <a:noFill/>
          </p:spPr>
          <p:txBody>
            <a:bodyPr wrap="square" rtlCol="0">
              <a:spAutoFit/>
            </a:bodyPr>
            <a:lstStyle/>
            <a:p>
              <a:r>
                <a:rPr lang="en-GB" dirty="0"/>
                <a:t>An at least 2 to drive from here to here…plus A30 roadworks (= 2o’-</a:t>
              </a:r>
              <a:r>
                <a:rPr lang="en-GB" dirty="0">
                  <a:sym typeface="Symbol" panose="05050102010706020507" pitchFamily="18" charset="2"/>
                </a:rPr>
                <a:t>)</a:t>
              </a:r>
              <a:endParaRPr lang="en-GB" dirty="0"/>
            </a:p>
          </p:txBody>
        </p:sp>
        <mc:AlternateContent xmlns:mc="http://schemas.openxmlformats.org/markup-compatibility/2006" xmlns:p14="http://schemas.microsoft.com/office/powerpoint/2010/main">
          <mc:Choice Requires="p14">
            <p:contentPart p14:bwMode="auto" r:id="rId8">
              <p14:nvContentPartPr>
                <p14:cNvPr id="29" name="Ink 28">
                  <a:extLst>
                    <a:ext uri="{FF2B5EF4-FFF2-40B4-BE49-F238E27FC236}">
                      <a16:creationId xmlns:a16="http://schemas.microsoft.com/office/drawing/2014/main" id="{F6142B66-D8EA-64EA-F07E-B25BFA6DB853}"/>
                    </a:ext>
                  </a:extLst>
                </p14:cNvPr>
                <p14:cNvContentPartPr/>
                <p14:nvPr/>
              </p14:nvContentPartPr>
              <p14:xfrm>
                <a:off x="6320755" y="1410950"/>
                <a:ext cx="2428200" cy="1734120"/>
              </p14:xfrm>
            </p:contentPart>
          </mc:Choice>
          <mc:Fallback xmlns="">
            <p:pic>
              <p:nvPicPr>
                <p:cNvPr id="29" name="Ink 28">
                  <a:extLst>
                    <a:ext uri="{FF2B5EF4-FFF2-40B4-BE49-F238E27FC236}">
                      <a16:creationId xmlns:a16="http://schemas.microsoft.com/office/drawing/2014/main" id="{F6142B66-D8EA-64EA-F07E-B25BFA6DB853}"/>
                    </a:ext>
                  </a:extLst>
                </p:cNvPr>
                <p:cNvPicPr/>
                <p:nvPr/>
              </p:nvPicPr>
              <p:blipFill>
                <a:blip r:embed="rId9"/>
                <a:stretch>
                  <a:fillRect/>
                </a:stretch>
              </p:blipFill>
              <p:spPr>
                <a:xfrm>
                  <a:off x="6303475" y="1393670"/>
                  <a:ext cx="2462760" cy="1768680"/>
                </a:xfrm>
                <a:prstGeom prst="rect">
                  <a:avLst/>
                </a:prstGeom>
              </p:spPr>
            </p:pic>
          </mc:Fallback>
        </mc:AlternateContent>
      </p:grpSp>
      <p:grpSp>
        <p:nvGrpSpPr>
          <p:cNvPr id="35" name="Group 34">
            <a:extLst>
              <a:ext uri="{FF2B5EF4-FFF2-40B4-BE49-F238E27FC236}">
                <a16:creationId xmlns:a16="http://schemas.microsoft.com/office/drawing/2014/main" id="{189B1740-F944-2375-A9A0-F5F7EDCA1698}"/>
              </a:ext>
            </a:extLst>
          </p:cNvPr>
          <p:cNvGrpSpPr/>
          <p:nvPr/>
        </p:nvGrpSpPr>
        <p:grpSpPr>
          <a:xfrm>
            <a:off x="5664115" y="4847150"/>
            <a:ext cx="4548341" cy="1694233"/>
            <a:chOff x="5664115" y="4847150"/>
            <a:chExt cx="4548341" cy="1694233"/>
          </a:xfrm>
        </p:grpSpPr>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a16="http://schemas.microsoft.com/office/drawing/2014/main" id="{A98EA6E7-10BC-0D79-85CD-3892BAA44693}"/>
                    </a:ext>
                  </a:extLst>
                </p14:cNvPr>
                <p14:cNvContentPartPr/>
                <p14:nvPr/>
              </p14:nvContentPartPr>
              <p14:xfrm>
                <a:off x="5881555" y="5362310"/>
                <a:ext cx="133920" cy="110880"/>
              </p14:xfrm>
            </p:contentPart>
          </mc:Choice>
          <mc:Fallback xmlns="">
            <p:pic>
              <p:nvPicPr>
                <p:cNvPr id="21" name="Ink 20">
                  <a:extLst>
                    <a:ext uri="{FF2B5EF4-FFF2-40B4-BE49-F238E27FC236}">
                      <a16:creationId xmlns:a16="http://schemas.microsoft.com/office/drawing/2014/main" id="{A98EA6E7-10BC-0D79-85CD-3892BAA44693}"/>
                    </a:ext>
                  </a:extLst>
                </p:cNvPr>
                <p:cNvPicPr/>
                <p:nvPr/>
              </p:nvPicPr>
              <p:blipFill>
                <a:blip r:embed="rId11"/>
                <a:stretch>
                  <a:fillRect/>
                </a:stretch>
              </p:blipFill>
              <p:spPr>
                <a:xfrm>
                  <a:off x="5872555" y="5353670"/>
                  <a:ext cx="15156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Ink 19">
                  <a:extLst>
                    <a:ext uri="{FF2B5EF4-FFF2-40B4-BE49-F238E27FC236}">
                      <a16:creationId xmlns:a16="http://schemas.microsoft.com/office/drawing/2014/main" id="{A254DE5D-209D-700D-3136-4463F8E567BE}"/>
                    </a:ext>
                  </a:extLst>
                </p14:cNvPr>
                <p14:cNvContentPartPr/>
                <p14:nvPr/>
              </p14:nvContentPartPr>
              <p14:xfrm>
                <a:off x="5953195" y="5386430"/>
                <a:ext cx="1260000" cy="826200"/>
              </p14:xfrm>
            </p:contentPart>
          </mc:Choice>
          <mc:Fallback xmlns="">
            <p:pic>
              <p:nvPicPr>
                <p:cNvPr id="20" name="Ink 19">
                  <a:extLst>
                    <a:ext uri="{FF2B5EF4-FFF2-40B4-BE49-F238E27FC236}">
                      <a16:creationId xmlns:a16="http://schemas.microsoft.com/office/drawing/2014/main" id="{A254DE5D-209D-700D-3136-4463F8E567BE}"/>
                    </a:ext>
                  </a:extLst>
                </p:cNvPr>
                <p:cNvPicPr/>
                <p:nvPr/>
              </p:nvPicPr>
              <p:blipFill>
                <a:blip r:embed="rId13"/>
                <a:stretch>
                  <a:fillRect/>
                </a:stretch>
              </p:blipFill>
              <p:spPr>
                <a:xfrm>
                  <a:off x="5937355" y="5370950"/>
                  <a:ext cx="1291680" cy="857880"/>
                </a:xfrm>
                <a:prstGeom prst="rect">
                  <a:avLst/>
                </a:prstGeom>
              </p:spPr>
            </p:pic>
          </mc:Fallback>
        </mc:AlternateContent>
        <p:sp>
          <p:nvSpPr>
            <p:cNvPr id="25" name="TextBox 24">
              <a:extLst>
                <a:ext uri="{FF2B5EF4-FFF2-40B4-BE49-F238E27FC236}">
                  <a16:creationId xmlns:a16="http://schemas.microsoft.com/office/drawing/2014/main" id="{7BEE5739-F8C0-6640-C876-2A927E0F3E68}"/>
                </a:ext>
              </a:extLst>
            </p:cNvPr>
            <p:cNvSpPr txBox="1"/>
            <p:nvPr/>
          </p:nvSpPr>
          <p:spPr>
            <a:xfrm>
              <a:off x="7300291" y="5895052"/>
              <a:ext cx="2912165" cy="646331"/>
            </a:xfrm>
            <a:prstGeom prst="rect">
              <a:avLst/>
            </a:prstGeom>
            <a:noFill/>
          </p:spPr>
          <p:txBody>
            <a:bodyPr wrap="square" rtlCol="0">
              <a:spAutoFit/>
            </a:bodyPr>
            <a:lstStyle/>
            <a:p>
              <a:r>
                <a:rPr lang="en-GB" dirty="0"/>
                <a:t>…and don’t forget the Scillies….</a:t>
              </a:r>
            </a:p>
          </p:txBody>
        </p:sp>
        <mc:AlternateContent xmlns:mc="http://schemas.openxmlformats.org/markup-compatibility/2006" xmlns:p14="http://schemas.microsoft.com/office/powerpoint/2010/main">
          <mc:Choice Requires="p14">
            <p:contentPart p14:bwMode="auto" r:id="rId14">
              <p14:nvContentPartPr>
                <p14:cNvPr id="30" name="Ink 29">
                  <a:extLst>
                    <a:ext uri="{FF2B5EF4-FFF2-40B4-BE49-F238E27FC236}">
                      <a16:creationId xmlns:a16="http://schemas.microsoft.com/office/drawing/2014/main" id="{601A4D75-4579-FB08-3958-8A1E4C2AC1CB}"/>
                    </a:ext>
                  </a:extLst>
                </p14:cNvPr>
                <p14:cNvContentPartPr/>
                <p14:nvPr/>
              </p14:nvContentPartPr>
              <p14:xfrm>
                <a:off x="5664115" y="4847150"/>
                <a:ext cx="698760" cy="579600"/>
              </p14:xfrm>
            </p:contentPart>
          </mc:Choice>
          <mc:Fallback xmlns="">
            <p:pic>
              <p:nvPicPr>
                <p:cNvPr id="30" name="Ink 29">
                  <a:extLst>
                    <a:ext uri="{FF2B5EF4-FFF2-40B4-BE49-F238E27FC236}">
                      <a16:creationId xmlns:a16="http://schemas.microsoft.com/office/drawing/2014/main" id="{601A4D75-4579-FB08-3958-8A1E4C2AC1CB}"/>
                    </a:ext>
                  </a:extLst>
                </p:cNvPr>
                <p:cNvPicPr/>
                <p:nvPr/>
              </p:nvPicPr>
              <p:blipFill>
                <a:blip r:embed="rId15"/>
                <a:stretch>
                  <a:fillRect/>
                </a:stretch>
              </p:blipFill>
              <p:spPr>
                <a:xfrm>
                  <a:off x="5655115" y="4838510"/>
                  <a:ext cx="716400" cy="597240"/>
                </a:xfrm>
                <a:prstGeom prst="rect">
                  <a:avLst/>
                </a:prstGeom>
              </p:spPr>
            </p:pic>
          </mc:Fallback>
        </mc:AlternateContent>
      </p:grpSp>
      <p:pic>
        <p:nvPicPr>
          <p:cNvPr id="26" name="Picture 25">
            <a:extLst>
              <a:ext uri="{FF2B5EF4-FFF2-40B4-BE49-F238E27FC236}">
                <a16:creationId xmlns:a16="http://schemas.microsoft.com/office/drawing/2014/main" id="{98A8E0BB-ECF8-E8E2-562D-DF5E4AD5BEA0}"/>
              </a:ext>
            </a:extLst>
          </p:cNvPr>
          <p:cNvPicPr>
            <a:picLocks noChangeAspect="1"/>
          </p:cNvPicPr>
          <p:nvPr/>
        </p:nvPicPr>
        <p:blipFill>
          <a:blip r:embed="rId16"/>
          <a:stretch>
            <a:fillRect/>
          </a:stretch>
        </p:blipFill>
        <p:spPr>
          <a:xfrm>
            <a:off x="4696862" y="1945358"/>
            <a:ext cx="4393086" cy="2460128"/>
          </a:xfrm>
          <a:prstGeom prst="rect">
            <a:avLst/>
          </a:prstGeom>
        </p:spPr>
      </p:pic>
      <p:pic>
        <p:nvPicPr>
          <p:cNvPr id="34" name="Picture 33">
            <a:extLst>
              <a:ext uri="{FF2B5EF4-FFF2-40B4-BE49-F238E27FC236}">
                <a16:creationId xmlns:a16="http://schemas.microsoft.com/office/drawing/2014/main" id="{60EDEBD4-3B72-5227-48CA-7CB48554FA3F}"/>
              </a:ext>
            </a:extLst>
          </p:cNvPr>
          <p:cNvPicPr>
            <a:picLocks noChangeAspect="1"/>
          </p:cNvPicPr>
          <p:nvPr/>
        </p:nvPicPr>
        <p:blipFill>
          <a:blip r:embed="rId17"/>
          <a:stretch>
            <a:fillRect/>
          </a:stretch>
        </p:blipFill>
        <p:spPr>
          <a:xfrm>
            <a:off x="7069082" y="2494898"/>
            <a:ext cx="3572803" cy="2924512"/>
          </a:xfrm>
          <a:prstGeom prst="rect">
            <a:avLst/>
          </a:prstGeom>
        </p:spPr>
      </p:pic>
    </p:spTree>
    <p:extLst>
      <p:ext uri="{BB962C8B-B14F-4D97-AF65-F5344CB8AC3E}">
        <p14:creationId xmlns:p14="http://schemas.microsoft.com/office/powerpoint/2010/main" val="3817183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6A56F2-8C38-C4A5-FB42-03C1A8D799A8}"/>
              </a:ext>
            </a:extLst>
          </p:cNvPr>
          <p:cNvSpPr txBox="1"/>
          <p:nvPr/>
        </p:nvSpPr>
        <p:spPr>
          <a:xfrm>
            <a:off x="2443369" y="1905506"/>
            <a:ext cx="7305261" cy="3046988"/>
          </a:xfrm>
          <a:prstGeom prst="rect">
            <a:avLst/>
          </a:prstGeom>
          <a:noFill/>
        </p:spPr>
        <p:txBody>
          <a:bodyPr wrap="square" rtlCol="0">
            <a:spAutoFit/>
          </a:bodyPr>
          <a:lstStyle/>
          <a:p>
            <a:r>
              <a:rPr lang="en-GB" sz="3200" dirty="0"/>
              <a:t>I had just about managed to conjure up the confidence to try getting to the day centre in my wheelchair. I managed to get to the bus stop, but when the bus came I wasn’t allowed on because there was already a pushchair on board….</a:t>
            </a:r>
          </a:p>
        </p:txBody>
      </p:sp>
      <p:sp>
        <p:nvSpPr>
          <p:cNvPr id="4" name="TextBox 3">
            <a:extLst>
              <a:ext uri="{FF2B5EF4-FFF2-40B4-BE49-F238E27FC236}">
                <a16:creationId xmlns:a16="http://schemas.microsoft.com/office/drawing/2014/main" id="{88D0045C-AB8F-D4BA-4DD6-B8BB545C1095}"/>
              </a:ext>
            </a:extLst>
          </p:cNvPr>
          <p:cNvSpPr txBox="1"/>
          <p:nvPr/>
        </p:nvSpPr>
        <p:spPr>
          <a:xfrm>
            <a:off x="1679713" y="1282148"/>
            <a:ext cx="2544418" cy="1569660"/>
          </a:xfrm>
          <a:prstGeom prst="rect">
            <a:avLst/>
          </a:prstGeom>
          <a:noFill/>
        </p:spPr>
        <p:txBody>
          <a:bodyPr wrap="square" rtlCol="0">
            <a:spAutoFit/>
          </a:bodyPr>
          <a:lstStyle/>
          <a:p>
            <a:r>
              <a:rPr lang="en-GB" sz="96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4D7DDD7C-FA23-292C-A114-763CD1C74ADF}"/>
              </a:ext>
            </a:extLst>
          </p:cNvPr>
          <p:cNvSpPr txBox="1"/>
          <p:nvPr/>
        </p:nvSpPr>
        <p:spPr>
          <a:xfrm>
            <a:off x="7875104" y="4088296"/>
            <a:ext cx="2544418" cy="1569660"/>
          </a:xfrm>
          <a:prstGeom prst="rect">
            <a:avLst/>
          </a:prstGeom>
          <a:noFill/>
        </p:spPr>
        <p:txBody>
          <a:bodyPr wrap="square" rtlCol="0">
            <a:spAutoFit/>
          </a:bodyPr>
          <a:lstStyle/>
          <a:p>
            <a:r>
              <a:rPr lang="en-GB" sz="9600" dirty="0">
                <a:latin typeface="Times New Roman" panose="02020603050405020304" pitchFamily="18" charset="0"/>
                <a:cs typeface="Times New Roman" panose="02020603050405020304" pitchFamily="18" charset="0"/>
              </a:rPr>
              <a:t>”</a:t>
            </a:r>
          </a:p>
        </p:txBody>
      </p:sp>
      <p:sp>
        <p:nvSpPr>
          <p:cNvPr id="6" name="Speech Bubble: Oval 5">
            <a:extLst>
              <a:ext uri="{FF2B5EF4-FFF2-40B4-BE49-F238E27FC236}">
                <a16:creationId xmlns:a16="http://schemas.microsoft.com/office/drawing/2014/main" id="{C051546C-93C3-4E80-C168-5B60D4F1E0A6}"/>
              </a:ext>
            </a:extLst>
          </p:cNvPr>
          <p:cNvSpPr/>
          <p:nvPr/>
        </p:nvSpPr>
        <p:spPr>
          <a:xfrm>
            <a:off x="993913" y="178904"/>
            <a:ext cx="8975035" cy="5893904"/>
          </a:xfrm>
          <a:prstGeom prst="wedgeEllipseCallout">
            <a:avLst>
              <a:gd name="adj1" fmla="val -35894"/>
              <a:gd name="adj2" fmla="val 56935"/>
            </a:avLst>
          </a:prstGeom>
          <a:noFill/>
          <a:ln w="698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3614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FE058-291A-8E87-AAAF-92B7BBA7CD12}"/>
              </a:ext>
            </a:extLst>
          </p:cNvPr>
          <p:cNvSpPr>
            <a:spLocks noGrp="1"/>
          </p:cNvSpPr>
          <p:nvPr>
            <p:ph type="title"/>
          </p:nvPr>
        </p:nvSpPr>
        <p:spPr/>
        <p:txBody>
          <a:bodyPr/>
          <a:lstStyle/>
          <a:p>
            <a:r>
              <a:rPr lang="en-GB" dirty="0"/>
              <a:t>overview</a:t>
            </a:r>
          </a:p>
        </p:txBody>
      </p:sp>
      <p:sp>
        <p:nvSpPr>
          <p:cNvPr id="3" name="Content Placeholder 2">
            <a:extLst>
              <a:ext uri="{FF2B5EF4-FFF2-40B4-BE49-F238E27FC236}">
                <a16:creationId xmlns:a16="http://schemas.microsoft.com/office/drawing/2014/main" id="{66821257-A331-3F6B-5807-6D775D50C8C6}"/>
              </a:ext>
            </a:extLst>
          </p:cNvPr>
          <p:cNvSpPr>
            <a:spLocks noGrp="1"/>
          </p:cNvSpPr>
          <p:nvPr>
            <p:ph idx="1"/>
          </p:nvPr>
        </p:nvSpPr>
        <p:spPr/>
        <p:txBody>
          <a:bodyPr/>
          <a:lstStyle/>
          <a:p>
            <a:r>
              <a:rPr lang="en-GB" dirty="0"/>
              <a:t>Consultant role and leadership as one of the 4 pillars of advanced practice </a:t>
            </a:r>
          </a:p>
          <a:p>
            <a:r>
              <a:rPr lang="en-GB" dirty="0"/>
              <a:t>Stroke/neuro complex community rehab team- who we are, what we do, and what that looks like in reality…</a:t>
            </a:r>
          </a:p>
          <a:p>
            <a:r>
              <a:rPr lang="en-GB" dirty="0"/>
              <a:t>The specific challenges in Cornwall </a:t>
            </a:r>
          </a:p>
          <a:p>
            <a:r>
              <a:rPr lang="en-GB" dirty="0"/>
              <a:t>The risks of not doing it right</a:t>
            </a:r>
          </a:p>
          <a:p>
            <a:r>
              <a:rPr lang="en-GB" dirty="0"/>
              <a:t>Improving access to rehab </a:t>
            </a:r>
          </a:p>
          <a:p>
            <a:endParaRPr lang="en-GB" dirty="0"/>
          </a:p>
        </p:txBody>
      </p:sp>
    </p:spTree>
    <p:extLst>
      <p:ext uri="{BB962C8B-B14F-4D97-AF65-F5344CB8AC3E}">
        <p14:creationId xmlns:p14="http://schemas.microsoft.com/office/powerpoint/2010/main" val="4050204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1D989-EA05-82CA-288C-4A7785231B0D}"/>
              </a:ext>
            </a:extLst>
          </p:cNvPr>
          <p:cNvSpPr>
            <a:spLocks noGrp="1"/>
          </p:cNvSpPr>
          <p:nvPr>
            <p:ph type="title"/>
          </p:nvPr>
        </p:nvSpPr>
        <p:spPr/>
        <p:txBody>
          <a:bodyPr/>
          <a:lstStyle/>
          <a:p>
            <a:r>
              <a:rPr lang="en-GB" dirty="0"/>
              <a:t>Additional challenges</a:t>
            </a:r>
          </a:p>
        </p:txBody>
      </p:sp>
      <p:grpSp>
        <p:nvGrpSpPr>
          <p:cNvPr id="14" name="Group 13">
            <a:extLst>
              <a:ext uri="{FF2B5EF4-FFF2-40B4-BE49-F238E27FC236}">
                <a16:creationId xmlns:a16="http://schemas.microsoft.com/office/drawing/2014/main" id="{5560CDED-1CD4-5ADE-8EAC-74ED81AE5D2E}"/>
              </a:ext>
            </a:extLst>
          </p:cNvPr>
          <p:cNvGrpSpPr/>
          <p:nvPr/>
        </p:nvGrpSpPr>
        <p:grpSpPr>
          <a:xfrm rot="16200000">
            <a:off x="7228939" y="2653019"/>
            <a:ext cx="4482581" cy="3534844"/>
            <a:chOff x="7363425" y="1742289"/>
            <a:chExt cx="4482581" cy="3534844"/>
          </a:xfrm>
        </p:grpSpPr>
        <p:sp>
          <p:nvSpPr>
            <p:cNvPr id="10" name="Thought Bubble: Cloud 9">
              <a:extLst>
                <a:ext uri="{FF2B5EF4-FFF2-40B4-BE49-F238E27FC236}">
                  <a16:creationId xmlns:a16="http://schemas.microsoft.com/office/drawing/2014/main" id="{44FA9459-7AE6-D8C0-2BCC-06482FA8AF52}"/>
                </a:ext>
              </a:extLst>
            </p:cNvPr>
            <p:cNvSpPr/>
            <p:nvPr/>
          </p:nvSpPr>
          <p:spPr>
            <a:xfrm rot="8262816">
              <a:off x="7363425" y="1742289"/>
              <a:ext cx="4482581" cy="3534844"/>
            </a:xfrm>
            <a:prstGeom prst="cloud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42CA7ED6-9CEC-954C-55F3-AC8B3F5615CB}"/>
                </a:ext>
              </a:extLst>
            </p:cNvPr>
            <p:cNvPicPr>
              <a:picLocks noChangeAspect="1"/>
            </p:cNvPicPr>
            <p:nvPr/>
          </p:nvPicPr>
          <p:blipFill>
            <a:blip r:embed="rId2"/>
            <a:stretch>
              <a:fillRect/>
            </a:stretch>
          </p:blipFill>
          <p:spPr>
            <a:xfrm rot="6774634">
              <a:off x="8519455" y="2621406"/>
              <a:ext cx="2466975" cy="1847850"/>
            </a:xfrm>
            <a:prstGeom prst="rect">
              <a:avLst/>
            </a:prstGeom>
          </p:spPr>
        </p:pic>
      </p:grpSp>
      <p:grpSp>
        <p:nvGrpSpPr>
          <p:cNvPr id="16" name="Group 15">
            <a:extLst>
              <a:ext uri="{FF2B5EF4-FFF2-40B4-BE49-F238E27FC236}">
                <a16:creationId xmlns:a16="http://schemas.microsoft.com/office/drawing/2014/main" id="{702096C4-409E-F244-F5B4-11EFEA87CCF8}"/>
              </a:ext>
            </a:extLst>
          </p:cNvPr>
          <p:cNvGrpSpPr/>
          <p:nvPr/>
        </p:nvGrpSpPr>
        <p:grpSpPr>
          <a:xfrm rot="18121304">
            <a:off x="1403352" y="734573"/>
            <a:ext cx="4482581" cy="3534844"/>
            <a:chOff x="3800948" y="1725444"/>
            <a:chExt cx="4482581" cy="3534844"/>
          </a:xfrm>
        </p:grpSpPr>
        <p:sp>
          <p:nvSpPr>
            <p:cNvPr id="15" name="Thought Bubble: Cloud 14">
              <a:extLst>
                <a:ext uri="{FF2B5EF4-FFF2-40B4-BE49-F238E27FC236}">
                  <a16:creationId xmlns:a16="http://schemas.microsoft.com/office/drawing/2014/main" id="{EFAC1723-3C1A-C84A-7AE2-FFED405CA87C}"/>
                </a:ext>
              </a:extLst>
            </p:cNvPr>
            <p:cNvSpPr/>
            <p:nvPr/>
          </p:nvSpPr>
          <p:spPr>
            <a:xfrm>
              <a:off x="3800948" y="1725444"/>
              <a:ext cx="4482581" cy="3534844"/>
            </a:xfrm>
            <a:prstGeom prst="cloud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CFDA32EA-7E84-DA86-B208-495FB664458D}"/>
                </a:ext>
              </a:extLst>
            </p:cNvPr>
            <p:cNvPicPr>
              <a:picLocks noChangeAspect="1"/>
            </p:cNvPicPr>
            <p:nvPr/>
          </p:nvPicPr>
          <p:blipFill>
            <a:blip r:embed="rId3"/>
            <a:stretch>
              <a:fillRect/>
            </a:stretch>
          </p:blipFill>
          <p:spPr>
            <a:xfrm rot="3478696">
              <a:off x="4747955" y="2640683"/>
              <a:ext cx="2619375" cy="1743075"/>
            </a:xfrm>
            <a:prstGeom prst="rect">
              <a:avLst/>
            </a:prstGeom>
          </p:spPr>
        </p:pic>
      </p:grpSp>
      <p:grpSp>
        <p:nvGrpSpPr>
          <p:cNvPr id="12" name="Group 11">
            <a:extLst>
              <a:ext uri="{FF2B5EF4-FFF2-40B4-BE49-F238E27FC236}">
                <a16:creationId xmlns:a16="http://schemas.microsoft.com/office/drawing/2014/main" id="{DBFA56B6-084A-341A-E66B-64BBB2F42205}"/>
              </a:ext>
            </a:extLst>
          </p:cNvPr>
          <p:cNvGrpSpPr/>
          <p:nvPr/>
        </p:nvGrpSpPr>
        <p:grpSpPr>
          <a:xfrm rot="1488349">
            <a:off x="504817" y="3056815"/>
            <a:ext cx="4388007" cy="3314807"/>
            <a:chOff x="4638873" y="2061846"/>
            <a:chExt cx="4482581" cy="3534844"/>
          </a:xfrm>
        </p:grpSpPr>
        <p:sp>
          <p:nvSpPr>
            <p:cNvPr id="9" name="Thought Bubble: Cloud 8">
              <a:extLst>
                <a:ext uri="{FF2B5EF4-FFF2-40B4-BE49-F238E27FC236}">
                  <a16:creationId xmlns:a16="http://schemas.microsoft.com/office/drawing/2014/main" id="{3606A8B4-F0EA-FFD8-7AEB-7C7460D029F7}"/>
                </a:ext>
              </a:extLst>
            </p:cNvPr>
            <p:cNvSpPr/>
            <p:nvPr/>
          </p:nvSpPr>
          <p:spPr>
            <a:xfrm rot="13117682">
              <a:off x="4638873" y="2061846"/>
              <a:ext cx="4482581" cy="3534844"/>
            </a:xfrm>
            <a:prstGeom prst="cloud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0A8C08C9-D45E-43FC-533A-2F4DBCEC3B1C}"/>
                </a:ext>
              </a:extLst>
            </p:cNvPr>
            <p:cNvPicPr>
              <a:picLocks noChangeAspect="1"/>
            </p:cNvPicPr>
            <p:nvPr/>
          </p:nvPicPr>
          <p:blipFill>
            <a:blip r:embed="rId4"/>
            <a:stretch>
              <a:fillRect/>
            </a:stretch>
          </p:blipFill>
          <p:spPr>
            <a:xfrm rot="20111651">
              <a:off x="5733125" y="3118751"/>
              <a:ext cx="2477428" cy="1558241"/>
            </a:xfrm>
            <a:prstGeom prst="rect">
              <a:avLst/>
            </a:prstGeom>
          </p:spPr>
        </p:pic>
      </p:grpSp>
      <p:pic>
        <p:nvPicPr>
          <p:cNvPr id="8" name="Picture 7">
            <a:extLst>
              <a:ext uri="{FF2B5EF4-FFF2-40B4-BE49-F238E27FC236}">
                <a16:creationId xmlns:a16="http://schemas.microsoft.com/office/drawing/2014/main" id="{2FA7A586-BE4D-92D2-1C34-4A6DA1D0D785}"/>
              </a:ext>
            </a:extLst>
          </p:cNvPr>
          <p:cNvPicPr>
            <a:picLocks noChangeAspect="1"/>
          </p:cNvPicPr>
          <p:nvPr/>
        </p:nvPicPr>
        <p:blipFill>
          <a:blip r:embed="rId5"/>
          <a:stretch>
            <a:fillRect/>
          </a:stretch>
        </p:blipFill>
        <p:spPr>
          <a:xfrm>
            <a:off x="5135165" y="4565623"/>
            <a:ext cx="1658595" cy="2008201"/>
          </a:xfrm>
          <a:prstGeom prst="rect">
            <a:avLst/>
          </a:prstGeom>
        </p:spPr>
      </p:pic>
      <p:grpSp>
        <p:nvGrpSpPr>
          <p:cNvPr id="13" name="Group 12">
            <a:extLst>
              <a:ext uri="{FF2B5EF4-FFF2-40B4-BE49-F238E27FC236}">
                <a16:creationId xmlns:a16="http://schemas.microsoft.com/office/drawing/2014/main" id="{597EA148-A0F4-E88C-067E-04CA6421314F}"/>
              </a:ext>
            </a:extLst>
          </p:cNvPr>
          <p:cNvGrpSpPr/>
          <p:nvPr/>
        </p:nvGrpSpPr>
        <p:grpSpPr>
          <a:xfrm>
            <a:off x="5455074" y="489655"/>
            <a:ext cx="4482581" cy="3534844"/>
            <a:chOff x="4564320" y="2094965"/>
            <a:chExt cx="4482581" cy="3534844"/>
          </a:xfrm>
        </p:grpSpPr>
        <p:sp>
          <p:nvSpPr>
            <p:cNvPr id="11" name="Thought Bubble: Cloud 10">
              <a:extLst>
                <a:ext uri="{FF2B5EF4-FFF2-40B4-BE49-F238E27FC236}">
                  <a16:creationId xmlns:a16="http://schemas.microsoft.com/office/drawing/2014/main" id="{E92D4371-A51A-9358-00FC-E0DF7A5F413C}"/>
                </a:ext>
              </a:extLst>
            </p:cNvPr>
            <p:cNvSpPr/>
            <p:nvPr/>
          </p:nvSpPr>
          <p:spPr>
            <a:xfrm>
              <a:off x="4564320" y="2094965"/>
              <a:ext cx="4482581" cy="3534844"/>
            </a:xfrm>
            <a:prstGeom prst="cloudCallou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61DC5F07-0970-C148-D953-E7C3302CB4DA}"/>
                </a:ext>
              </a:extLst>
            </p:cNvPr>
            <p:cNvPicPr>
              <a:picLocks noChangeAspect="1"/>
            </p:cNvPicPr>
            <p:nvPr/>
          </p:nvPicPr>
          <p:blipFill>
            <a:blip r:embed="rId6"/>
            <a:stretch>
              <a:fillRect/>
            </a:stretch>
          </p:blipFill>
          <p:spPr>
            <a:xfrm>
              <a:off x="5343524" y="2838450"/>
              <a:ext cx="2619375" cy="1743075"/>
            </a:xfrm>
            <a:prstGeom prst="rect">
              <a:avLst/>
            </a:prstGeom>
          </p:spPr>
        </p:pic>
      </p:grpSp>
    </p:spTree>
    <p:extLst>
      <p:ext uri="{BB962C8B-B14F-4D97-AF65-F5344CB8AC3E}">
        <p14:creationId xmlns:p14="http://schemas.microsoft.com/office/powerpoint/2010/main" val="164664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8BB31-47D2-6A74-B198-5A89253554DE}"/>
              </a:ext>
            </a:extLst>
          </p:cNvPr>
          <p:cNvSpPr>
            <a:spLocks noGrp="1"/>
          </p:cNvSpPr>
          <p:nvPr>
            <p:ph type="title"/>
          </p:nvPr>
        </p:nvSpPr>
        <p:spPr/>
        <p:txBody>
          <a:bodyPr/>
          <a:lstStyle/>
          <a:p>
            <a:r>
              <a:rPr lang="en-GB" dirty="0"/>
              <a:t>The risks of not getting it right</a:t>
            </a:r>
          </a:p>
        </p:txBody>
      </p:sp>
      <p:sp>
        <p:nvSpPr>
          <p:cNvPr id="3" name="Content Placeholder 2">
            <a:extLst>
              <a:ext uri="{FF2B5EF4-FFF2-40B4-BE49-F238E27FC236}">
                <a16:creationId xmlns:a16="http://schemas.microsoft.com/office/drawing/2014/main" id="{6CA75999-2BC7-6C54-0864-AF8CFE0B263C}"/>
              </a:ext>
            </a:extLst>
          </p:cNvPr>
          <p:cNvSpPr>
            <a:spLocks noGrp="1"/>
          </p:cNvSpPr>
          <p:nvPr>
            <p:ph idx="1"/>
          </p:nvPr>
        </p:nvSpPr>
        <p:spPr/>
        <p:txBody>
          <a:bodyPr/>
          <a:lstStyle/>
          <a:p>
            <a:r>
              <a:rPr lang="en-GB" dirty="0"/>
              <a:t>Increased readmission rate due to secondary complications</a:t>
            </a:r>
          </a:p>
          <a:p>
            <a:r>
              <a:rPr lang="en-GB" dirty="0"/>
              <a:t>Increased health burden on primary and secondary care</a:t>
            </a:r>
          </a:p>
          <a:p>
            <a:r>
              <a:rPr lang="en-GB" dirty="0"/>
              <a:t>Increased adult social care needs</a:t>
            </a:r>
          </a:p>
          <a:p>
            <a:r>
              <a:rPr lang="en-GB" dirty="0"/>
              <a:t>Reduced economic participation</a:t>
            </a:r>
          </a:p>
          <a:p>
            <a:r>
              <a:rPr lang="en-GB" dirty="0"/>
              <a:t>Reduced quality of life</a:t>
            </a:r>
          </a:p>
          <a:p>
            <a:r>
              <a:rPr lang="en-GB" dirty="0"/>
              <a:t>Reduced community participation</a:t>
            </a:r>
          </a:p>
          <a:p>
            <a:r>
              <a:rPr lang="en-GB" dirty="0"/>
              <a:t>Increased impact on carers and family</a:t>
            </a:r>
          </a:p>
        </p:txBody>
      </p:sp>
      <p:pic>
        <p:nvPicPr>
          <p:cNvPr id="5" name="Picture 4">
            <a:extLst>
              <a:ext uri="{FF2B5EF4-FFF2-40B4-BE49-F238E27FC236}">
                <a16:creationId xmlns:a16="http://schemas.microsoft.com/office/drawing/2014/main" id="{EE4F5201-58AB-8074-FDB3-3A7D09AE1AF0}"/>
              </a:ext>
            </a:extLst>
          </p:cNvPr>
          <p:cNvPicPr>
            <a:picLocks noChangeAspect="1"/>
          </p:cNvPicPr>
          <p:nvPr/>
        </p:nvPicPr>
        <p:blipFill rotWithShape="1">
          <a:blip r:embed="rId3"/>
          <a:srcRect l="36767" t="19130" r="17418" b="57246"/>
          <a:stretch/>
        </p:blipFill>
        <p:spPr>
          <a:xfrm>
            <a:off x="6192079" y="3120886"/>
            <a:ext cx="5585791" cy="1620079"/>
          </a:xfrm>
          <a:prstGeom prst="rect">
            <a:avLst/>
          </a:prstGeom>
        </p:spPr>
      </p:pic>
    </p:spTree>
    <p:extLst>
      <p:ext uri="{BB962C8B-B14F-4D97-AF65-F5344CB8AC3E}">
        <p14:creationId xmlns:p14="http://schemas.microsoft.com/office/powerpoint/2010/main" val="1274963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6FFED-2B08-22FD-F7EA-11C077A79CF5}"/>
              </a:ext>
            </a:extLst>
          </p:cNvPr>
          <p:cNvSpPr>
            <a:spLocks noGrp="1"/>
          </p:cNvSpPr>
          <p:nvPr>
            <p:ph type="title"/>
          </p:nvPr>
        </p:nvSpPr>
        <p:spPr>
          <a:xfrm>
            <a:off x="1202918" y="284176"/>
            <a:ext cx="10469677" cy="1508760"/>
          </a:xfrm>
        </p:spPr>
        <p:txBody>
          <a:bodyPr/>
          <a:lstStyle/>
          <a:p>
            <a:r>
              <a:rPr lang="en-GB" dirty="0"/>
              <a:t>Improving access to rehab in CORNWALL</a:t>
            </a:r>
          </a:p>
        </p:txBody>
      </p:sp>
      <p:sp>
        <p:nvSpPr>
          <p:cNvPr id="3" name="Content Placeholder 2">
            <a:extLst>
              <a:ext uri="{FF2B5EF4-FFF2-40B4-BE49-F238E27FC236}">
                <a16:creationId xmlns:a16="http://schemas.microsoft.com/office/drawing/2014/main" id="{362ED6F4-E617-EF39-F25A-D178EC0396BE}"/>
              </a:ext>
            </a:extLst>
          </p:cNvPr>
          <p:cNvSpPr>
            <a:spLocks noGrp="1"/>
          </p:cNvSpPr>
          <p:nvPr>
            <p:ph idx="1"/>
          </p:nvPr>
        </p:nvSpPr>
        <p:spPr/>
        <p:txBody>
          <a:bodyPr/>
          <a:lstStyle/>
          <a:p>
            <a:r>
              <a:rPr lang="en-GB" dirty="0"/>
              <a:t>Local team initiatives:</a:t>
            </a:r>
          </a:p>
          <a:p>
            <a:pPr lvl="1"/>
            <a:r>
              <a:rPr lang="en-GB" dirty="0"/>
              <a:t>Maximising team efficiency- hybrid approach </a:t>
            </a:r>
          </a:p>
          <a:p>
            <a:pPr lvl="1"/>
            <a:r>
              <a:rPr lang="en-GB" dirty="0"/>
              <a:t>Links with community groups</a:t>
            </a:r>
          </a:p>
          <a:p>
            <a:pPr lvl="1"/>
            <a:r>
              <a:rPr lang="en-GB" dirty="0"/>
              <a:t>Expanding and skill mixing where possible</a:t>
            </a:r>
          </a:p>
          <a:p>
            <a:pPr lvl="1"/>
            <a:r>
              <a:rPr lang="en-GB" dirty="0"/>
              <a:t>Measuring complexity</a:t>
            </a:r>
          </a:p>
          <a:p>
            <a:r>
              <a:rPr lang="en-GB" dirty="0"/>
              <a:t>Development of strategic level Neuro-rehab oversight group (NROG)</a:t>
            </a:r>
          </a:p>
          <a:p>
            <a:pPr lvl="1"/>
            <a:r>
              <a:rPr lang="en-GB" dirty="0"/>
              <a:t>Countywide mapping of neuro services and gap analysis</a:t>
            </a:r>
          </a:p>
          <a:p>
            <a:r>
              <a:rPr lang="en-GB" dirty="0"/>
              <a:t>Business case to expand community services</a:t>
            </a:r>
          </a:p>
          <a:p>
            <a:r>
              <a:rPr lang="en-GB" dirty="0"/>
              <a:t>Innovative pilots to trial new ways of working</a:t>
            </a:r>
          </a:p>
          <a:p>
            <a:endParaRPr lang="en-GB" dirty="0"/>
          </a:p>
          <a:p>
            <a:endParaRPr lang="en-GB" dirty="0"/>
          </a:p>
        </p:txBody>
      </p:sp>
    </p:spTree>
    <p:extLst>
      <p:ext uri="{BB962C8B-B14F-4D97-AF65-F5344CB8AC3E}">
        <p14:creationId xmlns:p14="http://schemas.microsoft.com/office/powerpoint/2010/main" val="1142131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9F97DE-2955-44D4-9BB3-A081D428C61A}"/>
              </a:ext>
            </a:extLst>
          </p:cNvPr>
          <p:cNvPicPr>
            <a:picLocks noChangeAspect="1"/>
          </p:cNvPicPr>
          <p:nvPr/>
        </p:nvPicPr>
        <p:blipFill>
          <a:blip r:embed="rId2"/>
          <a:stretch>
            <a:fillRect/>
          </a:stretch>
        </p:blipFill>
        <p:spPr>
          <a:xfrm>
            <a:off x="9465422" y="154548"/>
            <a:ext cx="2554445" cy="670618"/>
          </a:xfrm>
          <a:prstGeom prst="rect">
            <a:avLst/>
          </a:prstGeom>
        </p:spPr>
      </p:pic>
      <p:sp>
        <p:nvSpPr>
          <p:cNvPr id="6" name="Rectangle: Rounded Corners 5">
            <a:extLst>
              <a:ext uri="{FF2B5EF4-FFF2-40B4-BE49-F238E27FC236}">
                <a16:creationId xmlns:a16="http://schemas.microsoft.com/office/drawing/2014/main" id="{A27AE8B0-F2F6-4696-928D-BF26FA935733}"/>
              </a:ext>
            </a:extLst>
          </p:cNvPr>
          <p:cNvSpPr/>
          <p:nvPr/>
        </p:nvSpPr>
        <p:spPr>
          <a:xfrm>
            <a:off x="254071" y="893453"/>
            <a:ext cx="3466812" cy="33530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Community based</a:t>
            </a:r>
          </a:p>
        </p:txBody>
      </p:sp>
      <p:sp>
        <p:nvSpPr>
          <p:cNvPr id="8" name="TextBox 7">
            <a:extLst>
              <a:ext uri="{FF2B5EF4-FFF2-40B4-BE49-F238E27FC236}">
                <a16:creationId xmlns:a16="http://schemas.microsoft.com/office/drawing/2014/main" id="{B30C9967-FFCC-4E56-8E3C-861E5E5F128D}"/>
              </a:ext>
            </a:extLst>
          </p:cNvPr>
          <p:cNvSpPr txBox="1"/>
          <p:nvPr/>
        </p:nvSpPr>
        <p:spPr>
          <a:xfrm>
            <a:off x="254069" y="261722"/>
            <a:ext cx="914998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Neuro-rehabilitation services in Cornwall: for adult patients with complex neurological conditions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NB: There is a separate pathway and business case for stroke patients</a:t>
            </a:r>
          </a:p>
        </p:txBody>
      </p:sp>
      <p:sp>
        <p:nvSpPr>
          <p:cNvPr id="40" name="Rectangle: Rounded Corners 39">
            <a:extLst>
              <a:ext uri="{FF2B5EF4-FFF2-40B4-BE49-F238E27FC236}">
                <a16:creationId xmlns:a16="http://schemas.microsoft.com/office/drawing/2014/main" id="{171EAECF-91F1-4B90-9759-6F7C4B9F17E3}"/>
              </a:ext>
            </a:extLst>
          </p:cNvPr>
          <p:cNvSpPr/>
          <p:nvPr/>
        </p:nvSpPr>
        <p:spPr>
          <a:xfrm>
            <a:off x="24240" y="2164360"/>
            <a:ext cx="2341455" cy="431641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rPr>
              <a:t>Funded resources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RCHT Marie Therese House (MTH) level 2b unit (12 beds)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RCHT wards: e.g. Critical Care, Phoenix, Tintagel &amp; other wards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Community Neuro Rehab team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Complex Case Co-Ordinator: Ashleigh Moore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RCHT MTH team: consultant appointed 2022</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RCHT Neuro-psychology team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Live Well (community provider for Devon): spot funding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Rounded Corners 50">
            <a:extLst>
              <a:ext uri="{FF2B5EF4-FFF2-40B4-BE49-F238E27FC236}">
                <a16:creationId xmlns:a16="http://schemas.microsoft.com/office/drawing/2014/main" id="{AE93EF5A-42BC-49C9-A48D-268E1996C003}"/>
              </a:ext>
            </a:extLst>
          </p:cNvPr>
          <p:cNvSpPr/>
          <p:nvPr/>
        </p:nvSpPr>
        <p:spPr>
          <a:xfrm>
            <a:off x="254071" y="1305755"/>
            <a:ext cx="3466809" cy="593910"/>
          </a:xfrm>
          <a:prstGeom prst="roundRect">
            <a:avLst/>
          </a:prstGeom>
        </p:spPr>
        <p:style>
          <a:lnRef idx="2">
            <a:schemeClr val="accent6"/>
          </a:lnRef>
          <a:fillRef idx="1">
            <a:schemeClr val="lt1"/>
          </a:fillRef>
          <a:effectRef idx="0">
            <a:schemeClr val="accent6"/>
          </a:effectRef>
          <a:fontRef idx="minor">
            <a:schemeClr val="dk1"/>
          </a:fontRef>
        </p:style>
        <p:txBody>
          <a:bodyPr wrap="square" lIns="36000" tIns="36000" rIns="36000" bIns="36000" rtlCol="0" anchor="ctr"/>
          <a:lstStyle/>
          <a:p>
            <a:pPr marL="228600" marR="0" lvl="0" indent="-228600" algn="ctr" defTabSz="9144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Community neuro rehab team</a:t>
            </a:r>
          </a:p>
          <a:p>
            <a:pPr marL="228600" marR="0" lvl="0" indent="-228600" algn="ctr" defTabSz="9144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Voluntary services</a:t>
            </a:r>
          </a:p>
          <a:p>
            <a:pPr marL="228600" marR="0" lvl="0" indent="-228600" algn="ctr" defTabSz="914400" rtl="0" eaLnBrk="1" fontAlgn="auto" latinLnBrk="0" hangingPunct="1">
              <a:lnSpc>
                <a:spcPct val="100000"/>
              </a:lnSpc>
              <a:spcBef>
                <a:spcPts val="0"/>
              </a:spcBef>
              <a:spcAft>
                <a:spcPts val="0"/>
              </a:spcAft>
              <a:buClrTx/>
              <a:buSzTx/>
              <a:buFontTx/>
              <a:buAutoNum type="arabicPeriod"/>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Generic community rehab teams</a:t>
            </a:r>
          </a:p>
        </p:txBody>
      </p:sp>
      <p:sp>
        <p:nvSpPr>
          <p:cNvPr id="52" name="Rectangle: Rounded Corners 51">
            <a:extLst>
              <a:ext uri="{FF2B5EF4-FFF2-40B4-BE49-F238E27FC236}">
                <a16:creationId xmlns:a16="http://schemas.microsoft.com/office/drawing/2014/main" id="{EA2B9FCE-F28F-45EF-89A9-0D2DFA474293}"/>
              </a:ext>
            </a:extLst>
          </p:cNvPr>
          <p:cNvSpPr/>
          <p:nvPr/>
        </p:nvSpPr>
        <p:spPr>
          <a:xfrm>
            <a:off x="3829281" y="893453"/>
            <a:ext cx="4041094" cy="33530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Acute based</a:t>
            </a:r>
          </a:p>
        </p:txBody>
      </p:sp>
      <p:sp>
        <p:nvSpPr>
          <p:cNvPr id="53" name="Rectangle: Rounded Corners 52">
            <a:extLst>
              <a:ext uri="{FF2B5EF4-FFF2-40B4-BE49-F238E27FC236}">
                <a16:creationId xmlns:a16="http://schemas.microsoft.com/office/drawing/2014/main" id="{16FF6820-D717-4260-BA44-7056999BC389}"/>
              </a:ext>
            </a:extLst>
          </p:cNvPr>
          <p:cNvSpPr/>
          <p:nvPr/>
        </p:nvSpPr>
        <p:spPr>
          <a:xfrm>
            <a:off x="3829281" y="1302826"/>
            <a:ext cx="4041092" cy="593911"/>
          </a:xfrm>
          <a:prstGeom prst="roundRect">
            <a:avLst/>
          </a:prstGeom>
        </p:spPr>
        <p:style>
          <a:lnRef idx="2">
            <a:schemeClr val="accent4"/>
          </a:lnRef>
          <a:fillRef idx="1">
            <a:schemeClr val="lt1"/>
          </a:fillRef>
          <a:effectRef idx="0">
            <a:schemeClr val="accent4"/>
          </a:effectRef>
          <a:fontRef idx="minor">
            <a:schemeClr val="dk1"/>
          </a:fontRef>
        </p:style>
        <p:txBody>
          <a:bodyPr wrap="square"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1. RCHT Neuro-psychology inpatient service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2. RCHT Marie Therese House (MHT) Level 2b </a:t>
            </a:r>
          </a:p>
        </p:txBody>
      </p:sp>
      <p:sp>
        <p:nvSpPr>
          <p:cNvPr id="58" name="Rectangle: Rounded Corners 57">
            <a:extLst>
              <a:ext uri="{FF2B5EF4-FFF2-40B4-BE49-F238E27FC236}">
                <a16:creationId xmlns:a16="http://schemas.microsoft.com/office/drawing/2014/main" id="{5E6EC9CF-AC06-4B44-8D91-3569D6B02FAB}"/>
              </a:ext>
            </a:extLst>
          </p:cNvPr>
          <p:cNvSpPr/>
          <p:nvPr/>
        </p:nvSpPr>
        <p:spPr>
          <a:xfrm>
            <a:off x="2234407" y="1970801"/>
            <a:ext cx="9785460" cy="4509969"/>
          </a:xfrm>
          <a:prstGeom prst="roundRect">
            <a:avLst/>
          </a:prstGeom>
          <a:ln w="9525"/>
        </p:spPr>
        <p:style>
          <a:lnRef idx="2">
            <a:schemeClr val="dk1"/>
          </a:lnRef>
          <a:fillRef idx="1">
            <a:schemeClr val="lt1"/>
          </a:fillRef>
          <a:effectRef idx="0">
            <a:schemeClr val="dk1"/>
          </a:effectRef>
          <a:fontRef idx="minor">
            <a:schemeClr val="dk1"/>
          </a:fontRef>
        </p:style>
        <p:txBody>
          <a:bodyPr wrap="square" lIns="36000" tIns="18000" rIns="36000" bIns="18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Current Service issues: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Community service: small team, short staffed, can deliver to a certain level (more psychology support required), large geographical spread, limited admin support. 3-4 month waiting time with some patients waiting in hospital beds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Monthly visits offered rather than intensive 6 week programme, limited clinic space to bring patients to</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Tintagel &amp; Phoenix: ward staff training required, environment not fit for purpose, neuro patients not cohorted, therapy staffing inadequate, single point of failure, medical reviews may not be often enough, LOS too long</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Neuro-psychology: current stroke business case - psychology roles will be hosted by CPFT but does not include inpatient support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Neuro diagnostic clinic support currently being bought in: Clinical Health Psychologist training underway to replace and support others being trained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Limited team support maybe not best placed: review required. Long waiting lists being addressed.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MTH delays: current service unable to take challenging patients, reasons may include lack of neuro-psychology support, layout of building, historical acceptance criteria, west location, small /good MDT – staff interested and caring (nursing and therapy), nice working environment,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MTH not compliant to level 2b neuro-rehab service: increased speech &amp; language therapist and psychologist staffing required (Funding: currently not ring fenced for MTH  - RCHT Neuropsychology (Gemma Farndon): 2 years ago closed door to community referrals to focus on inpatients (excluding MTH)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MTH Medical cover at weekends and out of hours limits access criteria e.g. patients with tracheostomies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Inequity of access across Cornwall e.g. Spasticity clinics in West Cornwall only</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Spot funding via Live Well is inequitable, unstructured, unsustainable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Tertiary: problems with flow, deterioration whilst waiting</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Identifying service demand is difficult (primary care data, small numbers, broad definitions). Commissioners currently do not see RCHT data submitted to UK ROC tariff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Peninsular Service Review advised sufficient beds but they are not acting at optimum levels  - see next slide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Risk: if service is not developed there is a risk that staff will leave and service will be moved out of county</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593C029-96E0-4F6B-8D3D-7FB3E17A9772}"/>
              </a:ext>
            </a:extLst>
          </p:cNvPr>
          <p:cNvSpPr txBox="1"/>
          <p:nvPr/>
        </p:nvSpPr>
        <p:spPr>
          <a:xfrm>
            <a:off x="0" y="6539572"/>
            <a:ext cx="804504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Contributors: Lorraine Long, Angela Gibbon, Annabel Crossman, Hannah Falvey. TBC: Jo Floyd / Paul Sylvester</a:t>
            </a:r>
          </a:p>
        </p:txBody>
      </p:sp>
      <p:pic>
        <p:nvPicPr>
          <p:cNvPr id="11" name="Graphic 10" descr="Bed outline">
            <a:extLst>
              <a:ext uri="{FF2B5EF4-FFF2-40B4-BE49-F238E27FC236}">
                <a16:creationId xmlns:a16="http://schemas.microsoft.com/office/drawing/2014/main" id="{386DD985-78BB-40C7-A678-415D943EDB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4070" y="2472093"/>
            <a:ext cx="467608" cy="467608"/>
          </a:xfrm>
          <a:prstGeom prst="rect">
            <a:avLst/>
          </a:prstGeom>
        </p:spPr>
      </p:pic>
      <p:pic>
        <p:nvPicPr>
          <p:cNvPr id="12" name="Graphic 11" descr="Group outline">
            <a:extLst>
              <a:ext uri="{FF2B5EF4-FFF2-40B4-BE49-F238E27FC236}">
                <a16:creationId xmlns:a16="http://schemas.microsoft.com/office/drawing/2014/main" id="{F898606C-E715-4FD8-86B7-DB3D67D78E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1512" y="3805484"/>
            <a:ext cx="580166" cy="580166"/>
          </a:xfrm>
          <a:prstGeom prst="rect">
            <a:avLst/>
          </a:prstGeom>
        </p:spPr>
      </p:pic>
      <p:sp>
        <p:nvSpPr>
          <p:cNvPr id="13" name="Rectangle: Rounded Corners 12">
            <a:extLst>
              <a:ext uri="{FF2B5EF4-FFF2-40B4-BE49-F238E27FC236}">
                <a16:creationId xmlns:a16="http://schemas.microsoft.com/office/drawing/2014/main" id="{4E53813C-9191-4537-B80D-C58C7E10EE97}"/>
              </a:ext>
            </a:extLst>
          </p:cNvPr>
          <p:cNvSpPr/>
          <p:nvPr/>
        </p:nvSpPr>
        <p:spPr>
          <a:xfrm>
            <a:off x="7978773" y="894000"/>
            <a:ext cx="4041094" cy="33530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Tertiary based</a:t>
            </a:r>
          </a:p>
        </p:txBody>
      </p:sp>
      <p:sp>
        <p:nvSpPr>
          <p:cNvPr id="14" name="Rectangle: Rounded Corners 13">
            <a:extLst>
              <a:ext uri="{FF2B5EF4-FFF2-40B4-BE49-F238E27FC236}">
                <a16:creationId xmlns:a16="http://schemas.microsoft.com/office/drawing/2014/main" id="{15EE0821-6AF2-408A-834A-2A9D2DC32E36}"/>
              </a:ext>
            </a:extLst>
          </p:cNvPr>
          <p:cNvSpPr/>
          <p:nvPr/>
        </p:nvSpPr>
        <p:spPr>
          <a:xfrm>
            <a:off x="7978773" y="1322447"/>
            <a:ext cx="4041094" cy="593910"/>
          </a:xfrm>
          <a:prstGeom prst="roundRect">
            <a:avLst/>
          </a:prstGeom>
        </p:spPr>
        <p:style>
          <a:lnRef idx="2">
            <a:schemeClr val="accent2"/>
          </a:lnRef>
          <a:fillRef idx="1">
            <a:schemeClr val="lt1"/>
          </a:fillRef>
          <a:effectRef idx="0">
            <a:schemeClr val="accent2"/>
          </a:effectRef>
          <a:fontRef idx="minor">
            <a:schemeClr val="dk1"/>
          </a:fontRef>
        </p:style>
        <p:txBody>
          <a:bodyPr wrap="square"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Frenchay</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Brain Injury Rehabilitation Unit Level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solidFill>
                  <a:prstClr val="black"/>
                </a:solidFill>
                <a:effectLst/>
                <a:uLnTx/>
                <a:uFillTx/>
                <a:latin typeface="Calibri" panose="020F0502020204030204"/>
                <a:ea typeface="+mn-ea"/>
                <a:cs typeface="+mn-cs"/>
              </a:rPr>
              <a:t>Plym</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Neuro Rehabilitation Unit Level 2a</a:t>
            </a:r>
          </a:p>
        </p:txBody>
      </p:sp>
    </p:spTree>
    <p:extLst>
      <p:ext uri="{BB962C8B-B14F-4D97-AF65-F5344CB8AC3E}">
        <p14:creationId xmlns:p14="http://schemas.microsoft.com/office/powerpoint/2010/main" val="1960503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3EACE-F220-6409-0A29-9D7D0C92C8B8}"/>
              </a:ext>
            </a:extLst>
          </p:cNvPr>
          <p:cNvSpPr>
            <a:spLocks noGrp="1"/>
          </p:cNvSpPr>
          <p:nvPr>
            <p:ph type="title"/>
          </p:nvPr>
        </p:nvSpPr>
        <p:spPr>
          <a:xfrm>
            <a:off x="1202919" y="284176"/>
            <a:ext cx="9784080" cy="1508760"/>
          </a:xfrm>
        </p:spPr>
        <p:txBody>
          <a:bodyPr>
            <a:normAutofit/>
          </a:bodyPr>
          <a:lstStyle/>
          <a:p>
            <a:r>
              <a:rPr lang="en-GB" dirty="0"/>
              <a:t>Echo rehab project- summary</a:t>
            </a:r>
          </a:p>
        </p:txBody>
      </p:sp>
      <p:sp>
        <p:nvSpPr>
          <p:cNvPr id="3" name="Content Placeholder 2">
            <a:extLst>
              <a:ext uri="{FF2B5EF4-FFF2-40B4-BE49-F238E27FC236}">
                <a16:creationId xmlns:a16="http://schemas.microsoft.com/office/drawing/2014/main" id="{08BF5CC0-B9D7-9634-296D-049EFB4943C0}"/>
              </a:ext>
            </a:extLst>
          </p:cNvPr>
          <p:cNvSpPr>
            <a:spLocks noGrp="1"/>
          </p:cNvSpPr>
          <p:nvPr>
            <p:ph idx="1"/>
          </p:nvPr>
        </p:nvSpPr>
        <p:spPr>
          <a:xfrm>
            <a:off x="1202920" y="2011680"/>
            <a:ext cx="6263640" cy="4206240"/>
          </a:xfrm>
        </p:spPr>
        <p:txBody>
          <a:bodyPr>
            <a:normAutofit/>
          </a:bodyPr>
          <a:lstStyle/>
          <a:p>
            <a:r>
              <a:rPr lang="en-GB" sz="2000" dirty="0"/>
              <a:t>Collaboration between CFT community neuro team and Cornwall Council run adult disability centre</a:t>
            </a:r>
          </a:p>
          <a:p>
            <a:r>
              <a:rPr lang="en-GB" sz="2000" dirty="0"/>
              <a:t>Echo centre- has 1 manager and 5 support worker staff with a spacious centre and clinic room</a:t>
            </a:r>
          </a:p>
          <a:p>
            <a:r>
              <a:rPr lang="en-GB" sz="2000" dirty="0"/>
              <a:t>Support staff received 3 days of training on basics of managing patients with long term neurological conditions from therapists</a:t>
            </a:r>
          </a:p>
          <a:p>
            <a:r>
              <a:rPr lang="en-GB" sz="2000" dirty="0"/>
              <a:t>15 patients from CNRT caseload assessed and individual goals created</a:t>
            </a:r>
          </a:p>
          <a:p>
            <a:r>
              <a:rPr lang="en-GB" sz="2000" dirty="0"/>
              <a:t>Attended 14 sessions, one day per week, with the support worker staff working towards rehab goals through functional fun activities</a:t>
            </a:r>
          </a:p>
          <a:p>
            <a:endParaRPr lang="en-GB" sz="2000" dirty="0"/>
          </a:p>
        </p:txBody>
      </p:sp>
      <p:pic>
        <p:nvPicPr>
          <p:cNvPr id="10" name="Picture 9" descr="A person sitting in a chair with a guitar&#10;&#10;Description automatically generated">
            <a:extLst>
              <a:ext uri="{FF2B5EF4-FFF2-40B4-BE49-F238E27FC236}">
                <a16:creationId xmlns:a16="http://schemas.microsoft.com/office/drawing/2014/main" id="{F3993C30-4427-6A6F-A7CE-7E615425AE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017"/>
          <a:stretch/>
        </p:blipFill>
        <p:spPr bwMode="auto">
          <a:xfrm rot="5400000">
            <a:off x="7500339" y="2168904"/>
            <a:ext cx="5035972" cy="4342220"/>
          </a:xfrm>
          <a:prstGeom prst="rect">
            <a:avLst/>
          </a:prstGeom>
          <a:noFill/>
        </p:spPr>
      </p:pic>
    </p:spTree>
    <p:extLst>
      <p:ext uri="{BB962C8B-B14F-4D97-AF65-F5344CB8AC3E}">
        <p14:creationId xmlns:p14="http://schemas.microsoft.com/office/powerpoint/2010/main" val="1167292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6543A-0FBE-6BB1-1305-39440557979A}"/>
              </a:ext>
            </a:extLst>
          </p:cNvPr>
          <p:cNvSpPr>
            <a:spLocks noGrp="1"/>
          </p:cNvSpPr>
          <p:nvPr>
            <p:ph type="title"/>
          </p:nvPr>
        </p:nvSpPr>
        <p:spPr>
          <a:xfrm>
            <a:off x="1202919" y="284176"/>
            <a:ext cx="9784080" cy="1508760"/>
          </a:xfrm>
        </p:spPr>
        <p:txBody>
          <a:bodyPr>
            <a:normAutofit/>
          </a:bodyPr>
          <a:lstStyle/>
          <a:p>
            <a:r>
              <a:rPr lang="en-GB" dirty="0"/>
              <a:t>Project aims </a:t>
            </a:r>
          </a:p>
        </p:txBody>
      </p:sp>
      <p:pic>
        <p:nvPicPr>
          <p:cNvPr id="7" name="Picture 6" descr="A group of people standing outside&#10;&#10;Description automatically generated">
            <a:extLst>
              <a:ext uri="{FF2B5EF4-FFF2-40B4-BE49-F238E27FC236}">
                <a16:creationId xmlns:a16="http://schemas.microsoft.com/office/drawing/2014/main" id="{E5374453-7FAC-A847-AA42-F1053C243862}"/>
              </a:ext>
            </a:extLst>
          </p:cNvPr>
          <p:cNvPicPr>
            <a:picLocks noChangeAspect="1"/>
          </p:cNvPicPr>
          <p:nvPr/>
        </p:nvPicPr>
        <p:blipFill rotWithShape="1">
          <a:blip r:embed="rId2">
            <a:extLst>
              <a:ext uri="{28A0092B-C50C-407E-A947-70E740481C1C}">
                <a14:useLocalDpi xmlns:a14="http://schemas.microsoft.com/office/drawing/2010/main" val="0"/>
              </a:ext>
            </a:extLst>
          </a:blip>
          <a:srcRect r="13023" b="2"/>
          <a:stretch/>
        </p:blipFill>
        <p:spPr>
          <a:xfrm rot="5400000">
            <a:off x="-346294" y="2168805"/>
            <a:ext cx="5035972" cy="4342417"/>
          </a:xfrm>
          <a:prstGeom prst="rect">
            <a:avLst/>
          </a:prstGeom>
        </p:spPr>
      </p:pic>
      <p:sp>
        <p:nvSpPr>
          <p:cNvPr id="3" name="Content Placeholder 2">
            <a:extLst>
              <a:ext uri="{FF2B5EF4-FFF2-40B4-BE49-F238E27FC236}">
                <a16:creationId xmlns:a16="http://schemas.microsoft.com/office/drawing/2014/main" id="{C161FC1F-EA1A-0837-F292-2D9225ACD965}"/>
              </a:ext>
            </a:extLst>
          </p:cNvPr>
          <p:cNvSpPr>
            <a:spLocks noGrp="1"/>
          </p:cNvSpPr>
          <p:nvPr>
            <p:ph idx="1"/>
          </p:nvPr>
        </p:nvSpPr>
        <p:spPr>
          <a:xfrm>
            <a:off x="4772025" y="2011680"/>
            <a:ext cx="6524625" cy="4206240"/>
          </a:xfrm>
        </p:spPr>
        <p:txBody>
          <a:bodyPr>
            <a:normAutofit/>
          </a:bodyPr>
          <a:lstStyle/>
          <a:p>
            <a:r>
              <a:rPr lang="en-GB" sz="1800" dirty="0"/>
              <a:t>For clients:</a:t>
            </a:r>
          </a:p>
          <a:p>
            <a:pPr lvl="1"/>
            <a:r>
              <a:rPr lang="en-GB" sz="1800" dirty="0"/>
              <a:t>To increase confidence and self-efficacy with independent management of their condition</a:t>
            </a:r>
          </a:p>
          <a:p>
            <a:pPr lvl="1"/>
            <a:r>
              <a:rPr lang="en-GB" sz="1800" dirty="0"/>
              <a:t>To reduce dependence on health service input</a:t>
            </a:r>
          </a:p>
          <a:p>
            <a:pPr>
              <a:buFont typeface="Arial" panose="020B0604020202020204" pitchFamily="34" charset="0"/>
              <a:buChar char="•"/>
            </a:pPr>
            <a:endParaRPr lang="en-GB" sz="1800" dirty="0"/>
          </a:p>
          <a:p>
            <a:pPr>
              <a:buFont typeface="Arial" panose="020B0604020202020204" pitchFamily="34" charset="0"/>
              <a:buChar char="•"/>
            </a:pPr>
            <a:r>
              <a:rPr lang="en-GB" sz="1800" dirty="0"/>
              <a:t>For the services:</a:t>
            </a:r>
          </a:p>
          <a:p>
            <a:pPr lvl="1"/>
            <a:r>
              <a:rPr lang="en-GB" sz="1800" dirty="0"/>
              <a:t>To scope the most appropriate clients for referral to Echo who are likely to experience the largest benefit</a:t>
            </a:r>
          </a:p>
          <a:p>
            <a:pPr lvl="1"/>
            <a:r>
              <a:rPr lang="en-GB" sz="1800" dirty="0"/>
              <a:t>To establish an appropriate support pathway at the end of Echo input if clients are not independently managing </a:t>
            </a:r>
          </a:p>
          <a:p>
            <a:pPr lvl="1"/>
            <a:r>
              <a:rPr lang="en-GB" sz="1800" dirty="0"/>
              <a:t>To explore the barriers to accessing services that are already provided within Cornwall</a:t>
            </a:r>
          </a:p>
          <a:p>
            <a:pPr lvl="1"/>
            <a:r>
              <a:rPr lang="en-GB" sz="1800" dirty="0"/>
              <a:t>As a test of concept for collaboration process</a:t>
            </a:r>
          </a:p>
          <a:p>
            <a:endParaRPr lang="en-GB" sz="1400" dirty="0"/>
          </a:p>
        </p:txBody>
      </p:sp>
    </p:spTree>
    <p:extLst>
      <p:ext uri="{BB962C8B-B14F-4D97-AF65-F5344CB8AC3E}">
        <p14:creationId xmlns:p14="http://schemas.microsoft.com/office/powerpoint/2010/main" val="2236353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4652F-1710-B57E-7CCD-D492EC8DC63B}"/>
              </a:ext>
            </a:extLst>
          </p:cNvPr>
          <p:cNvSpPr>
            <a:spLocks noGrp="1"/>
          </p:cNvSpPr>
          <p:nvPr>
            <p:ph type="title"/>
          </p:nvPr>
        </p:nvSpPr>
        <p:spPr>
          <a:xfrm>
            <a:off x="1202919" y="284176"/>
            <a:ext cx="9784080" cy="1508760"/>
          </a:xfrm>
        </p:spPr>
        <p:txBody>
          <a:bodyPr>
            <a:normAutofit/>
          </a:bodyPr>
          <a:lstStyle/>
          <a:p>
            <a:r>
              <a:rPr lang="en-GB" dirty="0"/>
              <a:t>outcomes</a:t>
            </a:r>
          </a:p>
        </p:txBody>
      </p:sp>
      <p:sp>
        <p:nvSpPr>
          <p:cNvPr id="3" name="Content Placeholder 2">
            <a:extLst>
              <a:ext uri="{FF2B5EF4-FFF2-40B4-BE49-F238E27FC236}">
                <a16:creationId xmlns:a16="http://schemas.microsoft.com/office/drawing/2014/main" id="{887A21C4-7D45-239F-FF9C-A3E9CEC0386E}"/>
              </a:ext>
            </a:extLst>
          </p:cNvPr>
          <p:cNvSpPr>
            <a:spLocks noGrp="1"/>
          </p:cNvSpPr>
          <p:nvPr>
            <p:ph idx="1"/>
          </p:nvPr>
        </p:nvSpPr>
        <p:spPr>
          <a:xfrm>
            <a:off x="1202920" y="2011680"/>
            <a:ext cx="6263640" cy="4206240"/>
          </a:xfrm>
        </p:spPr>
        <p:txBody>
          <a:bodyPr>
            <a:normAutofit/>
          </a:bodyPr>
          <a:lstStyle/>
          <a:p>
            <a:r>
              <a:rPr lang="en-GB" sz="1800" dirty="0"/>
              <a:t>Primary outcomes to be completed at 0, 14 and 26 weeks</a:t>
            </a:r>
          </a:p>
          <a:p>
            <a:pPr lvl="1"/>
            <a:r>
              <a:rPr lang="en-GB" sz="1800" dirty="0"/>
              <a:t>EQ-5D-5L</a:t>
            </a:r>
          </a:p>
          <a:p>
            <a:pPr lvl="1"/>
            <a:r>
              <a:rPr lang="en-GB" sz="1800" dirty="0"/>
              <a:t>MODRUM</a:t>
            </a:r>
          </a:p>
          <a:p>
            <a:pPr lvl="1"/>
            <a:r>
              <a:rPr lang="en-GB" sz="1800" dirty="0"/>
              <a:t>Long term conditions questionnaire</a:t>
            </a:r>
          </a:p>
          <a:p>
            <a:pPr lvl="1"/>
            <a:r>
              <a:rPr lang="en-GB" sz="1800" dirty="0"/>
              <a:t>Functional scale (goals dependent- balance, function, gait, UL)- completed by therapist </a:t>
            </a:r>
          </a:p>
          <a:p>
            <a:r>
              <a:rPr lang="en-GB" sz="1800" dirty="0"/>
              <a:t>Secondary outcomes:</a:t>
            </a:r>
          </a:p>
          <a:p>
            <a:pPr lvl="1"/>
            <a:r>
              <a:rPr lang="en-GB" sz="1800" dirty="0"/>
              <a:t>CRT performance data (intensity of input, length of stay on caseload, DNA rate)</a:t>
            </a:r>
          </a:p>
          <a:p>
            <a:pPr lvl="1"/>
            <a:r>
              <a:rPr lang="en-GB" sz="1800" dirty="0"/>
              <a:t>% recruitment into program/reasons for non-participation </a:t>
            </a:r>
          </a:p>
          <a:p>
            <a:pPr lvl="1"/>
            <a:r>
              <a:rPr lang="en-GB" sz="1800" dirty="0"/>
              <a:t>Patient feedback</a:t>
            </a:r>
          </a:p>
          <a:p>
            <a:pPr lvl="1"/>
            <a:r>
              <a:rPr lang="en-GB" sz="1800" dirty="0"/>
              <a:t>Staff feedback </a:t>
            </a:r>
          </a:p>
          <a:p>
            <a:endParaRPr lang="en-GB" sz="1500" dirty="0"/>
          </a:p>
          <a:p>
            <a:endParaRPr lang="en-GB" sz="1500" dirty="0"/>
          </a:p>
        </p:txBody>
      </p:sp>
      <p:pic>
        <p:nvPicPr>
          <p:cNvPr id="7" name="Picture 6" descr="Two women sitting at a table drawing&#10;&#10;Description automatically generated">
            <a:extLst>
              <a:ext uri="{FF2B5EF4-FFF2-40B4-BE49-F238E27FC236}">
                <a16:creationId xmlns:a16="http://schemas.microsoft.com/office/drawing/2014/main" id="{D9BFF6A5-0B55-9906-EF98-9F70D18CDAFF}"/>
              </a:ext>
            </a:extLst>
          </p:cNvPr>
          <p:cNvPicPr>
            <a:picLocks noChangeAspect="1"/>
          </p:cNvPicPr>
          <p:nvPr/>
        </p:nvPicPr>
        <p:blipFill rotWithShape="1">
          <a:blip r:embed="rId2">
            <a:extLst>
              <a:ext uri="{28A0092B-C50C-407E-A947-70E740481C1C}">
                <a14:useLocalDpi xmlns:a14="http://schemas.microsoft.com/office/drawing/2010/main" val="0"/>
              </a:ext>
            </a:extLst>
          </a:blip>
          <a:srcRect r="4" b="22659"/>
          <a:stretch/>
        </p:blipFill>
        <p:spPr>
          <a:xfrm>
            <a:off x="7847215" y="4339166"/>
            <a:ext cx="4342220" cy="2518835"/>
          </a:xfrm>
          <a:prstGeom prst="rect">
            <a:avLst/>
          </a:prstGeom>
        </p:spPr>
      </p:pic>
      <p:pic>
        <p:nvPicPr>
          <p:cNvPr id="9" name="Picture 8" descr="A couple of men standing in a kitchen&#10;&#10;Description automatically generated">
            <a:extLst>
              <a:ext uri="{FF2B5EF4-FFF2-40B4-BE49-F238E27FC236}">
                <a16:creationId xmlns:a16="http://schemas.microsoft.com/office/drawing/2014/main" id="{2E9C7438-D34C-495D-2458-B866074EFE82}"/>
              </a:ext>
            </a:extLst>
          </p:cNvPr>
          <p:cNvPicPr>
            <a:picLocks noChangeAspect="1"/>
          </p:cNvPicPr>
          <p:nvPr/>
        </p:nvPicPr>
        <p:blipFill rotWithShape="1">
          <a:blip r:embed="rId3">
            <a:extLst>
              <a:ext uri="{28A0092B-C50C-407E-A947-70E740481C1C}">
                <a14:useLocalDpi xmlns:a14="http://schemas.microsoft.com/office/drawing/2010/main" val="0"/>
              </a:ext>
            </a:extLst>
          </a:blip>
          <a:srcRect t="9793" r="4" b="12025"/>
          <a:stretch/>
        </p:blipFill>
        <p:spPr>
          <a:xfrm>
            <a:off x="7847215" y="1820334"/>
            <a:ext cx="4342220" cy="2546229"/>
          </a:xfrm>
          <a:prstGeom prst="rect">
            <a:avLst/>
          </a:prstGeom>
        </p:spPr>
      </p:pic>
    </p:spTree>
    <p:extLst>
      <p:ext uri="{BB962C8B-B14F-4D97-AF65-F5344CB8AC3E}">
        <p14:creationId xmlns:p14="http://schemas.microsoft.com/office/powerpoint/2010/main" val="8803967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2BF55-CE50-8683-2767-8D31AD5D0772}"/>
              </a:ext>
            </a:extLst>
          </p:cNvPr>
          <p:cNvSpPr>
            <a:spLocks noGrp="1"/>
          </p:cNvSpPr>
          <p:nvPr>
            <p:ph type="title"/>
          </p:nvPr>
        </p:nvSpPr>
        <p:spPr/>
        <p:txBody>
          <a:bodyPr/>
          <a:lstStyle/>
          <a:p>
            <a:r>
              <a:rPr lang="en-GB" dirty="0"/>
              <a:t>Patient stories</a:t>
            </a:r>
          </a:p>
        </p:txBody>
      </p:sp>
      <p:pic>
        <p:nvPicPr>
          <p:cNvPr id="4" name="Picture 3">
            <a:extLst>
              <a:ext uri="{FF2B5EF4-FFF2-40B4-BE49-F238E27FC236}">
                <a16:creationId xmlns:a16="http://schemas.microsoft.com/office/drawing/2014/main" id="{D0D923FC-FA44-9CDF-A688-26080EE9E2F3}"/>
              </a:ext>
            </a:extLst>
          </p:cNvPr>
          <p:cNvPicPr>
            <a:picLocks noChangeAspect="1"/>
          </p:cNvPicPr>
          <p:nvPr/>
        </p:nvPicPr>
        <p:blipFill rotWithShape="1">
          <a:blip r:embed="rId3"/>
          <a:srcRect l="29063" t="29306" r="29375" b="28333"/>
          <a:stretch/>
        </p:blipFill>
        <p:spPr>
          <a:xfrm>
            <a:off x="428624" y="1976436"/>
            <a:ext cx="5536393" cy="3174061"/>
          </a:xfrm>
          <a:prstGeom prst="rect">
            <a:avLst/>
          </a:prstGeom>
        </p:spPr>
      </p:pic>
      <p:pic>
        <p:nvPicPr>
          <p:cNvPr id="6" name="Picture 5">
            <a:extLst>
              <a:ext uri="{FF2B5EF4-FFF2-40B4-BE49-F238E27FC236}">
                <a16:creationId xmlns:a16="http://schemas.microsoft.com/office/drawing/2014/main" id="{912BA996-D311-4A17-2549-D444B6F09A17}"/>
              </a:ext>
            </a:extLst>
          </p:cNvPr>
          <p:cNvPicPr>
            <a:picLocks noChangeAspect="1"/>
          </p:cNvPicPr>
          <p:nvPr/>
        </p:nvPicPr>
        <p:blipFill rotWithShape="1">
          <a:blip r:embed="rId4"/>
          <a:srcRect l="28750" t="28820" r="30235" b="21806"/>
          <a:stretch/>
        </p:blipFill>
        <p:spPr>
          <a:xfrm>
            <a:off x="6094959" y="2905183"/>
            <a:ext cx="5419017" cy="3669450"/>
          </a:xfrm>
          <a:prstGeom prst="rect">
            <a:avLst/>
          </a:prstGeom>
        </p:spPr>
      </p:pic>
    </p:spTree>
    <p:extLst>
      <p:ext uri="{BB962C8B-B14F-4D97-AF65-F5344CB8AC3E}">
        <p14:creationId xmlns:p14="http://schemas.microsoft.com/office/powerpoint/2010/main" val="20297330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A8B8C-5719-DE70-9064-8329B467F3BF}"/>
              </a:ext>
            </a:extLst>
          </p:cNvPr>
          <p:cNvSpPr>
            <a:spLocks noGrp="1"/>
          </p:cNvSpPr>
          <p:nvPr>
            <p:ph type="title"/>
          </p:nvPr>
        </p:nvSpPr>
        <p:spPr/>
        <p:txBody>
          <a:bodyPr/>
          <a:lstStyle/>
          <a:p>
            <a:r>
              <a:rPr lang="en-GB" dirty="0"/>
              <a:t>feedback</a:t>
            </a:r>
          </a:p>
        </p:txBody>
      </p:sp>
      <p:sp>
        <p:nvSpPr>
          <p:cNvPr id="3" name="Content Placeholder 2">
            <a:extLst>
              <a:ext uri="{FF2B5EF4-FFF2-40B4-BE49-F238E27FC236}">
                <a16:creationId xmlns:a16="http://schemas.microsoft.com/office/drawing/2014/main" id="{EB06D56D-530F-06B8-DA0F-B67AC2F1B330}"/>
              </a:ext>
            </a:extLst>
          </p:cNvPr>
          <p:cNvSpPr>
            <a:spLocks noGrp="1"/>
          </p:cNvSpPr>
          <p:nvPr>
            <p:ph idx="1"/>
          </p:nvPr>
        </p:nvSpPr>
        <p:spPr/>
        <p:txBody>
          <a:bodyPr/>
          <a:lstStyle/>
          <a:p>
            <a:pPr marL="0" indent="0">
              <a:buNone/>
            </a:pPr>
            <a:r>
              <a:rPr lang="en-GB" dirty="0"/>
              <a:t>“</a:t>
            </a:r>
            <a:r>
              <a:rPr lang="en-GB" i="1" dirty="0"/>
              <a:t>I haven’t walked so far since before my stroke</a:t>
            </a:r>
            <a:r>
              <a:rPr lang="en-GB" dirty="0"/>
              <a:t>” (Echo participant)</a:t>
            </a:r>
          </a:p>
          <a:p>
            <a:pPr marL="0" indent="0">
              <a:buNone/>
            </a:pPr>
            <a:r>
              <a:rPr lang="en-GB" dirty="0"/>
              <a:t>“</a:t>
            </a:r>
            <a:r>
              <a:rPr lang="en-GB" i="1" dirty="0"/>
              <a:t>When I’m here I don’t feel different…I feel normal</a:t>
            </a:r>
            <a:r>
              <a:rPr lang="en-GB" dirty="0"/>
              <a:t>” (Echo participant)</a:t>
            </a:r>
          </a:p>
          <a:p>
            <a:pPr marL="0" indent="0">
              <a:buNone/>
            </a:pPr>
            <a:r>
              <a:rPr lang="en-GB" dirty="0"/>
              <a:t>“</a:t>
            </a:r>
            <a:r>
              <a:rPr lang="en-GB" i="1" dirty="0"/>
              <a:t>It’s such a great rehab environment…the best day I’ve had working in my job so far!</a:t>
            </a:r>
            <a:r>
              <a:rPr lang="en-GB" dirty="0"/>
              <a:t>” (CFT OT, community neuro rehab team)</a:t>
            </a:r>
          </a:p>
          <a:p>
            <a:pPr marL="0" indent="0">
              <a:buNone/>
            </a:pPr>
            <a:r>
              <a:rPr lang="en-GB" dirty="0"/>
              <a:t>“</a:t>
            </a:r>
            <a:r>
              <a:rPr lang="en-GB" i="1" dirty="0"/>
              <a:t>There is a really positive atmosphere of community support, with all participants contributing, socialising and sharing stories and increasing their confidence in doing so</a:t>
            </a:r>
            <a:r>
              <a:rPr lang="en-GB" dirty="0"/>
              <a:t>” (Team lead)</a:t>
            </a:r>
          </a:p>
          <a:p>
            <a:pPr marL="0" indent="0">
              <a:buNone/>
            </a:pPr>
            <a:r>
              <a:rPr lang="en-GB" dirty="0"/>
              <a:t>“</a:t>
            </a:r>
            <a:r>
              <a:rPr lang="en-GB" i="1" dirty="0"/>
              <a:t>We’re upskilling in reablement and finding support from the therapy team useful. This learning has changed our mindset and we’re using our  new skills on other Echo centre days too</a:t>
            </a:r>
            <a:r>
              <a:rPr lang="en-GB" dirty="0"/>
              <a:t>” (Echo team support worker)</a:t>
            </a:r>
          </a:p>
          <a:p>
            <a:endParaRPr lang="en-GB" dirty="0"/>
          </a:p>
        </p:txBody>
      </p:sp>
    </p:spTree>
    <p:extLst>
      <p:ext uri="{BB962C8B-B14F-4D97-AF65-F5344CB8AC3E}">
        <p14:creationId xmlns:p14="http://schemas.microsoft.com/office/powerpoint/2010/main" val="1499102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90D4D-D717-10F8-DF1A-FE3B6C46EA26}"/>
              </a:ext>
            </a:extLst>
          </p:cNvPr>
          <p:cNvSpPr>
            <a:spLocks noGrp="1"/>
          </p:cNvSpPr>
          <p:nvPr>
            <p:ph type="title"/>
          </p:nvPr>
        </p:nvSpPr>
        <p:spPr/>
        <p:txBody>
          <a:bodyPr/>
          <a:lstStyle/>
          <a:p>
            <a:r>
              <a:rPr lang="en-GB" dirty="0"/>
              <a:t>Raising the profile of neuro rehab</a:t>
            </a:r>
          </a:p>
        </p:txBody>
      </p:sp>
      <p:sp>
        <p:nvSpPr>
          <p:cNvPr id="3" name="TextBox 2">
            <a:extLst>
              <a:ext uri="{FF2B5EF4-FFF2-40B4-BE49-F238E27FC236}">
                <a16:creationId xmlns:a16="http://schemas.microsoft.com/office/drawing/2014/main" id="{A378076E-54FF-A6D2-2368-505FA4A20784}"/>
              </a:ext>
            </a:extLst>
          </p:cNvPr>
          <p:cNvSpPr txBox="1"/>
          <p:nvPr/>
        </p:nvSpPr>
        <p:spPr>
          <a:xfrm>
            <a:off x="6895321" y="6074229"/>
            <a:ext cx="4301413" cy="646331"/>
          </a:xfrm>
          <a:prstGeom prst="rect">
            <a:avLst/>
          </a:prstGeom>
          <a:noFill/>
        </p:spPr>
        <p:txBody>
          <a:bodyPr wrap="square" rtlCol="0">
            <a:spAutoFit/>
          </a:bodyPr>
          <a:lstStyle/>
          <a:p>
            <a:r>
              <a:rPr lang="en-GB" dirty="0">
                <a:hlinkClick r:id="rId3">
                  <a:extLst>
                    <a:ext uri="{A12FA001-AC4F-418D-AE19-62706E023703}">
                      <ahyp:hlinkClr xmlns:ahyp="http://schemas.microsoft.com/office/drawing/2018/hyperlinkcolor" val="tx"/>
                    </a:ext>
                  </a:extLst>
                </a:hlinkClick>
              </a:rPr>
              <a:t>https://www.bbc.co.uk/news/uk-england-cornwall-66387256</a:t>
            </a:r>
            <a:endParaRPr lang="en-GB" dirty="0"/>
          </a:p>
        </p:txBody>
      </p:sp>
      <p:pic>
        <p:nvPicPr>
          <p:cNvPr id="5" name="Picture 4">
            <a:extLst>
              <a:ext uri="{FF2B5EF4-FFF2-40B4-BE49-F238E27FC236}">
                <a16:creationId xmlns:a16="http://schemas.microsoft.com/office/drawing/2014/main" id="{88C69148-1B7B-064A-E6A9-4377CB2D1DDD}"/>
              </a:ext>
            </a:extLst>
          </p:cNvPr>
          <p:cNvPicPr>
            <a:picLocks noChangeAspect="1"/>
          </p:cNvPicPr>
          <p:nvPr/>
        </p:nvPicPr>
        <p:blipFill rotWithShape="1">
          <a:blip r:embed="rId4"/>
          <a:srcRect l="3980" t="12654" r="32882" b="5306"/>
          <a:stretch/>
        </p:blipFill>
        <p:spPr>
          <a:xfrm>
            <a:off x="6076619" y="1956798"/>
            <a:ext cx="5633300" cy="4117431"/>
          </a:xfrm>
          <a:prstGeom prst="rect">
            <a:avLst/>
          </a:prstGeom>
        </p:spPr>
      </p:pic>
      <p:pic>
        <p:nvPicPr>
          <p:cNvPr id="6" name="Picture 5">
            <a:extLst>
              <a:ext uri="{FF2B5EF4-FFF2-40B4-BE49-F238E27FC236}">
                <a16:creationId xmlns:a16="http://schemas.microsoft.com/office/drawing/2014/main" id="{40578449-6102-A646-5318-9903B420E973}"/>
              </a:ext>
            </a:extLst>
          </p:cNvPr>
          <p:cNvPicPr>
            <a:picLocks noChangeAspect="1"/>
          </p:cNvPicPr>
          <p:nvPr/>
        </p:nvPicPr>
        <p:blipFill rotWithShape="1">
          <a:blip r:embed="rId5"/>
          <a:srcRect l="14081" t="17551" r="28979" b="6123"/>
          <a:stretch/>
        </p:blipFill>
        <p:spPr>
          <a:xfrm>
            <a:off x="482081" y="1984902"/>
            <a:ext cx="5460549" cy="4117431"/>
          </a:xfrm>
          <a:prstGeom prst="rect">
            <a:avLst/>
          </a:prstGeom>
        </p:spPr>
      </p:pic>
    </p:spTree>
    <p:extLst>
      <p:ext uri="{BB962C8B-B14F-4D97-AF65-F5344CB8AC3E}">
        <p14:creationId xmlns:p14="http://schemas.microsoft.com/office/powerpoint/2010/main" val="645394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644D2-A33F-6E3A-C935-B5FBD12895A1}"/>
              </a:ext>
            </a:extLst>
          </p:cNvPr>
          <p:cNvSpPr>
            <a:spLocks noGrp="1"/>
          </p:cNvSpPr>
          <p:nvPr>
            <p:ph type="title"/>
          </p:nvPr>
        </p:nvSpPr>
        <p:spPr/>
        <p:txBody>
          <a:bodyPr/>
          <a:lstStyle/>
          <a:p>
            <a:r>
              <a:rPr lang="en-GB" dirty="0"/>
              <a:t>Consultant role </a:t>
            </a:r>
          </a:p>
        </p:txBody>
      </p:sp>
      <p:graphicFrame>
        <p:nvGraphicFramePr>
          <p:cNvPr id="3" name="Diagram 2">
            <a:extLst>
              <a:ext uri="{FF2B5EF4-FFF2-40B4-BE49-F238E27FC236}">
                <a16:creationId xmlns:a16="http://schemas.microsoft.com/office/drawing/2014/main" id="{B7CFAE88-6376-90F6-CC63-7D4495989BCD}"/>
              </a:ext>
            </a:extLst>
          </p:cNvPr>
          <p:cNvGraphicFramePr/>
          <p:nvPr>
            <p:extLst>
              <p:ext uri="{D42A27DB-BD31-4B8C-83A1-F6EECF244321}">
                <p14:modId xmlns:p14="http://schemas.microsoft.com/office/powerpoint/2010/main" val="834245956"/>
              </p:ext>
            </p:extLst>
          </p:nvPr>
        </p:nvGraphicFramePr>
        <p:xfrm>
          <a:off x="2546350" y="2329392"/>
          <a:ext cx="6340475" cy="40523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8D1B4455-2583-2B2B-B274-334BF0EAA429}"/>
              </a:ext>
            </a:extLst>
          </p:cNvPr>
          <p:cNvSpPr txBox="1"/>
          <p:nvPr/>
        </p:nvSpPr>
        <p:spPr>
          <a:xfrm>
            <a:off x="123825" y="2047247"/>
            <a:ext cx="3848100" cy="2308324"/>
          </a:xfrm>
          <a:prstGeom prst="rect">
            <a:avLst/>
          </a:prstGeom>
          <a:noFill/>
        </p:spPr>
        <p:txBody>
          <a:bodyPr wrap="square" rtlCol="0">
            <a:spAutoFit/>
          </a:bodyPr>
          <a:lstStyle/>
          <a:p>
            <a:pPr marL="285750" indent="-285750">
              <a:buFont typeface="Arial" panose="020B0604020202020204" pitchFamily="34" charset="0"/>
              <a:buChar char="•"/>
            </a:pPr>
            <a:r>
              <a:rPr lang="en-GB" dirty="0"/>
              <a:t>Complex stroke &amp; neuro rehab</a:t>
            </a:r>
          </a:p>
          <a:p>
            <a:pPr marL="285750" indent="-285750">
              <a:buFont typeface="Arial" panose="020B0604020202020204" pitchFamily="34" charset="0"/>
              <a:buChar char="•"/>
            </a:pPr>
            <a:r>
              <a:rPr lang="en-GB" dirty="0"/>
              <a:t>Co-ordination of patient care</a:t>
            </a:r>
          </a:p>
          <a:p>
            <a:pPr marL="285750" indent="-285750">
              <a:buFont typeface="Arial" panose="020B0604020202020204" pitchFamily="34" charset="0"/>
              <a:buChar char="•"/>
            </a:pPr>
            <a:r>
              <a:rPr lang="en-GB" dirty="0"/>
              <a:t>Clinical support for Countrywide teams in acute and community trusts</a:t>
            </a:r>
          </a:p>
          <a:p>
            <a:pPr marL="285750" indent="-285750">
              <a:buFont typeface="Arial" panose="020B0604020202020204" pitchFamily="34" charset="0"/>
              <a:buChar char="•"/>
            </a:pPr>
            <a:r>
              <a:rPr lang="en-GB" dirty="0"/>
              <a:t>Clinical supervision</a:t>
            </a:r>
          </a:p>
          <a:p>
            <a:pPr marL="285750" indent="-285750">
              <a:buFont typeface="Arial" panose="020B0604020202020204" pitchFamily="34" charset="0"/>
              <a:buChar char="•"/>
            </a:pPr>
            <a:r>
              <a:rPr lang="en-GB" dirty="0"/>
              <a:t>Spasticity clinic</a:t>
            </a:r>
          </a:p>
          <a:p>
            <a:pPr marL="285750" indent="-285750">
              <a:buFont typeface="Arial" panose="020B0604020202020204" pitchFamily="34" charset="0"/>
              <a:buChar char="•"/>
            </a:pPr>
            <a:r>
              <a:rPr lang="en-GB" dirty="0"/>
              <a:t>Skill development- NMP &amp; injecting</a:t>
            </a:r>
          </a:p>
        </p:txBody>
      </p:sp>
      <p:sp>
        <p:nvSpPr>
          <p:cNvPr id="5" name="TextBox 4">
            <a:extLst>
              <a:ext uri="{FF2B5EF4-FFF2-40B4-BE49-F238E27FC236}">
                <a16:creationId xmlns:a16="http://schemas.microsoft.com/office/drawing/2014/main" id="{2CBA8D71-B16C-27E5-3770-98348B027200}"/>
              </a:ext>
            </a:extLst>
          </p:cNvPr>
          <p:cNvSpPr txBox="1"/>
          <p:nvPr/>
        </p:nvSpPr>
        <p:spPr>
          <a:xfrm>
            <a:off x="8067675" y="2080604"/>
            <a:ext cx="4000500" cy="2585323"/>
          </a:xfrm>
          <a:prstGeom prst="rect">
            <a:avLst/>
          </a:prstGeom>
          <a:noFill/>
        </p:spPr>
        <p:txBody>
          <a:bodyPr wrap="square" rtlCol="0">
            <a:spAutoFit/>
          </a:bodyPr>
          <a:lstStyle/>
          <a:p>
            <a:pPr marL="285750" indent="-285750">
              <a:buFont typeface="Arial" panose="020B0604020202020204" pitchFamily="34" charset="0"/>
              <a:buChar char="•"/>
            </a:pPr>
            <a:r>
              <a:rPr lang="en-GB" dirty="0"/>
              <a:t>Strategic pathway development for neuro rehab </a:t>
            </a:r>
          </a:p>
          <a:p>
            <a:pPr marL="285750" indent="-285750">
              <a:buFont typeface="Arial" panose="020B0604020202020204" pitchFamily="34" charset="0"/>
              <a:buChar char="•"/>
            </a:pPr>
            <a:r>
              <a:rPr lang="en-GB" dirty="0"/>
              <a:t>Leading on QI projects to improve access to patient care</a:t>
            </a:r>
          </a:p>
          <a:p>
            <a:pPr marL="285750" indent="-285750">
              <a:buFont typeface="Arial" panose="020B0604020202020204" pitchFamily="34" charset="0"/>
              <a:buChar char="•"/>
            </a:pPr>
            <a:r>
              <a:rPr lang="en-GB" dirty="0"/>
              <a:t>Presenting and networking with ICB</a:t>
            </a:r>
          </a:p>
          <a:p>
            <a:pPr marL="285750" indent="-285750">
              <a:buFont typeface="Arial" panose="020B0604020202020204" pitchFamily="34" charset="0"/>
              <a:buChar char="•"/>
            </a:pPr>
            <a:r>
              <a:rPr lang="en-GB" dirty="0"/>
              <a:t>Advocating for neuro rehab at higher level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sp>
        <p:nvSpPr>
          <p:cNvPr id="6" name="TextBox 5">
            <a:extLst>
              <a:ext uri="{FF2B5EF4-FFF2-40B4-BE49-F238E27FC236}">
                <a16:creationId xmlns:a16="http://schemas.microsoft.com/office/drawing/2014/main" id="{9696F543-ACCD-ED00-EFBB-057FE513C23A}"/>
              </a:ext>
            </a:extLst>
          </p:cNvPr>
          <p:cNvSpPr txBox="1"/>
          <p:nvPr/>
        </p:nvSpPr>
        <p:spPr>
          <a:xfrm>
            <a:off x="123825" y="4995148"/>
            <a:ext cx="3619500" cy="1754326"/>
          </a:xfrm>
          <a:prstGeom prst="rect">
            <a:avLst/>
          </a:prstGeom>
          <a:noFill/>
        </p:spPr>
        <p:txBody>
          <a:bodyPr wrap="square" rtlCol="0">
            <a:spAutoFit/>
          </a:bodyPr>
          <a:lstStyle/>
          <a:p>
            <a:pPr marL="285750" indent="-285750">
              <a:buFont typeface="Arial" panose="020B0604020202020204" pitchFamily="34" charset="0"/>
              <a:buChar char="•"/>
            </a:pPr>
            <a:r>
              <a:rPr lang="en-GB" dirty="0"/>
              <a:t>Joint working with teams</a:t>
            </a:r>
          </a:p>
          <a:p>
            <a:pPr marL="285750" indent="-285750">
              <a:buFont typeface="Arial" panose="020B0604020202020204" pitchFamily="34" charset="0"/>
              <a:buChar char="•"/>
            </a:pPr>
            <a:r>
              <a:rPr lang="en-GB" dirty="0"/>
              <a:t>Teaching on pathology study days e.g. SCI/TBI</a:t>
            </a:r>
          </a:p>
          <a:p>
            <a:pPr marL="285750" indent="-285750">
              <a:buFont typeface="Arial" panose="020B0604020202020204" pitchFamily="34" charset="0"/>
              <a:buChar char="•"/>
            </a:pPr>
            <a:r>
              <a:rPr lang="en-GB" dirty="0"/>
              <a:t>Lecturing at University of Plymouth </a:t>
            </a:r>
          </a:p>
          <a:p>
            <a:pPr marL="285750" indent="-285750">
              <a:buFont typeface="Arial" panose="020B0604020202020204" pitchFamily="34" charset="0"/>
              <a:buChar char="•"/>
            </a:pPr>
            <a:r>
              <a:rPr lang="en-GB" dirty="0"/>
              <a:t>Growing our own staff </a:t>
            </a:r>
          </a:p>
        </p:txBody>
      </p:sp>
      <p:sp>
        <p:nvSpPr>
          <p:cNvPr id="7" name="TextBox 6">
            <a:extLst>
              <a:ext uri="{FF2B5EF4-FFF2-40B4-BE49-F238E27FC236}">
                <a16:creationId xmlns:a16="http://schemas.microsoft.com/office/drawing/2014/main" id="{782C0011-3EE0-4A15-31EE-8E00C513C4DB}"/>
              </a:ext>
            </a:extLst>
          </p:cNvPr>
          <p:cNvSpPr txBox="1"/>
          <p:nvPr/>
        </p:nvSpPr>
        <p:spPr>
          <a:xfrm>
            <a:off x="8105775" y="4995148"/>
            <a:ext cx="3619500" cy="1754326"/>
          </a:xfrm>
          <a:prstGeom prst="rect">
            <a:avLst/>
          </a:prstGeom>
          <a:noFill/>
        </p:spPr>
        <p:txBody>
          <a:bodyPr wrap="square" rtlCol="0">
            <a:spAutoFit/>
          </a:bodyPr>
          <a:lstStyle/>
          <a:p>
            <a:pPr marL="285750" indent="-285750">
              <a:buFont typeface="Arial" panose="020B0604020202020204" pitchFamily="34" charset="0"/>
              <a:buChar char="•"/>
            </a:pPr>
            <a:r>
              <a:rPr lang="en-GB" dirty="0"/>
              <a:t>Principal Investigator for TRICEPS trial</a:t>
            </a:r>
          </a:p>
          <a:p>
            <a:pPr marL="285750" indent="-285750">
              <a:buFont typeface="Arial" panose="020B0604020202020204" pitchFamily="34" charset="0"/>
              <a:buChar char="•"/>
            </a:pPr>
            <a:r>
              <a:rPr lang="en-GB" dirty="0"/>
              <a:t>Service evaluation, audit and improvement</a:t>
            </a:r>
          </a:p>
          <a:p>
            <a:pPr marL="285750" indent="-285750">
              <a:buFont typeface="Arial" panose="020B0604020202020204" pitchFamily="34" charset="0"/>
              <a:buChar char="•"/>
            </a:pPr>
            <a:r>
              <a:rPr lang="en-GB" dirty="0"/>
              <a:t>Research as part of MSc APP (Clinical Practitioner) </a:t>
            </a:r>
          </a:p>
        </p:txBody>
      </p:sp>
    </p:spTree>
    <p:extLst>
      <p:ext uri="{BB962C8B-B14F-4D97-AF65-F5344CB8AC3E}">
        <p14:creationId xmlns:p14="http://schemas.microsoft.com/office/powerpoint/2010/main" val="1452626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2C084-31F4-01B2-C3B1-4B15C4D40364}"/>
              </a:ext>
            </a:extLst>
          </p:cNvPr>
          <p:cNvSpPr>
            <a:spLocks noGrp="1"/>
          </p:cNvSpPr>
          <p:nvPr>
            <p:ph type="title"/>
          </p:nvPr>
        </p:nvSpPr>
        <p:spPr/>
        <p:txBody>
          <a:bodyPr/>
          <a:lstStyle/>
          <a:p>
            <a:r>
              <a:rPr lang="en-GB" dirty="0"/>
              <a:t>frameworks</a:t>
            </a:r>
          </a:p>
        </p:txBody>
      </p:sp>
      <p:pic>
        <p:nvPicPr>
          <p:cNvPr id="4" name="Picture 3">
            <a:extLst>
              <a:ext uri="{FF2B5EF4-FFF2-40B4-BE49-F238E27FC236}">
                <a16:creationId xmlns:a16="http://schemas.microsoft.com/office/drawing/2014/main" id="{E0E6AD0E-8741-8DE7-5BD3-9A666A499854}"/>
              </a:ext>
            </a:extLst>
          </p:cNvPr>
          <p:cNvPicPr>
            <a:picLocks noChangeAspect="1"/>
          </p:cNvPicPr>
          <p:nvPr/>
        </p:nvPicPr>
        <p:blipFill rotWithShape="1">
          <a:blip r:embed="rId3"/>
          <a:srcRect l="40353" t="17825" r="21821" b="9856"/>
          <a:stretch/>
        </p:blipFill>
        <p:spPr>
          <a:xfrm>
            <a:off x="1083366" y="2191395"/>
            <a:ext cx="4075043" cy="4382429"/>
          </a:xfrm>
          <a:prstGeom prst="rect">
            <a:avLst/>
          </a:prstGeom>
        </p:spPr>
      </p:pic>
      <p:pic>
        <p:nvPicPr>
          <p:cNvPr id="6" name="Picture 5">
            <a:extLst>
              <a:ext uri="{FF2B5EF4-FFF2-40B4-BE49-F238E27FC236}">
                <a16:creationId xmlns:a16="http://schemas.microsoft.com/office/drawing/2014/main" id="{ED27C078-585B-6C26-EEE1-C11B1359587D}"/>
              </a:ext>
            </a:extLst>
          </p:cNvPr>
          <p:cNvPicPr>
            <a:picLocks noChangeAspect="1"/>
          </p:cNvPicPr>
          <p:nvPr/>
        </p:nvPicPr>
        <p:blipFill rotWithShape="1">
          <a:blip r:embed="rId4"/>
          <a:srcRect l="30859" t="17361" r="12969" b="11806"/>
          <a:stretch/>
        </p:blipFill>
        <p:spPr>
          <a:xfrm>
            <a:off x="5600699" y="2191395"/>
            <a:ext cx="5981701" cy="4242932"/>
          </a:xfrm>
          <a:prstGeom prst="rect">
            <a:avLst/>
          </a:prstGeom>
        </p:spPr>
      </p:pic>
    </p:spTree>
    <p:extLst>
      <p:ext uri="{BB962C8B-B14F-4D97-AF65-F5344CB8AC3E}">
        <p14:creationId xmlns:p14="http://schemas.microsoft.com/office/powerpoint/2010/main" val="562198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1214C-4D4B-56E4-0495-A71B440A484F}"/>
              </a:ext>
            </a:extLst>
          </p:cNvPr>
          <p:cNvSpPr>
            <a:spLocks noGrp="1"/>
          </p:cNvSpPr>
          <p:nvPr>
            <p:ph type="title"/>
          </p:nvPr>
        </p:nvSpPr>
        <p:spPr/>
        <p:txBody>
          <a:bodyPr/>
          <a:lstStyle/>
          <a:p>
            <a:r>
              <a:rPr lang="en-GB" dirty="0"/>
              <a:t>Leadership training </a:t>
            </a:r>
          </a:p>
        </p:txBody>
      </p:sp>
      <p:graphicFrame>
        <p:nvGraphicFramePr>
          <p:cNvPr id="3" name="Diagram 2">
            <a:extLst>
              <a:ext uri="{FF2B5EF4-FFF2-40B4-BE49-F238E27FC236}">
                <a16:creationId xmlns:a16="http://schemas.microsoft.com/office/drawing/2014/main" id="{24EC6891-9779-E2D1-4B11-3141534B28AE}"/>
              </a:ext>
            </a:extLst>
          </p:cNvPr>
          <p:cNvGraphicFramePr/>
          <p:nvPr>
            <p:extLst>
              <p:ext uri="{D42A27DB-BD31-4B8C-83A1-F6EECF244321}">
                <p14:modId xmlns:p14="http://schemas.microsoft.com/office/powerpoint/2010/main" val="2793933676"/>
              </p:ext>
            </p:extLst>
          </p:nvPr>
        </p:nvGraphicFramePr>
        <p:xfrm>
          <a:off x="1808065" y="1327805"/>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0423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DCDBA-6B39-5F0C-8347-97D1AE2495CE}"/>
              </a:ext>
            </a:extLst>
          </p:cNvPr>
          <p:cNvSpPr>
            <a:spLocks noGrp="1"/>
          </p:cNvSpPr>
          <p:nvPr>
            <p:ph type="title"/>
          </p:nvPr>
        </p:nvSpPr>
        <p:spPr/>
        <p:txBody>
          <a:bodyPr/>
          <a:lstStyle/>
          <a:p>
            <a:r>
              <a:rPr lang="en-GB" dirty="0"/>
              <a:t>Some light bedtime reading…</a:t>
            </a:r>
          </a:p>
        </p:txBody>
      </p:sp>
      <p:sp>
        <p:nvSpPr>
          <p:cNvPr id="3" name="Content Placeholder 2">
            <a:extLst>
              <a:ext uri="{FF2B5EF4-FFF2-40B4-BE49-F238E27FC236}">
                <a16:creationId xmlns:a16="http://schemas.microsoft.com/office/drawing/2014/main" id="{750798ED-DBB5-B6BD-E094-3024F8851DB0}"/>
              </a:ext>
            </a:extLst>
          </p:cNvPr>
          <p:cNvSpPr>
            <a:spLocks noGrp="1"/>
          </p:cNvSpPr>
          <p:nvPr>
            <p:ph idx="1"/>
          </p:nvPr>
        </p:nvSpPr>
        <p:spPr/>
        <p:txBody>
          <a:bodyPr>
            <a:normAutofit fontScale="92500" lnSpcReduction="10000"/>
          </a:bodyPr>
          <a:lstStyle/>
          <a:p>
            <a:pPr marL="285750" indent="-285750">
              <a:buFont typeface="Arial" panose="020B0604020202020204" pitchFamily="34" charset="0"/>
              <a:buChar char="•"/>
            </a:pPr>
            <a:r>
              <a:rPr lang="en-GB" dirty="0"/>
              <a:t>Leaders eat last/Start with Why (Simon Sinek)</a:t>
            </a:r>
          </a:p>
          <a:p>
            <a:pPr marL="285750" indent="-285750">
              <a:buFont typeface="Arial" panose="020B0604020202020204" pitchFamily="34" charset="0"/>
              <a:buChar char="•"/>
            </a:pPr>
            <a:r>
              <a:rPr lang="en-GB" dirty="0"/>
              <a:t>The Fearless Organisation (Amy Edmondson)</a:t>
            </a:r>
          </a:p>
          <a:p>
            <a:pPr marL="285750" indent="-285750">
              <a:buFont typeface="Arial" panose="020B0604020202020204" pitchFamily="34" charset="0"/>
              <a:buChar char="•"/>
            </a:pPr>
            <a:r>
              <a:rPr lang="en-GB" dirty="0"/>
              <a:t>Black Box Thinking (Matthew Syed)</a:t>
            </a:r>
          </a:p>
          <a:p>
            <a:pPr marL="285750" indent="-285750">
              <a:buFont typeface="Arial" panose="020B0604020202020204" pitchFamily="34" charset="0"/>
              <a:buChar char="•"/>
            </a:pPr>
            <a:r>
              <a:rPr lang="en-GB" dirty="0"/>
              <a:t>Dare to Lead (</a:t>
            </a:r>
            <a:r>
              <a:rPr lang="en-GB" dirty="0" err="1"/>
              <a:t>Brene</a:t>
            </a:r>
            <a:r>
              <a:rPr lang="en-GB" dirty="0"/>
              <a:t> Brown)</a:t>
            </a:r>
          </a:p>
          <a:p>
            <a:pPr marL="285750" indent="-285750">
              <a:buFont typeface="Arial" panose="020B0604020202020204" pitchFamily="34" charset="0"/>
              <a:buChar char="•"/>
            </a:pPr>
            <a:r>
              <a:rPr lang="en-GB" dirty="0"/>
              <a:t>Influence (Robert Cialdini)</a:t>
            </a:r>
          </a:p>
          <a:p>
            <a:pPr marL="285750" indent="-285750">
              <a:buFont typeface="Arial" panose="020B0604020202020204" pitchFamily="34" charset="0"/>
              <a:buChar char="•"/>
            </a:pPr>
            <a:r>
              <a:rPr lang="en-GB" dirty="0"/>
              <a:t>7 Habits of highly effective people (Stephen Covey)</a:t>
            </a:r>
          </a:p>
          <a:p>
            <a:pPr marL="285750" indent="-285750">
              <a:buFont typeface="Arial" panose="020B0604020202020204" pitchFamily="34" charset="0"/>
              <a:buChar char="•"/>
            </a:pPr>
            <a:r>
              <a:rPr lang="en-GB" dirty="0"/>
              <a:t>The five dysfunctions of a team (Patrick Lencioni)</a:t>
            </a:r>
          </a:p>
          <a:p>
            <a:pPr marL="285750" indent="-285750">
              <a:buFont typeface="Arial" panose="020B0604020202020204" pitchFamily="34" charset="0"/>
              <a:buChar char="•"/>
            </a:pPr>
            <a:r>
              <a:rPr lang="en-GB" dirty="0"/>
              <a:t>Effective leadership (John Adair)</a:t>
            </a:r>
          </a:p>
          <a:p>
            <a:pPr marL="285750" indent="-285750">
              <a:buFont typeface="Arial" panose="020B0604020202020204" pitchFamily="34" charset="0"/>
              <a:buChar char="•"/>
            </a:pPr>
            <a:r>
              <a:rPr lang="en-GB" dirty="0"/>
              <a:t>PODCASTS- Kings Fund, Health Foundation, You are not a frog, HEE Advanced practice/health inequalities podcasts</a:t>
            </a:r>
          </a:p>
          <a:p>
            <a:pPr marL="285750" indent="-285750">
              <a:buFont typeface="Arial" panose="020B0604020202020204" pitchFamily="34" charset="0"/>
              <a:buChar char="•"/>
            </a:pPr>
            <a:endParaRPr lang="en-GB" dirty="0"/>
          </a:p>
          <a:p>
            <a:endParaRPr lang="en-GB" dirty="0"/>
          </a:p>
        </p:txBody>
      </p:sp>
    </p:spTree>
    <p:extLst>
      <p:ext uri="{BB962C8B-B14F-4D97-AF65-F5344CB8AC3E}">
        <p14:creationId xmlns:p14="http://schemas.microsoft.com/office/powerpoint/2010/main" val="4108902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562AF-D18F-872B-EBE5-AA91F1C587C2}"/>
              </a:ext>
            </a:extLst>
          </p:cNvPr>
          <p:cNvSpPr>
            <a:spLocks noGrp="1"/>
          </p:cNvSpPr>
          <p:nvPr>
            <p:ph type="title"/>
          </p:nvPr>
        </p:nvSpPr>
        <p:spPr>
          <a:xfrm>
            <a:off x="1202918" y="284176"/>
            <a:ext cx="10547122" cy="1508760"/>
          </a:xfrm>
        </p:spPr>
        <p:txBody>
          <a:bodyPr/>
          <a:lstStyle/>
          <a:p>
            <a:r>
              <a:rPr lang="en-GB" dirty="0"/>
              <a:t>Stroke/neuro complex community team</a:t>
            </a:r>
          </a:p>
        </p:txBody>
      </p:sp>
      <p:sp>
        <p:nvSpPr>
          <p:cNvPr id="3" name="Content Placeholder 2">
            <a:extLst>
              <a:ext uri="{FF2B5EF4-FFF2-40B4-BE49-F238E27FC236}">
                <a16:creationId xmlns:a16="http://schemas.microsoft.com/office/drawing/2014/main" id="{DD710FB6-B695-A0DA-9A2E-2E9673D81725}"/>
              </a:ext>
            </a:extLst>
          </p:cNvPr>
          <p:cNvSpPr>
            <a:spLocks noGrp="1"/>
          </p:cNvSpPr>
          <p:nvPr>
            <p:ph idx="1"/>
          </p:nvPr>
        </p:nvSpPr>
        <p:spPr/>
        <p:txBody>
          <a:bodyPr/>
          <a:lstStyle/>
          <a:p>
            <a:r>
              <a:rPr lang="en-GB" dirty="0"/>
              <a:t>Countywide team</a:t>
            </a:r>
          </a:p>
          <a:p>
            <a:r>
              <a:rPr lang="en-GB" dirty="0"/>
              <a:t>18 staff- PT, OT, neuro care advisors, physios specific to PD and NMD- expanding within current budget</a:t>
            </a:r>
          </a:p>
          <a:p>
            <a:r>
              <a:rPr lang="en-GB" dirty="0"/>
              <a:t>780 referrals per year (average) of which we accept just over half</a:t>
            </a:r>
          </a:p>
          <a:p>
            <a:r>
              <a:rPr lang="en-GB" dirty="0"/>
              <a:t>All neuro conditions and complex stroke</a:t>
            </a:r>
          </a:p>
          <a:p>
            <a:r>
              <a:rPr lang="en-GB" dirty="0"/>
              <a:t>Criteria based on patient complexity- therefore current model heavily reliant on collaborative working with other teams for less complex neurological patients- CRT, SLT, orthotics, wheelchair services, ASC</a:t>
            </a:r>
          </a:p>
        </p:txBody>
      </p:sp>
    </p:spTree>
    <p:extLst>
      <p:ext uri="{BB962C8B-B14F-4D97-AF65-F5344CB8AC3E}">
        <p14:creationId xmlns:p14="http://schemas.microsoft.com/office/powerpoint/2010/main" val="3058890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DD115-82FB-7569-EEC3-C3766F006CE9}"/>
              </a:ext>
            </a:extLst>
          </p:cNvPr>
          <p:cNvSpPr>
            <a:spLocks noGrp="1"/>
          </p:cNvSpPr>
          <p:nvPr>
            <p:ph type="title"/>
          </p:nvPr>
        </p:nvSpPr>
        <p:spPr/>
        <p:txBody>
          <a:bodyPr/>
          <a:lstStyle/>
          <a:p>
            <a:r>
              <a:rPr lang="en-GB" dirty="0"/>
              <a:t>context</a:t>
            </a:r>
          </a:p>
        </p:txBody>
      </p:sp>
      <p:pic>
        <p:nvPicPr>
          <p:cNvPr id="3" name="Picture 2">
            <a:extLst>
              <a:ext uri="{FF2B5EF4-FFF2-40B4-BE49-F238E27FC236}">
                <a16:creationId xmlns:a16="http://schemas.microsoft.com/office/drawing/2014/main" id="{C19C68D4-3539-8F54-CF70-FD194C8394C2}"/>
              </a:ext>
            </a:extLst>
          </p:cNvPr>
          <p:cNvPicPr>
            <a:picLocks noChangeAspect="1"/>
          </p:cNvPicPr>
          <p:nvPr/>
        </p:nvPicPr>
        <p:blipFill>
          <a:blip r:embed="rId2"/>
          <a:stretch>
            <a:fillRect/>
          </a:stretch>
        </p:blipFill>
        <p:spPr>
          <a:xfrm>
            <a:off x="2409061" y="1986528"/>
            <a:ext cx="6906389" cy="4701308"/>
          </a:xfrm>
          <a:prstGeom prst="rect">
            <a:avLst/>
          </a:prstGeom>
        </p:spPr>
      </p:pic>
      <p:grpSp>
        <p:nvGrpSpPr>
          <p:cNvPr id="53" name="Group 52">
            <a:extLst>
              <a:ext uri="{FF2B5EF4-FFF2-40B4-BE49-F238E27FC236}">
                <a16:creationId xmlns:a16="http://schemas.microsoft.com/office/drawing/2014/main" id="{7E89C8F5-401D-7E04-5BCA-732B8658E0B0}"/>
              </a:ext>
            </a:extLst>
          </p:cNvPr>
          <p:cNvGrpSpPr/>
          <p:nvPr/>
        </p:nvGrpSpPr>
        <p:grpSpPr>
          <a:xfrm>
            <a:off x="7176204" y="4036195"/>
            <a:ext cx="5119687" cy="1593372"/>
            <a:chOff x="7091363" y="4036195"/>
            <a:chExt cx="5119687" cy="1593372"/>
          </a:xfrm>
        </p:grpSpPr>
        <p:sp>
          <p:nvSpPr>
            <p:cNvPr id="4" name="Oval 3">
              <a:extLst>
                <a:ext uri="{FF2B5EF4-FFF2-40B4-BE49-F238E27FC236}">
                  <a16:creationId xmlns:a16="http://schemas.microsoft.com/office/drawing/2014/main" id="{2EA812A6-681A-3EF4-2051-B9969E92B193}"/>
                </a:ext>
              </a:extLst>
            </p:cNvPr>
            <p:cNvSpPr/>
            <p:nvPr/>
          </p:nvSpPr>
          <p:spPr>
            <a:xfrm>
              <a:off x="7091363" y="4036195"/>
              <a:ext cx="2419350" cy="931215"/>
            </a:xfrm>
            <a:prstGeom prst="ellipse">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Connector: Curved 5">
              <a:extLst>
                <a:ext uri="{FF2B5EF4-FFF2-40B4-BE49-F238E27FC236}">
                  <a16:creationId xmlns:a16="http://schemas.microsoft.com/office/drawing/2014/main" id="{0FC427E5-F122-8B85-6539-DE419FF79EBE}"/>
                </a:ext>
              </a:extLst>
            </p:cNvPr>
            <p:cNvCxnSpPr>
              <a:cxnSpLocks/>
            </p:cNvCxnSpPr>
            <p:nvPr/>
          </p:nvCxnSpPr>
          <p:spPr>
            <a:xfrm rot="10800000">
              <a:off x="9050369" y="4967410"/>
              <a:ext cx="798481" cy="369332"/>
            </a:xfrm>
            <a:prstGeom prst="curvedConnector3">
              <a:avLst>
                <a:gd name="adj1" fmla="val 98909"/>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AFF177E-C680-9706-B013-C4420D52522C}"/>
                </a:ext>
              </a:extLst>
            </p:cNvPr>
            <p:cNvSpPr txBox="1"/>
            <p:nvPr/>
          </p:nvSpPr>
          <p:spPr>
            <a:xfrm>
              <a:off x="9848850" y="5167902"/>
              <a:ext cx="2362200" cy="461665"/>
            </a:xfrm>
            <a:prstGeom prst="rect">
              <a:avLst/>
            </a:prstGeom>
            <a:noFill/>
          </p:spPr>
          <p:txBody>
            <a:bodyPr wrap="square" rtlCol="0">
              <a:spAutoFit/>
            </a:bodyPr>
            <a:lstStyle/>
            <a:p>
              <a:r>
                <a:rPr lang="en-GB" sz="2400" dirty="0"/>
                <a:t>This is us</a:t>
              </a:r>
            </a:p>
          </p:txBody>
        </p:sp>
      </p:grpSp>
      <p:sp>
        <p:nvSpPr>
          <p:cNvPr id="14" name="Oval 13">
            <a:extLst>
              <a:ext uri="{FF2B5EF4-FFF2-40B4-BE49-F238E27FC236}">
                <a16:creationId xmlns:a16="http://schemas.microsoft.com/office/drawing/2014/main" id="{0C46F202-3157-ADD5-FC5C-5D1DA3626B65}"/>
              </a:ext>
            </a:extLst>
          </p:cNvPr>
          <p:cNvSpPr/>
          <p:nvPr/>
        </p:nvSpPr>
        <p:spPr>
          <a:xfrm>
            <a:off x="5214938" y="4871135"/>
            <a:ext cx="2419350" cy="931215"/>
          </a:xfrm>
          <a:prstGeom prst="ellipse">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4" name="Group 53">
            <a:extLst>
              <a:ext uri="{FF2B5EF4-FFF2-40B4-BE49-F238E27FC236}">
                <a16:creationId xmlns:a16="http://schemas.microsoft.com/office/drawing/2014/main" id="{304B1EFA-3532-8F20-B4D6-1389618541A9}"/>
              </a:ext>
            </a:extLst>
          </p:cNvPr>
          <p:cNvGrpSpPr/>
          <p:nvPr/>
        </p:nvGrpSpPr>
        <p:grpSpPr>
          <a:xfrm>
            <a:off x="166688" y="2079598"/>
            <a:ext cx="11744325" cy="2087885"/>
            <a:chOff x="166688" y="2079598"/>
            <a:chExt cx="11744325" cy="2087885"/>
          </a:xfrm>
        </p:grpSpPr>
        <p:sp>
          <p:nvSpPr>
            <p:cNvPr id="16" name="TextBox 15">
              <a:extLst>
                <a:ext uri="{FF2B5EF4-FFF2-40B4-BE49-F238E27FC236}">
                  <a16:creationId xmlns:a16="http://schemas.microsoft.com/office/drawing/2014/main" id="{63CFB005-3E0A-8C06-636F-FF0E31B1795F}"/>
                </a:ext>
              </a:extLst>
            </p:cNvPr>
            <p:cNvSpPr txBox="1"/>
            <p:nvPr/>
          </p:nvSpPr>
          <p:spPr>
            <a:xfrm>
              <a:off x="9548813" y="2079598"/>
              <a:ext cx="2362200" cy="1200329"/>
            </a:xfrm>
            <a:prstGeom prst="rect">
              <a:avLst/>
            </a:prstGeom>
            <a:noFill/>
          </p:spPr>
          <p:txBody>
            <a:bodyPr wrap="square" rtlCol="0">
              <a:spAutoFit/>
            </a:bodyPr>
            <a:lstStyle/>
            <a:p>
              <a:r>
                <a:rPr lang="en-GB" dirty="0"/>
                <a:t>BIRU (level 1)</a:t>
              </a:r>
            </a:p>
            <a:p>
              <a:r>
                <a:rPr lang="en-GB" dirty="0" err="1"/>
                <a:t>Plym</a:t>
              </a:r>
              <a:r>
                <a:rPr lang="en-GB" dirty="0"/>
                <a:t> unit (Level 2a)</a:t>
              </a:r>
            </a:p>
            <a:p>
              <a:r>
                <a:rPr lang="en-GB" dirty="0"/>
                <a:t>Marie Therese House (Level 2b)</a:t>
              </a:r>
            </a:p>
          </p:txBody>
        </p:sp>
        <p:sp>
          <p:nvSpPr>
            <p:cNvPr id="17" name="TextBox 16">
              <a:extLst>
                <a:ext uri="{FF2B5EF4-FFF2-40B4-BE49-F238E27FC236}">
                  <a16:creationId xmlns:a16="http://schemas.microsoft.com/office/drawing/2014/main" id="{54B6329D-3AFB-FDF7-CE63-DCFB64817736}"/>
                </a:ext>
              </a:extLst>
            </p:cNvPr>
            <p:cNvSpPr txBox="1"/>
            <p:nvPr/>
          </p:nvSpPr>
          <p:spPr>
            <a:xfrm>
              <a:off x="166688" y="2228671"/>
              <a:ext cx="2362200" cy="1200329"/>
            </a:xfrm>
            <a:prstGeom prst="rect">
              <a:avLst/>
            </a:prstGeom>
            <a:noFill/>
          </p:spPr>
          <p:txBody>
            <a:bodyPr wrap="square" rtlCol="0">
              <a:spAutoFit/>
            </a:bodyPr>
            <a:lstStyle/>
            <a:p>
              <a:r>
                <a:rPr lang="en-GB" dirty="0"/>
                <a:t>RCHT</a:t>
              </a:r>
            </a:p>
            <a:p>
              <a:r>
                <a:rPr lang="en-GB" dirty="0"/>
                <a:t>Derriford</a:t>
              </a:r>
            </a:p>
            <a:p>
              <a:r>
                <a:rPr lang="en-GB" dirty="0"/>
                <a:t>Via local community hospitals</a:t>
              </a:r>
            </a:p>
          </p:txBody>
        </p:sp>
        <p:cxnSp>
          <p:nvCxnSpPr>
            <p:cNvPr id="18" name="Connector: Curved 17">
              <a:extLst>
                <a:ext uri="{FF2B5EF4-FFF2-40B4-BE49-F238E27FC236}">
                  <a16:creationId xmlns:a16="http://schemas.microsoft.com/office/drawing/2014/main" id="{4FFAC79F-9006-C3C7-AAC9-AAAE30FEA80C}"/>
                </a:ext>
              </a:extLst>
            </p:cNvPr>
            <p:cNvCxnSpPr>
              <a:cxnSpLocks/>
            </p:cNvCxnSpPr>
            <p:nvPr/>
          </p:nvCxnSpPr>
          <p:spPr>
            <a:xfrm rot="5400000">
              <a:off x="9149790" y="3341866"/>
              <a:ext cx="745659" cy="728662"/>
            </a:xfrm>
            <a:prstGeom prst="curvedConnector3">
              <a:avLst>
                <a:gd name="adj1" fmla="val 94709"/>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3211FA5F-F48A-FB9E-5642-CDE62F0BDAD1}"/>
                </a:ext>
              </a:extLst>
            </p:cNvPr>
            <p:cNvCxnSpPr>
              <a:cxnSpLocks/>
            </p:cNvCxnSpPr>
            <p:nvPr/>
          </p:nvCxnSpPr>
          <p:spPr>
            <a:xfrm>
              <a:off x="738188" y="3489616"/>
              <a:ext cx="6353175" cy="677867"/>
            </a:xfrm>
            <a:prstGeom prst="curvedConnector3">
              <a:avLst>
                <a:gd name="adj1" fmla="val -825"/>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2C3195E8-678C-CE33-5455-DE8E110ECEC8}"/>
              </a:ext>
            </a:extLst>
          </p:cNvPr>
          <p:cNvGrpSpPr/>
          <p:nvPr/>
        </p:nvGrpSpPr>
        <p:grpSpPr>
          <a:xfrm>
            <a:off x="9529764" y="3739049"/>
            <a:ext cx="2662235" cy="1200329"/>
            <a:chOff x="9529764" y="3739049"/>
            <a:chExt cx="2662235" cy="1200329"/>
          </a:xfrm>
        </p:grpSpPr>
        <p:sp>
          <p:nvSpPr>
            <p:cNvPr id="39" name="TextBox 38">
              <a:extLst>
                <a:ext uri="{FF2B5EF4-FFF2-40B4-BE49-F238E27FC236}">
                  <a16:creationId xmlns:a16="http://schemas.microsoft.com/office/drawing/2014/main" id="{3C327B57-C6F5-0DD4-C559-3DF9B353DF34}"/>
                </a:ext>
              </a:extLst>
            </p:cNvPr>
            <p:cNvSpPr txBox="1"/>
            <p:nvPr/>
          </p:nvSpPr>
          <p:spPr>
            <a:xfrm>
              <a:off x="10182224" y="3739049"/>
              <a:ext cx="2009775" cy="1200329"/>
            </a:xfrm>
            <a:prstGeom prst="rect">
              <a:avLst/>
            </a:prstGeom>
            <a:noFill/>
          </p:spPr>
          <p:txBody>
            <a:bodyPr wrap="square" rtlCol="0">
              <a:spAutoFit/>
            </a:bodyPr>
            <a:lstStyle/>
            <a:p>
              <a:r>
                <a:rPr lang="en-GB" dirty="0"/>
                <a:t>Primary care, ITOCH, ASC, specialist nurses, consultant clinics</a:t>
              </a:r>
            </a:p>
          </p:txBody>
        </p:sp>
        <p:cxnSp>
          <p:nvCxnSpPr>
            <p:cNvPr id="40" name="Connector: Curved 39">
              <a:extLst>
                <a:ext uri="{FF2B5EF4-FFF2-40B4-BE49-F238E27FC236}">
                  <a16:creationId xmlns:a16="http://schemas.microsoft.com/office/drawing/2014/main" id="{E53F523F-F3B5-8769-1075-6589830CE87E}"/>
                </a:ext>
              </a:extLst>
            </p:cNvPr>
            <p:cNvCxnSpPr>
              <a:cxnSpLocks/>
            </p:cNvCxnSpPr>
            <p:nvPr/>
          </p:nvCxnSpPr>
          <p:spPr>
            <a:xfrm rot="10800000" flipV="1">
              <a:off x="9529764" y="3943352"/>
              <a:ext cx="652461" cy="413159"/>
            </a:xfrm>
            <a:prstGeom prst="curvedConnector3">
              <a:avLst>
                <a:gd name="adj1" fmla="val 50000"/>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67104B88-DCBF-397F-645E-5BC3BE970CD8}"/>
              </a:ext>
            </a:extLst>
          </p:cNvPr>
          <p:cNvGrpSpPr/>
          <p:nvPr/>
        </p:nvGrpSpPr>
        <p:grpSpPr>
          <a:xfrm>
            <a:off x="6693696" y="5574787"/>
            <a:ext cx="5507827" cy="1218596"/>
            <a:chOff x="6693696" y="5574787"/>
            <a:chExt cx="5507827" cy="1218596"/>
          </a:xfrm>
        </p:grpSpPr>
        <p:sp>
          <p:nvSpPr>
            <p:cNvPr id="15" name="Oval 14">
              <a:extLst>
                <a:ext uri="{FF2B5EF4-FFF2-40B4-BE49-F238E27FC236}">
                  <a16:creationId xmlns:a16="http://schemas.microsoft.com/office/drawing/2014/main" id="{84668224-8EE1-7EEF-FEE2-1FD64AE4A62C}"/>
                </a:ext>
              </a:extLst>
            </p:cNvPr>
            <p:cNvSpPr/>
            <p:nvPr/>
          </p:nvSpPr>
          <p:spPr>
            <a:xfrm>
              <a:off x="6693696" y="5574787"/>
              <a:ext cx="2419350" cy="931215"/>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77D45ED9-0D00-812A-16A3-EBA0289ED07C}"/>
                </a:ext>
              </a:extLst>
            </p:cNvPr>
            <p:cNvSpPr txBox="1"/>
            <p:nvPr/>
          </p:nvSpPr>
          <p:spPr>
            <a:xfrm>
              <a:off x="10191748" y="5870053"/>
              <a:ext cx="2009775" cy="923330"/>
            </a:xfrm>
            <a:prstGeom prst="rect">
              <a:avLst/>
            </a:prstGeom>
            <a:noFill/>
          </p:spPr>
          <p:txBody>
            <a:bodyPr wrap="square" rtlCol="0">
              <a:spAutoFit/>
            </a:bodyPr>
            <a:lstStyle/>
            <a:p>
              <a:r>
                <a:rPr lang="en-GB" dirty="0"/>
                <a:t>Joint working with partner teams e.g. CRT</a:t>
              </a:r>
            </a:p>
          </p:txBody>
        </p:sp>
        <p:cxnSp>
          <p:nvCxnSpPr>
            <p:cNvPr id="44" name="Connector: Curved 43">
              <a:extLst>
                <a:ext uri="{FF2B5EF4-FFF2-40B4-BE49-F238E27FC236}">
                  <a16:creationId xmlns:a16="http://schemas.microsoft.com/office/drawing/2014/main" id="{81D64C9B-3A7E-1C67-6111-63C8331C44A4}"/>
                </a:ext>
              </a:extLst>
            </p:cNvPr>
            <p:cNvCxnSpPr>
              <a:cxnSpLocks/>
            </p:cNvCxnSpPr>
            <p:nvPr/>
          </p:nvCxnSpPr>
          <p:spPr>
            <a:xfrm rot="10800000">
              <a:off x="9249539" y="6126662"/>
              <a:ext cx="876300" cy="503040"/>
            </a:xfrm>
            <a:prstGeom prst="curvedConnector3">
              <a:avLst>
                <a:gd name="adj1" fmla="val 50000"/>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9D742371-24C6-96FF-9EE7-AFAE3F652A9B}"/>
              </a:ext>
            </a:extLst>
          </p:cNvPr>
          <p:cNvGrpSpPr/>
          <p:nvPr/>
        </p:nvGrpSpPr>
        <p:grpSpPr>
          <a:xfrm>
            <a:off x="246123" y="4028466"/>
            <a:ext cx="6173345" cy="1865956"/>
            <a:chOff x="246123" y="4028466"/>
            <a:chExt cx="6173345" cy="1865956"/>
          </a:xfrm>
        </p:grpSpPr>
        <p:sp>
          <p:nvSpPr>
            <p:cNvPr id="47" name="TextBox 46">
              <a:extLst>
                <a:ext uri="{FF2B5EF4-FFF2-40B4-BE49-F238E27FC236}">
                  <a16:creationId xmlns:a16="http://schemas.microsoft.com/office/drawing/2014/main" id="{005B61EA-9984-17DB-E1E4-6DA200B7783F}"/>
                </a:ext>
              </a:extLst>
            </p:cNvPr>
            <p:cNvSpPr txBox="1"/>
            <p:nvPr/>
          </p:nvSpPr>
          <p:spPr>
            <a:xfrm>
              <a:off x="246123" y="4971092"/>
              <a:ext cx="2009775" cy="923330"/>
            </a:xfrm>
            <a:prstGeom prst="rect">
              <a:avLst/>
            </a:prstGeom>
            <a:noFill/>
            <a:ln w="69850">
              <a:solidFill>
                <a:srgbClr val="FF0000"/>
              </a:solidFill>
            </a:ln>
          </p:spPr>
          <p:txBody>
            <a:bodyPr wrap="square" rtlCol="0">
              <a:spAutoFit/>
            </a:bodyPr>
            <a:lstStyle/>
            <a:p>
              <a:r>
                <a:rPr lang="en-GB" dirty="0"/>
                <a:t>No current ESD provision for neuro locally</a:t>
              </a:r>
            </a:p>
          </p:txBody>
        </p:sp>
        <p:sp>
          <p:nvSpPr>
            <p:cNvPr id="48" name="Oval 47">
              <a:extLst>
                <a:ext uri="{FF2B5EF4-FFF2-40B4-BE49-F238E27FC236}">
                  <a16:creationId xmlns:a16="http://schemas.microsoft.com/office/drawing/2014/main" id="{9316FD59-035F-6104-B2EF-20895041D48B}"/>
                </a:ext>
              </a:extLst>
            </p:cNvPr>
            <p:cNvSpPr/>
            <p:nvPr/>
          </p:nvSpPr>
          <p:spPr>
            <a:xfrm>
              <a:off x="4000118" y="4028466"/>
              <a:ext cx="2419350" cy="931215"/>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 name="Connector: Curved 48">
              <a:extLst>
                <a:ext uri="{FF2B5EF4-FFF2-40B4-BE49-F238E27FC236}">
                  <a16:creationId xmlns:a16="http://schemas.microsoft.com/office/drawing/2014/main" id="{7FCAAF81-E291-4F4A-FF6B-4AD4DDE50754}"/>
                </a:ext>
              </a:extLst>
            </p:cNvPr>
            <p:cNvCxnSpPr>
              <a:cxnSpLocks/>
            </p:cNvCxnSpPr>
            <p:nvPr/>
          </p:nvCxnSpPr>
          <p:spPr>
            <a:xfrm flipV="1">
              <a:off x="2409061" y="4965378"/>
              <a:ext cx="1939104" cy="662157"/>
            </a:xfrm>
            <a:prstGeom prst="curvedConnector3">
              <a:avLst>
                <a:gd name="adj1" fmla="val 10354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2585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A37E7-EB88-8A51-FFF2-A4D80B05099F}"/>
              </a:ext>
            </a:extLst>
          </p:cNvPr>
          <p:cNvSpPr>
            <a:spLocks noGrp="1"/>
          </p:cNvSpPr>
          <p:nvPr>
            <p:ph type="title"/>
          </p:nvPr>
        </p:nvSpPr>
        <p:spPr/>
        <p:txBody>
          <a:bodyPr/>
          <a:lstStyle/>
          <a:p>
            <a:r>
              <a:rPr lang="en-GB" dirty="0"/>
              <a:t>Criteria and referrals</a:t>
            </a:r>
          </a:p>
        </p:txBody>
      </p:sp>
      <p:pic>
        <p:nvPicPr>
          <p:cNvPr id="4" name="Picture 3">
            <a:extLst>
              <a:ext uri="{FF2B5EF4-FFF2-40B4-BE49-F238E27FC236}">
                <a16:creationId xmlns:a16="http://schemas.microsoft.com/office/drawing/2014/main" id="{73C2F53F-C3BF-5F6F-4841-085BB739C838}"/>
              </a:ext>
            </a:extLst>
          </p:cNvPr>
          <p:cNvPicPr>
            <a:picLocks noChangeAspect="1"/>
          </p:cNvPicPr>
          <p:nvPr/>
        </p:nvPicPr>
        <p:blipFill rotWithShape="1">
          <a:blip r:embed="rId3"/>
          <a:srcRect l="43203" t="19722" r="25078" b="48611"/>
          <a:stretch/>
        </p:blipFill>
        <p:spPr>
          <a:xfrm>
            <a:off x="2451840" y="2010740"/>
            <a:ext cx="7286237" cy="4091778"/>
          </a:xfrm>
          <a:prstGeom prst="rect">
            <a:avLst/>
          </a:prstGeom>
        </p:spPr>
      </p:pic>
      <p:sp>
        <p:nvSpPr>
          <p:cNvPr id="5" name="TextBox 4">
            <a:extLst>
              <a:ext uri="{FF2B5EF4-FFF2-40B4-BE49-F238E27FC236}">
                <a16:creationId xmlns:a16="http://schemas.microsoft.com/office/drawing/2014/main" id="{6609453E-10DF-D3C7-02A1-AF6DE3D174C2}"/>
              </a:ext>
            </a:extLst>
          </p:cNvPr>
          <p:cNvSpPr txBox="1"/>
          <p:nvPr/>
        </p:nvSpPr>
        <p:spPr>
          <a:xfrm>
            <a:off x="1916856" y="6124677"/>
            <a:ext cx="10156955" cy="523220"/>
          </a:xfrm>
          <a:prstGeom prst="rect">
            <a:avLst/>
          </a:prstGeom>
          <a:noFill/>
        </p:spPr>
        <p:txBody>
          <a:bodyPr wrap="square" rtlCol="0">
            <a:spAutoFit/>
          </a:bodyPr>
          <a:lstStyle/>
          <a:p>
            <a:r>
              <a:rPr lang="en-GB" sz="2800" dirty="0"/>
              <a:t>Referrals to: </a:t>
            </a:r>
            <a:r>
              <a:rPr lang="en-GB" sz="2800" dirty="0">
                <a:hlinkClick r:id="rId4">
                  <a:extLst>
                    <a:ext uri="{A12FA001-AC4F-418D-AE19-62706E023703}">
                      <ahyp:hlinkClr xmlns:ahyp="http://schemas.microsoft.com/office/drawing/2018/hyperlinkcolor" val="tx"/>
                    </a:ext>
                  </a:extLst>
                </a:hlinkClick>
              </a:rPr>
              <a:t>strokeneurotherapy@nhs.net</a:t>
            </a:r>
            <a:r>
              <a:rPr lang="en-GB" sz="2800" dirty="0"/>
              <a:t> or via ITOCH</a:t>
            </a:r>
          </a:p>
        </p:txBody>
      </p:sp>
    </p:spTree>
    <p:extLst>
      <p:ext uri="{BB962C8B-B14F-4D97-AF65-F5344CB8AC3E}">
        <p14:creationId xmlns:p14="http://schemas.microsoft.com/office/powerpoint/2010/main" val="368911393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Template>
  <TotalTime>1412</TotalTime>
  <Words>2843</Words>
  <Application>Microsoft Office PowerPoint</Application>
  <PresentationFormat>Widescreen</PresentationFormat>
  <Paragraphs>286</Paragraphs>
  <Slides>29</Slides>
  <Notes>15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Arial</vt:lpstr>
      <vt:lpstr>Calibri</vt:lpstr>
      <vt:lpstr>Calibri Light</vt:lpstr>
      <vt:lpstr>Corbel</vt:lpstr>
      <vt:lpstr>Times New Roman</vt:lpstr>
      <vt:lpstr>Wingdings</vt:lpstr>
      <vt:lpstr>Banded</vt:lpstr>
      <vt:lpstr>Office Theme</vt:lpstr>
      <vt:lpstr>Improving access to rehab in CORNWALL </vt:lpstr>
      <vt:lpstr>overview</vt:lpstr>
      <vt:lpstr>Consultant role </vt:lpstr>
      <vt:lpstr>frameworks</vt:lpstr>
      <vt:lpstr>Leadership training </vt:lpstr>
      <vt:lpstr>Some light bedtime reading…</vt:lpstr>
      <vt:lpstr>Stroke/neuro complex community team</vt:lpstr>
      <vt:lpstr>context</vt:lpstr>
      <vt:lpstr>Criteria and referrals</vt:lpstr>
      <vt:lpstr>TEAM Functions</vt:lpstr>
      <vt:lpstr>Clinical roles- physio </vt:lpstr>
      <vt:lpstr>Clinical roles- ot</vt:lpstr>
      <vt:lpstr>What does it look like in reality?</vt:lpstr>
      <vt:lpstr>National and local drivers</vt:lpstr>
      <vt:lpstr>PowerPoint Presentation</vt:lpstr>
      <vt:lpstr>guidelines</vt:lpstr>
      <vt:lpstr>Do we meet the guidelines?</vt:lpstr>
      <vt:lpstr>What makes cornwall ‘tricky’?</vt:lpstr>
      <vt:lpstr>PowerPoint Presentation</vt:lpstr>
      <vt:lpstr>Additional challenges</vt:lpstr>
      <vt:lpstr>The risks of not getting it right</vt:lpstr>
      <vt:lpstr>Improving access to rehab in CORNWALL</vt:lpstr>
      <vt:lpstr>PowerPoint Presentation</vt:lpstr>
      <vt:lpstr>Echo rehab project- summary</vt:lpstr>
      <vt:lpstr>Project aims </vt:lpstr>
      <vt:lpstr>outcomes</vt:lpstr>
      <vt:lpstr>Patient stories</vt:lpstr>
      <vt:lpstr>feedback</vt:lpstr>
      <vt:lpstr>Raising the profile of neuro rehab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Rehabilitation Services for Brain injury</dc:title>
  <dc:creator>GIBBON, Angela (CORNWALL PARTNERSHIP NHS FOUNDATION TRUST)</dc:creator>
  <cp:lastModifiedBy>Mindy Dalloway</cp:lastModifiedBy>
  <cp:revision>18</cp:revision>
  <dcterms:created xsi:type="dcterms:W3CDTF">2023-08-17T07:08:38Z</dcterms:created>
  <dcterms:modified xsi:type="dcterms:W3CDTF">2023-10-03T10:37:01Z</dcterms:modified>
</cp:coreProperties>
</file>