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90" r:id="rId6"/>
    <p:sldId id="291" r:id="rId7"/>
    <p:sldId id="292" r:id="rId8"/>
    <p:sldId id="294" r:id="rId9"/>
    <p:sldId id="295" r:id="rId10"/>
    <p:sldId id="296" r:id="rId11"/>
    <p:sldId id="261" r:id="rId12"/>
    <p:sldId id="262" r:id="rId13"/>
    <p:sldId id="299" r:id="rId14"/>
    <p:sldId id="279" r:id="rId15"/>
    <p:sldId id="271" r:id="rId16"/>
    <p:sldId id="297" r:id="rId17"/>
    <p:sldId id="298" r:id="rId18"/>
    <p:sldId id="266"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F00"/>
    <a:srgbClr val="FFCF00"/>
    <a:srgbClr val="6F64C3"/>
    <a:srgbClr val="735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C7D94-BFD2-4E25-AB8A-993E11AF00FF}" v="14" dt="2022-11-08T14:06:19.531"/>
    <p1510:client id="{AB9D5444-6273-4743-A201-B89FDE589B45}" v="1" dt="2022-11-03T16:33:41.827"/>
    <p1510:client id="{DA628B31-FA8A-4280-81CC-807A5E71AB5E}" v="2" dt="2022-11-08T14:10:10.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90"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82692-3A43-4991-8D9D-7126BAD55E2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91A25587-A9D6-4C47-B1BC-90304A3D7641}">
      <dgm:prSet phldrT="[Text]"/>
      <dgm:spPr>
        <a:xfrm>
          <a:off x="394591" y="23"/>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Long </a:t>
          </a:r>
          <a:r>
            <a:rPr lang="en-GB" err="1">
              <a:solidFill>
                <a:sysClr val="windowText" lastClr="000000"/>
              </a:solidFill>
              <a:latin typeface="Calibri" panose="020F0502020204030204"/>
              <a:ea typeface="+mn-ea"/>
              <a:cs typeface="+mn-cs"/>
            </a:rPr>
            <a:t>Covid</a:t>
          </a:r>
          <a:r>
            <a:rPr lang="en-GB">
              <a:solidFill>
                <a:sysClr val="windowText" lastClr="000000"/>
              </a:solidFill>
              <a:latin typeface="Calibri" panose="020F0502020204030204"/>
              <a:ea typeface="+mn-ea"/>
              <a:cs typeface="+mn-cs"/>
            </a:rPr>
            <a:t> clinics</a:t>
          </a:r>
        </a:p>
      </dgm:t>
    </dgm:pt>
    <dgm:pt modelId="{DE0CD870-F6B3-4CCC-AB52-084FFE8596D4}" type="parTrans" cxnId="{5BB915CE-032C-4C63-ADE5-E4FD1FD67F47}">
      <dgm:prSet/>
      <dgm:spPr/>
      <dgm:t>
        <a:bodyPr/>
        <a:lstStyle/>
        <a:p>
          <a:endParaRPr lang="en-GB"/>
        </a:p>
      </dgm:t>
    </dgm:pt>
    <dgm:pt modelId="{2EFC940A-7EA8-44DD-95E6-6F0B68F0719C}" type="sibTrans" cxnId="{5BB915CE-032C-4C63-ADE5-E4FD1FD67F47}">
      <dgm:prSet/>
      <dgm:spPr/>
      <dgm:t>
        <a:bodyPr/>
        <a:lstStyle/>
        <a:p>
          <a:endParaRPr lang="en-GB"/>
        </a:p>
      </dgm:t>
    </dgm:pt>
    <dgm:pt modelId="{DD053141-2FC7-42C2-8F76-2405F7F1063D}">
      <dgm:prSet phldrT="[Text]"/>
      <dgm:spPr>
        <a:xfrm>
          <a:off x="394591" y="895877"/>
          <a:ext cx="1279791" cy="767874"/>
        </a:xfrm>
        <a:prstGeom prst="rect">
          <a:avLst/>
        </a:prstGeom>
        <a:solidFill>
          <a:srgbClr val="5B9BD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Community cccupational therapy</a:t>
          </a:r>
        </a:p>
      </dgm:t>
    </dgm:pt>
    <dgm:pt modelId="{8EA07ABC-EF7C-4BE1-B3A1-36A3A518063B}" type="parTrans" cxnId="{002535D3-8493-46B6-9743-F1F96FCE76E3}">
      <dgm:prSet/>
      <dgm:spPr/>
      <dgm:t>
        <a:bodyPr/>
        <a:lstStyle/>
        <a:p>
          <a:endParaRPr lang="en-GB"/>
        </a:p>
      </dgm:t>
    </dgm:pt>
    <dgm:pt modelId="{5EEF3353-6EE6-4DF4-B700-493292AABCDB}" type="sibTrans" cxnId="{002535D3-8493-46B6-9743-F1F96FCE76E3}">
      <dgm:prSet/>
      <dgm:spPr/>
      <dgm:t>
        <a:bodyPr/>
        <a:lstStyle/>
        <a:p>
          <a:endParaRPr lang="en-GB"/>
        </a:p>
      </dgm:t>
    </dgm:pt>
    <dgm:pt modelId="{2DA4AA05-AC93-4EC5-841C-E7985EA046F4}">
      <dgm:prSet phldrT="[Text]"/>
      <dgm:spPr>
        <a:xfrm>
          <a:off x="1802362" y="895877"/>
          <a:ext cx="1279791" cy="767874"/>
        </a:xfrm>
        <a:prstGeom prst="rect">
          <a:avLst/>
        </a:prstGeom>
        <a:solidFill>
          <a:srgbClr val="5B9BD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Community speech and language therapy</a:t>
          </a:r>
        </a:p>
      </dgm:t>
    </dgm:pt>
    <dgm:pt modelId="{53FD2D70-9D9D-4BD8-BEAB-80C770B68B71}" type="parTrans" cxnId="{91B43D2C-4AAA-447D-831E-4B7E4484E626}">
      <dgm:prSet/>
      <dgm:spPr/>
      <dgm:t>
        <a:bodyPr/>
        <a:lstStyle/>
        <a:p>
          <a:endParaRPr lang="en-GB"/>
        </a:p>
      </dgm:t>
    </dgm:pt>
    <dgm:pt modelId="{DFC74416-D16E-4439-9123-D6A0731B94BD}" type="sibTrans" cxnId="{91B43D2C-4AAA-447D-831E-4B7E4484E626}">
      <dgm:prSet/>
      <dgm:spPr/>
      <dgm:t>
        <a:bodyPr/>
        <a:lstStyle/>
        <a:p>
          <a:endParaRPr lang="en-GB"/>
        </a:p>
      </dgm:t>
    </dgm:pt>
    <dgm:pt modelId="{CE77E05A-BF02-431F-94E8-E9836E08A2B1}">
      <dgm:prSet phldrT="[Text]"/>
      <dgm:spPr>
        <a:xfrm>
          <a:off x="4617904" y="2687585"/>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Specialist nursing homes</a:t>
          </a:r>
        </a:p>
      </dgm:t>
    </dgm:pt>
    <dgm:pt modelId="{2FE9E47E-B252-4626-937B-89E1C251C16D}" type="parTrans" cxnId="{AB9E2C02-B03D-4CAC-BF87-437CF116DDAA}">
      <dgm:prSet/>
      <dgm:spPr/>
      <dgm:t>
        <a:bodyPr/>
        <a:lstStyle/>
        <a:p>
          <a:endParaRPr lang="en-GB"/>
        </a:p>
      </dgm:t>
    </dgm:pt>
    <dgm:pt modelId="{DD05CE95-0B92-4C5C-B2F5-B1023C78FB8D}" type="sibTrans" cxnId="{AB9E2C02-B03D-4CAC-BF87-437CF116DDAA}">
      <dgm:prSet/>
      <dgm:spPr/>
      <dgm:t>
        <a:bodyPr/>
        <a:lstStyle/>
        <a:p>
          <a:endParaRPr lang="en-GB"/>
        </a:p>
      </dgm:t>
    </dgm:pt>
    <dgm:pt modelId="{F877FBDB-7BB5-4E7F-990D-634B46287B76}">
      <dgm:prSet phldrT="[Text]"/>
      <dgm:spPr>
        <a:xfrm>
          <a:off x="6025674" y="2687585"/>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Commuity rehabilitation beds</a:t>
          </a:r>
        </a:p>
      </dgm:t>
    </dgm:pt>
    <dgm:pt modelId="{C4716C44-86E2-43BF-BBEB-887BF737F83C}" type="parTrans" cxnId="{531DB1A1-ABFE-4E3F-8C26-7BFDEC0354EB}">
      <dgm:prSet/>
      <dgm:spPr/>
      <dgm:t>
        <a:bodyPr/>
        <a:lstStyle/>
        <a:p>
          <a:endParaRPr lang="en-GB"/>
        </a:p>
      </dgm:t>
    </dgm:pt>
    <dgm:pt modelId="{6F4A3A4D-7F0F-45DB-9200-F8FA37FB5174}" type="sibTrans" cxnId="{531DB1A1-ABFE-4E3F-8C26-7BFDEC0354EB}">
      <dgm:prSet/>
      <dgm:spPr/>
      <dgm:t>
        <a:bodyPr/>
        <a:lstStyle/>
        <a:p>
          <a:endParaRPr lang="en-GB"/>
        </a:p>
      </dgm:t>
    </dgm:pt>
    <dgm:pt modelId="{4CA92C13-B8DE-4819-B636-E17896759884}">
      <dgm:prSet phldrT="[Text]"/>
      <dgm:spPr>
        <a:xfrm>
          <a:off x="7433445" y="2687585"/>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Transitional care services</a:t>
          </a:r>
        </a:p>
      </dgm:t>
    </dgm:pt>
    <dgm:pt modelId="{8CFF1E53-EB55-4E18-8223-DE9601A85BDF}" type="parTrans" cxnId="{FE7CA808-BF14-47DD-95B1-BA27B2F23907}">
      <dgm:prSet/>
      <dgm:spPr/>
      <dgm:t>
        <a:bodyPr/>
        <a:lstStyle/>
        <a:p>
          <a:endParaRPr lang="en-GB"/>
        </a:p>
      </dgm:t>
    </dgm:pt>
    <dgm:pt modelId="{57CD0BCC-64CF-4324-A5AB-30EC332FF5D0}" type="sibTrans" cxnId="{FE7CA808-BF14-47DD-95B1-BA27B2F23907}">
      <dgm:prSet/>
      <dgm:spPr/>
      <dgm:t>
        <a:bodyPr/>
        <a:lstStyle/>
        <a:p>
          <a:endParaRPr lang="en-GB"/>
        </a:p>
      </dgm:t>
    </dgm:pt>
    <dgm:pt modelId="{9B6FEA19-FCEF-41AE-9231-38F36DCADC0C}">
      <dgm:prSet phldrT="[Text]"/>
      <dgm:spPr>
        <a:xfrm>
          <a:off x="8841216" y="2687585"/>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Reablement teams</a:t>
          </a:r>
        </a:p>
      </dgm:t>
    </dgm:pt>
    <dgm:pt modelId="{989CD6B6-5A6E-4B70-9017-44E98E587313}" type="parTrans" cxnId="{C9DA4E9F-0825-4B79-850F-0BF418F19EBF}">
      <dgm:prSet/>
      <dgm:spPr/>
      <dgm:t>
        <a:bodyPr/>
        <a:lstStyle/>
        <a:p>
          <a:endParaRPr lang="en-GB"/>
        </a:p>
      </dgm:t>
    </dgm:pt>
    <dgm:pt modelId="{E92210BA-4096-4B0A-8E47-20F439FBD5A9}" type="sibTrans" cxnId="{C9DA4E9F-0825-4B79-850F-0BF418F19EBF}">
      <dgm:prSet/>
      <dgm:spPr/>
      <dgm:t>
        <a:bodyPr/>
        <a:lstStyle/>
        <a:p>
          <a:endParaRPr lang="en-GB"/>
        </a:p>
      </dgm:t>
    </dgm:pt>
    <dgm:pt modelId="{AFA2FE9C-4582-4331-B9D4-A05FA167C8E3}">
      <dgm:prSet phldrT="[Text]"/>
      <dgm:spPr>
        <a:xfrm>
          <a:off x="3914018" y="3583439"/>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District nursing services</a:t>
          </a:r>
        </a:p>
      </dgm:t>
    </dgm:pt>
    <dgm:pt modelId="{55F4E59A-1F17-4975-AE1F-707530E12CFC}" type="parTrans" cxnId="{603B0EDB-08AC-4AD0-9996-D386F662CC9C}">
      <dgm:prSet/>
      <dgm:spPr/>
      <dgm:t>
        <a:bodyPr/>
        <a:lstStyle/>
        <a:p>
          <a:endParaRPr lang="en-GB"/>
        </a:p>
      </dgm:t>
    </dgm:pt>
    <dgm:pt modelId="{6A05BDC5-AE37-45E0-92C6-33A85483B846}" type="sibTrans" cxnId="{603B0EDB-08AC-4AD0-9996-D386F662CC9C}">
      <dgm:prSet/>
      <dgm:spPr/>
      <dgm:t>
        <a:bodyPr/>
        <a:lstStyle/>
        <a:p>
          <a:endParaRPr lang="en-GB"/>
        </a:p>
      </dgm:t>
    </dgm:pt>
    <dgm:pt modelId="{ED587201-9C84-4143-89A4-D1E932FCCC49}">
      <dgm:prSet phldrT="[Text]"/>
      <dgm:spPr>
        <a:xfrm>
          <a:off x="3210133" y="23"/>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Cardiac rehabilitation</a:t>
          </a:r>
        </a:p>
      </dgm:t>
    </dgm:pt>
    <dgm:pt modelId="{A913AB13-94B9-4346-A6B5-C119710539EA}" type="parTrans" cxnId="{3F8B3B29-E3E7-43C2-8EC6-A40B7C286FAD}">
      <dgm:prSet/>
      <dgm:spPr/>
      <dgm:t>
        <a:bodyPr/>
        <a:lstStyle/>
        <a:p>
          <a:endParaRPr lang="en-GB"/>
        </a:p>
      </dgm:t>
    </dgm:pt>
    <dgm:pt modelId="{7DB8AAB7-CB84-474C-8B97-A5C1140C6AB4}" type="sibTrans" cxnId="{3F8B3B29-E3E7-43C2-8EC6-A40B7C286FAD}">
      <dgm:prSet/>
      <dgm:spPr/>
      <dgm:t>
        <a:bodyPr/>
        <a:lstStyle/>
        <a:p>
          <a:endParaRPr lang="en-GB"/>
        </a:p>
      </dgm:t>
    </dgm:pt>
    <dgm:pt modelId="{AE1FA20B-FED0-4175-BF68-644985A6C972}">
      <dgm:prSet phldrT="[Text]"/>
      <dgm:spPr>
        <a:xfrm>
          <a:off x="394591" y="1791731"/>
          <a:ext cx="1279791" cy="767874"/>
        </a:xfrm>
        <a:prstGeom prst="rect">
          <a:avLst/>
        </a:prstGeom>
        <a:solidFill>
          <a:srgbClr val="70AD47">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Community rehabilitation team</a:t>
          </a:r>
        </a:p>
      </dgm:t>
    </dgm:pt>
    <dgm:pt modelId="{46CDBABE-7705-4737-AEC6-A0DFBFD885E4}" type="parTrans" cxnId="{7F7F0879-5CB7-4699-9D91-3B24CA5B3201}">
      <dgm:prSet/>
      <dgm:spPr/>
      <dgm:t>
        <a:bodyPr/>
        <a:lstStyle/>
        <a:p>
          <a:endParaRPr lang="en-GB"/>
        </a:p>
      </dgm:t>
    </dgm:pt>
    <dgm:pt modelId="{21A0D65F-4DA9-4492-B58B-3FEACA7DE4DB}" type="sibTrans" cxnId="{7F7F0879-5CB7-4699-9D91-3B24CA5B3201}">
      <dgm:prSet/>
      <dgm:spPr/>
      <dgm:t>
        <a:bodyPr/>
        <a:lstStyle/>
        <a:p>
          <a:endParaRPr lang="en-GB"/>
        </a:p>
      </dgm:t>
    </dgm:pt>
    <dgm:pt modelId="{B3672BDD-E7D4-4D8E-A376-BA4C5C7B561B}">
      <dgm:prSet phldrT="[Text]"/>
      <dgm:spPr>
        <a:xfrm>
          <a:off x="394591" y="2687585"/>
          <a:ext cx="1279791" cy="767874"/>
        </a:xfrm>
        <a:prstGeom prst="rect">
          <a:avLst/>
        </a:prstGeom>
        <a:solidFill>
          <a:srgbClr val="E7E6E6">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Hearing impaired services</a:t>
          </a:r>
        </a:p>
      </dgm:t>
    </dgm:pt>
    <dgm:pt modelId="{E924C50A-4994-40FF-B449-84D556FBD89A}" type="parTrans" cxnId="{0226578B-2199-43A9-8887-A037DD37A2B7}">
      <dgm:prSet/>
      <dgm:spPr/>
      <dgm:t>
        <a:bodyPr/>
        <a:lstStyle/>
        <a:p>
          <a:endParaRPr lang="en-GB"/>
        </a:p>
      </dgm:t>
    </dgm:pt>
    <dgm:pt modelId="{0C1F4266-9CEE-4AF5-B1AF-27DF56DAB763}" type="sibTrans" cxnId="{0226578B-2199-43A9-8887-A037DD37A2B7}">
      <dgm:prSet/>
      <dgm:spPr/>
      <dgm:t>
        <a:bodyPr/>
        <a:lstStyle/>
        <a:p>
          <a:endParaRPr lang="en-GB"/>
        </a:p>
      </dgm:t>
    </dgm:pt>
    <dgm:pt modelId="{A506EC73-D0BD-4A7B-8A84-804A241D9FCA}">
      <dgm:prSet phldrT="[Text]"/>
      <dgm:spPr>
        <a:xfrm>
          <a:off x="3210133" y="2687585"/>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Intermediate care:</a:t>
          </a:r>
        </a:p>
      </dgm:t>
    </dgm:pt>
    <dgm:pt modelId="{1301ACD4-AFEE-413E-8C0A-DFA135A5194C}" type="parTrans" cxnId="{F662A7F9-EAC1-429D-AD5C-3FE68BAE4D51}">
      <dgm:prSet/>
      <dgm:spPr/>
      <dgm:t>
        <a:bodyPr/>
        <a:lstStyle/>
        <a:p>
          <a:endParaRPr lang="en-GB"/>
        </a:p>
      </dgm:t>
    </dgm:pt>
    <dgm:pt modelId="{0D61951F-66D7-4F9A-95AB-BF0F512D2B23}" type="sibTrans" cxnId="{F662A7F9-EAC1-429D-AD5C-3FE68BAE4D51}">
      <dgm:prSet/>
      <dgm:spPr/>
      <dgm:t>
        <a:bodyPr/>
        <a:lstStyle/>
        <a:p>
          <a:endParaRPr lang="en-GB"/>
        </a:p>
      </dgm:t>
    </dgm:pt>
    <dgm:pt modelId="{17DD1588-1458-42BF-9319-DE0911032330}">
      <dgm:prSet phldrT="[Text]"/>
      <dgm:spPr>
        <a:xfrm>
          <a:off x="3210133" y="895877"/>
          <a:ext cx="1279791" cy="767874"/>
        </a:xfrm>
        <a:prstGeom prst="rect">
          <a:avLst/>
        </a:prstGeom>
        <a:solidFill>
          <a:srgbClr val="ED7D31">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Assistive technology services</a:t>
          </a:r>
        </a:p>
      </dgm:t>
    </dgm:pt>
    <dgm:pt modelId="{39DE3881-DF1E-4EDB-BB3E-5FAE62D9FFD7}" type="parTrans" cxnId="{D1CF29D5-45BA-4548-B873-57F18C184448}">
      <dgm:prSet/>
      <dgm:spPr/>
      <dgm:t>
        <a:bodyPr/>
        <a:lstStyle/>
        <a:p>
          <a:endParaRPr lang="en-GB"/>
        </a:p>
      </dgm:t>
    </dgm:pt>
    <dgm:pt modelId="{C09AC2FB-BDB8-4D46-A0C3-295FC2EB1A7B}" type="sibTrans" cxnId="{D1CF29D5-45BA-4548-B873-57F18C184448}">
      <dgm:prSet/>
      <dgm:spPr/>
      <dgm:t>
        <a:bodyPr/>
        <a:lstStyle/>
        <a:p>
          <a:endParaRPr lang="en-GB"/>
        </a:p>
      </dgm:t>
    </dgm:pt>
    <dgm:pt modelId="{59A2BB66-B516-4317-9E4A-09770E374C36}">
      <dgm:prSet phldrT="[Text]"/>
      <dgm:spPr>
        <a:xfrm>
          <a:off x="7433445" y="895877"/>
          <a:ext cx="1279791" cy="767874"/>
        </a:xfrm>
        <a:prstGeom prst="rect">
          <a:avLst/>
        </a:prstGeom>
        <a:solidFill>
          <a:srgbClr val="ED7D31">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Prosthetics service</a:t>
          </a:r>
        </a:p>
      </dgm:t>
    </dgm:pt>
    <dgm:pt modelId="{57234D81-7CD0-4003-B498-0E354E47A9AE}" type="parTrans" cxnId="{6F9248E3-0891-4DFB-AA32-7FAD74C62AB1}">
      <dgm:prSet/>
      <dgm:spPr/>
      <dgm:t>
        <a:bodyPr/>
        <a:lstStyle/>
        <a:p>
          <a:endParaRPr lang="en-GB"/>
        </a:p>
      </dgm:t>
    </dgm:pt>
    <dgm:pt modelId="{9B1B5CBB-6715-42B3-89E9-C23830E4400E}" type="sibTrans" cxnId="{6F9248E3-0891-4DFB-AA32-7FAD74C62AB1}">
      <dgm:prSet/>
      <dgm:spPr/>
      <dgm:t>
        <a:bodyPr/>
        <a:lstStyle/>
        <a:p>
          <a:endParaRPr lang="en-GB"/>
        </a:p>
      </dgm:t>
    </dgm:pt>
    <dgm:pt modelId="{715E3ED0-D273-45AD-8F01-8FE3029A83DE}">
      <dgm:prSet phldrT="[Text]"/>
      <dgm:spPr>
        <a:xfrm>
          <a:off x="3210133" y="1791731"/>
          <a:ext cx="1279791" cy="767874"/>
        </a:xfrm>
        <a:prstGeom prst="rect">
          <a:avLst/>
        </a:prstGeom>
        <a:solidFill>
          <a:srgbClr val="70AD47">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Brain injury rehabilitation</a:t>
          </a:r>
        </a:p>
      </dgm:t>
    </dgm:pt>
    <dgm:pt modelId="{AE7ED90C-A10A-4861-A081-6225E0E2D1DE}" type="parTrans" cxnId="{B4F3694B-D69C-4DA9-9B70-5F28186821EF}">
      <dgm:prSet/>
      <dgm:spPr/>
      <dgm:t>
        <a:bodyPr/>
        <a:lstStyle/>
        <a:p>
          <a:endParaRPr lang="en-GB"/>
        </a:p>
      </dgm:t>
    </dgm:pt>
    <dgm:pt modelId="{B13849AD-6D4D-4654-B1B2-40F465ED61ED}" type="sibTrans" cxnId="{B4F3694B-D69C-4DA9-9B70-5F28186821EF}">
      <dgm:prSet/>
      <dgm:spPr/>
      <dgm:t>
        <a:bodyPr/>
        <a:lstStyle/>
        <a:p>
          <a:endParaRPr lang="en-GB"/>
        </a:p>
      </dgm:t>
    </dgm:pt>
    <dgm:pt modelId="{2109E011-9506-4B84-8FD4-C8A804779880}">
      <dgm:prSet phldrT="[Text]"/>
      <dgm:spPr>
        <a:xfrm>
          <a:off x="4617904" y="1791731"/>
          <a:ext cx="1279791" cy="767874"/>
        </a:xfrm>
        <a:prstGeom prst="rect">
          <a:avLst/>
        </a:prstGeom>
        <a:solidFill>
          <a:srgbClr val="70AD47">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Multiple sclerosis team</a:t>
          </a:r>
        </a:p>
      </dgm:t>
    </dgm:pt>
    <dgm:pt modelId="{FA9B69EC-0FD6-46B6-9FCA-079DE4451962}" type="parTrans" cxnId="{15C9A1D6-AF03-4A18-94A9-C9B75994B46B}">
      <dgm:prSet/>
      <dgm:spPr/>
      <dgm:t>
        <a:bodyPr/>
        <a:lstStyle/>
        <a:p>
          <a:endParaRPr lang="en-GB"/>
        </a:p>
      </dgm:t>
    </dgm:pt>
    <dgm:pt modelId="{210FBF57-D08E-4B8A-A32D-782E5C0A80EE}" type="sibTrans" cxnId="{15C9A1D6-AF03-4A18-94A9-C9B75994B46B}">
      <dgm:prSet/>
      <dgm:spPr/>
      <dgm:t>
        <a:bodyPr/>
        <a:lstStyle/>
        <a:p>
          <a:endParaRPr lang="en-GB"/>
        </a:p>
      </dgm:t>
    </dgm:pt>
    <dgm:pt modelId="{D25ED3C3-72A7-4CE5-B30B-20986184BD56}">
      <dgm:prSet phldrT="[Text]"/>
      <dgm:spPr>
        <a:xfrm>
          <a:off x="6025674" y="1791731"/>
          <a:ext cx="1279791" cy="767874"/>
        </a:xfrm>
        <a:prstGeom prst="rect">
          <a:avLst/>
        </a:prstGeom>
        <a:solidFill>
          <a:srgbClr val="70AD47">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Early supported discharge team</a:t>
          </a:r>
        </a:p>
      </dgm:t>
    </dgm:pt>
    <dgm:pt modelId="{2586E88B-2736-4430-A0C8-88E9E0B80533}" type="parTrans" cxnId="{27176F81-C663-4842-B2AD-3488EBC1AEC0}">
      <dgm:prSet/>
      <dgm:spPr/>
      <dgm:t>
        <a:bodyPr/>
        <a:lstStyle/>
        <a:p>
          <a:endParaRPr lang="en-GB"/>
        </a:p>
      </dgm:t>
    </dgm:pt>
    <dgm:pt modelId="{7E76469C-8F65-4C16-83F0-87BB70D48B74}" type="sibTrans" cxnId="{27176F81-C663-4842-B2AD-3488EBC1AEC0}">
      <dgm:prSet/>
      <dgm:spPr/>
      <dgm:t>
        <a:bodyPr/>
        <a:lstStyle/>
        <a:p>
          <a:endParaRPr lang="en-GB"/>
        </a:p>
      </dgm:t>
    </dgm:pt>
    <dgm:pt modelId="{323D99B9-A1EE-453B-A85F-1D87C73355C0}">
      <dgm:prSet phldrT="[Text]"/>
      <dgm:spPr>
        <a:xfrm>
          <a:off x="1802362" y="1791731"/>
          <a:ext cx="1279791" cy="767874"/>
        </a:xfrm>
        <a:prstGeom prst="rect">
          <a:avLst/>
        </a:prstGeom>
        <a:solidFill>
          <a:srgbClr val="70AD47">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Community neurorehabilitation </a:t>
          </a:r>
        </a:p>
      </dgm:t>
    </dgm:pt>
    <dgm:pt modelId="{22D35419-8187-4927-BCA4-98D0EAB98984}" type="parTrans" cxnId="{52E0CEA0-96EF-4909-84D1-12F24289B642}">
      <dgm:prSet/>
      <dgm:spPr/>
      <dgm:t>
        <a:bodyPr/>
        <a:lstStyle/>
        <a:p>
          <a:endParaRPr lang="en-GB"/>
        </a:p>
      </dgm:t>
    </dgm:pt>
    <dgm:pt modelId="{8EA9DD90-4D62-4425-8AD6-9EDBE9D7ACA6}" type="sibTrans" cxnId="{52E0CEA0-96EF-4909-84D1-12F24289B642}">
      <dgm:prSet/>
      <dgm:spPr/>
      <dgm:t>
        <a:bodyPr/>
        <a:lstStyle/>
        <a:p>
          <a:endParaRPr lang="en-GB"/>
        </a:p>
      </dgm:t>
    </dgm:pt>
    <dgm:pt modelId="{72BF24DF-9C05-448C-AC6D-FD4CAA740F9C}">
      <dgm:prSet phldrT="[Text]"/>
      <dgm:spPr>
        <a:xfrm>
          <a:off x="7433445" y="1791731"/>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Vocational rehabilitation service</a:t>
          </a:r>
        </a:p>
      </dgm:t>
    </dgm:pt>
    <dgm:pt modelId="{A7FF0D73-0536-494E-BBBF-EC0B48177AB6}" type="parTrans" cxnId="{A5AF8E25-6DD9-4AF9-A2CB-9FBCC85871B1}">
      <dgm:prSet/>
      <dgm:spPr/>
      <dgm:t>
        <a:bodyPr/>
        <a:lstStyle/>
        <a:p>
          <a:endParaRPr lang="en-GB"/>
        </a:p>
      </dgm:t>
    </dgm:pt>
    <dgm:pt modelId="{C1FE6B4F-0A9B-4724-B4E7-C9E2836EE684}" type="sibTrans" cxnId="{A5AF8E25-6DD9-4AF9-A2CB-9FBCC85871B1}">
      <dgm:prSet/>
      <dgm:spPr/>
      <dgm:t>
        <a:bodyPr/>
        <a:lstStyle/>
        <a:p>
          <a:endParaRPr lang="en-GB"/>
        </a:p>
      </dgm:t>
    </dgm:pt>
    <dgm:pt modelId="{EACCC7FA-B336-4D64-80DA-182699034318}">
      <dgm:prSet phldrT="[Text]"/>
      <dgm:spPr>
        <a:xfrm>
          <a:off x="8841216" y="1791731"/>
          <a:ext cx="1279791" cy="767874"/>
        </a:xfrm>
        <a:prstGeom prst="rect">
          <a:avLst/>
        </a:prstGeom>
        <a:solidFill>
          <a:srgbClr val="70AD47">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Spasticity services</a:t>
          </a:r>
        </a:p>
      </dgm:t>
    </dgm:pt>
    <dgm:pt modelId="{8246B9F2-2203-484B-B11D-9E3679E4ED28}" type="parTrans" cxnId="{A5DFEEDD-4DED-457D-B6F4-65EF0B8724FA}">
      <dgm:prSet/>
      <dgm:spPr/>
      <dgm:t>
        <a:bodyPr/>
        <a:lstStyle/>
        <a:p>
          <a:endParaRPr lang="en-GB"/>
        </a:p>
      </dgm:t>
    </dgm:pt>
    <dgm:pt modelId="{B6BB5CCF-DD22-4E8C-968F-7E740EA1DCF8}" type="sibTrans" cxnId="{A5DFEEDD-4DED-457D-B6F4-65EF0B8724FA}">
      <dgm:prSet/>
      <dgm:spPr/>
      <dgm:t>
        <a:bodyPr/>
        <a:lstStyle/>
        <a:p>
          <a:endParaRPr lang="en-GB"/>
        </a:p>
      </dgm:t>
    </dgm:pt>
    <dgm:pt modelId="{63AB6F9E-DC1A-4106-9212-52A44AE7EA22}">
      <dgm:prSet phldrT="[Text]"/>
      <dgm:spPr>
        <a:xfrm>
          <a:off x="1802362" y="2687585"/>
          <a:ext cx="1279791" cy="767874"/>
        </a:xfrm>
        <a:prstGeom prst="rect">
          <a:avLst/>
        </a:prstGeom>
        <a:solidFill>
          <a:srgbClr val="E7E6E6">
            <a:lumMod val="75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Low vision services</a:t>
          </a:r>
        </a:p>
      </dgm:t>
    </dgm:pt>
    <dgm:pt modelId="{FD9A36F5-7BED-48C2-98A4-3162EC1F3883}" type="parTrans" cxnId="{2823C65F-6996-4BC6-8626-DDDB0C0648E3}">
      <dgm:prSet/>
      <dgm:spPr/>
      <dgm:t>
        <a:bodyPr/>
        <a:lstStyle/>
        <a:p>
          <a:endParaRPr lang="en-GB"/>
        </a:p>
      </dgm:t>
    </dgm:pt>
    <dgm:pt modelId="{ED9F62A0-0FF4-4E23-BCAC-AAB0EA088F5F}" type="sibTrans" cxnId="{2823C65F-6996-4BC6-8626-DDDB0C0648E3}">
      <dgm:prSet/>
      <dgm:spPr/>
      <dgm:t>
        <a:bodyPr/>
        <a:lstStyle/>
        <a:p>
          <a:endParaRPr lang="en-GB"/>
        </a:p>
      </dgm:t>
    </dgm:pt>
    <dgm:pt modelId="{E815ED90-634E-4C2B-B174-E10B986ACDD4}">
      <dgm:prSet phldrT="[Text]"/>
      <dgm:spPr>
        <a:xfrm>
          <a:off x="8841216" y="23"/>
          <a:ext cx="1279791" cy="767874"/>
        </a:xfrm>
        <a:prstGeom prst="rect">
          <a:avLst/>
        </a:prstGeom>
        <a:solidFill>
          <a:srgbClr val="5B9BD5">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Community physiotherapy</a:t>
          </a:r>
        </a:p>
      </dgm:t>
    </dgm:pt>
    <dgm:pt modelId="{1F8BD0E4-97E0-4C70-B66A-295A555C32A3}" type="parTrans" cxnId="{0BB5E184-F0A8-4812-AEB1-1731877D273E}">
      <dgm:prSet/>
      <dgm:spPr/>
      <dgm:t>
        <a:bodyPr/>
        <a:lstStyle/>
        <a:p>
          <a:endParaRPr lang="en-GB"/>
        </a:p>
      </dgm:t>
    </dgm:pt>
    <dgm:pt modelId="{92719964-90E5-4602-A1FA-EB6CE230A081}" type="sibTrans" cxnId="{0BB5E184-F0A8-4812-AEB1-1731877D273E}">
      <dgm:prSet/>
      <dgm:spPr/>
      <dgm:t>
        <a:bodyPr/>
        <a:lstStyle/>
        <a:p>
          <a:endParaRPr lang="en-GB"/>
        </a:p>
      </dgm:t>
    </dgm:pt>
    <dgm:pt modelId="{313E925B-8FDC-40CF-BB66-F84782D0DCB7}">
      <dgm:prSet phldrT="[Text]"/>
      <dgm:spPr>
        <a:xfrm>
          <a:off x="4617904" y="895877"/>
          <a:ext cx="1279791" cy="767874"/>
        </a:xfrm>
        <a:prstGeom prst="rect">
          <a:avLst/>
        </a:prstGeom>
        <a:solidFill>
          <a:srgbClr val="ED7D31">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Wheelchair services</a:t>
          </a:r>
        </a:p>
      </dgm:t>
    </dgm:pt>
    <dgm:pt modelId="{B75BCB6B-28C8-4480-A2EA-9B592E0268E5}" type="parTrans" cxnId="{5E8BBDDF-5A35-437B-9949-28851A314F78}">
      <dgm:prSet/>
      <dgm:spPr/>
      <dgm:t>
        <a:bodyPr/>
        <a:lstStyle/>
        <a:p>
          <a:endParaRPr lang="en-GB"/>
        </a:p>
      </dgm:t>
    </dgm:pt>
    <dgm:pt modelId="{E08BC33A-1811-4872-A82A-088499670EE0}" type="sibTrans" cxnId="{5E8BBDDF-5A35-437B-9949-28851A314F78}">
      <dgm:prSet/>
      <dgm:spPr/>
      <dgm:t>
        <a:bodyPr/>
        <a:lstStyle/>
        <a:p>
          <a:endParaRPr lang="en-GB"/>
        </a:p>
      </dgm:t>
    </dgm:pt>
    <dgm:pt modelId="{BF7BA1DC-2BE0-4D53-9BB9-DDDD0265B13A}">
      <dgm:prSet phldrT="[Text]"/>
      <dgm:spPr>
        <a:xfrm>
          <a:off x="6025674" y="895877"/>
          <a:ext cx="1279791" cy="767874"/>
        </a:xfrm>
        <a:prstGeom prst="rect">
          <a:avLst/>
        </a:prstGeom>
        <a:solidFill>
          <a:srgbClr val="ED7D31">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Orthotics services</a:t>
          </a:r>
        </a:p>
      </dgm:t>
    </dgm:pt>
    <dgm:pt modelId="{3C1EDA7A-97C8-4207-B508-1F7A04C614B3}" type="parTrans" cxnId="{4729FB17-6555-4E66-9F54-BDA49A1E5E99}">
      <dgm:prSet/>
      <dgm:spPr/>
      <dgm:t>
        <a:bodyPr/>
        <a:lstStyle/>
        <a:p>
          <a:endParaRPr lang="en-GB"/>
        </a:p>
      </dgm:t>
    </dgm:pt>
    <dgm:pt modelId="{C16ABE2D-B2AA-445E-8670-ED9E05B6078B}" type="sibTrans" cxnId="{4729FB17-6555-4E66-9F54-BDA49A1E5E99}">
      <dgm:prSet/>
      <dgm:spPr/>
      <dgm:t>
        <a:bodyPr/>
        <a:lstStyle/>
        <a:p>
          <a:endParaRPr lang="en-GB"/>
        </a:p>
      </dgm:t>
    </dgm:pt>
    <dgm:pt modelId="{2F996643-EDE3-4E9C-85EE-E50AFEC4F694}">
      <dgm:prSet phldrT="[Text]"/>
      <dgm:spPr>
        <a:xfrm>
          <a:off x="8841216" y="895877"/>
          <a:ext cx="1279791" cy="767874"/>
        </a:xfrm>
        <a:prstGeom prst="rect">
          <a:avLst/>
        </a:prstGeom>
        <a:solidFill>
          <a:srgbClr val="ED7D31">
            <a:lumMod val="60000"/>
            <a:lumOff val="40000"/>
          </a:srgbClr>
        </a:solidFill>
        <a:ln w="12700" cap="flat" cmpd="sng" algn="ctr">
          <a:solidFill>
            <a:sysClr val="window" lastClr="FFFFFF"/>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Social services adaptation and equipment</a:t>
          </a:r>
        </a:p>
      </dgm:t>
    </dgm:pt>
    <dgm:pt modelId="{44FD77BF-1C1E-44AE-9B58-6D16C62C7B72}" type="parTrans" cxnId="{3710FF35-58DB-471B-A71F-190BB4A451E0}">
      <dgm:prSet/>
      <dgm:spPr/>
      <dgm:t>
        <a:bodyPr/>
        <a:lstStyle/>
        <a:p>
          <a:endParaRPr lang="en-GB"/>
        </a:p>
      </dgm:t>
    </dgm:pt>
    <dgm:pt modelId="{8A3347AF-BC14-41DC-A94C-2EEFE06C6673}" type="sibTrans" cxnId="{3710FF35-58DB-471B-A71F-190BB4A451E0}">
      <dgm:prSet/>
      <dgm:spPr/>
      <dgm:t>
        <a:bodyPr/>
        <a:lstStyle/>
        <a:p>
          <a:endParaRPr lang="en-GB"/>
        </a:p>
      </dgm:t>
    </dgm:pt>
    <dgm:pt modelId="{E6D1EBDB-F11A-4AEE-A44A-07A6284EE016}">
      <dgm:prSet phldrT="[Text]"/>
      <dgm:spPr>
        <a:xfrm>
          <a:off x="5321789" y="3583439"/>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Care management</a:t>
          </a:r>
        </a:p>
      </dgm:t>
    </dgm:pt>
    <dgm:pt modelId="{F5F9234B-AE3C-439E-A648-97F072C5126A}" type="parTrans" cxnId="{38C6D0D8-2015-4A2F-B5B5-07AB3E48AF76}">
      <dgm:prSet/>
      <dgm:spPr/>
      <dgm:t>
        <a:bodyPr/>
        <a:lstStyle/>
        <a:p>
          <a:endParaRPr lang="en-GB"/>
        </a:p>
      </dgm:t>
    </dgm:pt>
    <dgm:pt modelId="{B816BA2D-4CBA-45DC-A6C8-EADC8D1EBE56}" type="sibTrans" cxnId="{38C6D0D8-2015-4A2F-B5B5-07AB3E48AF76}">
      <dgm:prSet/>
      <dgm:spPr/>
      <dgm:t>
        <a:bodyPr/>
        <a:lstStyle/>
        <a:p>
          <a:endParaRPr lang="en-GB"/>
        </a:p>
      </dgm:t>
    </dgm:pt>
    <dgm:pt modelId="{D7E353C2-2D87-4444-9348-4BEE1A22A65F}">
      <dgm:prSet phldrT="[Text]"/>
      <dgm:spPr>
        <a:xfrm>
          <a:off x="6025674" y="23"/>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UCR/D2A/Virtual wards</a:t>
          </a:r>
        </a:p>
      </dgm:t>
    </dgm:pt>
    <dgm:pt modelId="{8F876BE4-7425-4C73-8F19-3EB7164D0079}" type="parTrans" cxnId="{379D6518-1107-4F19-9827-A6D0DCAFE26D}">
      <dgm:prSet/>
      <dgm:spPr/>
      <dgm:t>
        <a:bodyPr/>
        <a:lstStyle/>
        <a:p>
          <a:endParaRPr lang="en-GB"/>
        </a:p>
      </dgm:t>
    </dgm:pt>
    <dgm:pt modelId="{C2850471-F331-4AB9-ACCE-8B8BF787165F}" type="sibTrans" cxnId="{379D6518-1107-4F19-9827-A6D0DCAFE26D}">
      <dgm:prSet/>
      <dgm:spPr/>
      <dgm:t>
        <a:bodyPr/>
        <a:lstStyle/>
        <a:p>
          <a:endParaRPr lang="en-GB"/>
        </a:p>
      </dgm:t>
    </dgm:pt>
    <dgm:pt modelId="{B7AEB7F1-5CA3-453B-AB08-5E429BA39E4B}">
      <dgm:prSet phldrT="[Text]"/>
      <dgm:spPr>
        <a:xfrm>
          <a:off x="4617904" y="23"/>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Musculoskeletal rehabilitation</a:t>
          </a:r>
        </a:p>
      </dgm:t>
    </dgm:pt>
    <dgm:pt modelId="{52A88DFF-DD57-4B4B-95D0-39C03B41F0C3}" type="parTrans" cxnId="{22C99BE9-5A78-43CC-9A0D-6904139903D0}">
      <dgm:prSet/>
      <dgm:spPr/>
      <dgm:t>
        <a:bodyPr/>
        <a:lstStyle/>
        <a:p>
          <a:endParaRPr lang="en-GB"/>
        </a:p>
      </dgm:t>
    </dgm:pt>
    <dgm:pt modelId="{4E546855-972C-453A-9A95-C06F488AAC19}" type="sibTrans" cxnId="{22C99BE9-5A78-43CC-9A0D-6904139903D0}">
      <dgm:prSet/>
      <dgm:spPr/>
      <dgm:t>
        <a:bodyPr/>
        <a:lstStyle/>
        <a:p>
          <a:endParaRPr lang="en-GB"/>
        </a:p>
      </dgm:t>
    </dgm:pt>
    <dgm:pt modelId="{472A3E38-E4B8-4C74-9469-583F91CA8C68}">
      <dgm:prSet phldrT="[Text]"/>
      <dgm:spPr>
        <a:xfrm>
          <a:off x="1802362" y="23"/>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Pulmonary rehabilitation</a:t>
          </a:r>
        </a:p>
      </dgm:t>
    </dgm:pt>
    <dgm:pt modelId="{1DD3A79F-48B1-4AB8-B6BC-58B2BF2706C6}" type="parTrans" cxnId="{B5CD541A-8D6C-405A-A315-6710C8E2C0DE}">
      <dgm:prSet/>
      <dgm:spPr/>
      <dgm:t>
        <a:bodyPr/>
        <a:lstStyle/>
        <a:p>
          <a:endParaRPr lang="en-GB"/>
        </a:p>
      </dgm:t>
    </dgm:pt>
    <dgm:pt modelId="{003085D7-89CB-44A1-AED5-0967BD608D83}" type="sibTrans" cxnId="{B5CD541A-8D6C-405A-A315-6710C8E2C0DE}">
      <dgm:prSet/>
      <dgm:spPr/>
      <dgm:t>
        <a:bodyPr/>
        <a:lstStyle/>
        <a:p>
          <a:endParaRPr lang="en-GB"/>
        </a:p>
      </dgm:t>
    </dgm:pt>
    <dgm:pt modelId="{C9AEE554-188E-42BD-8199-19B2DEC279B6}">
      <dgm:prSet phldrT="[Text]"/>
      <dgm:spPr>
        <a:xfrm>
          <a:off x="7433445" y="23"/>
          <a:ext cx="1279791" cy="767874"/>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ysClr val="windowText" lastClr="000000"/>
              </a:solidFill>
              <a:latin typeface="Calibri" panose="020F0502020204030204"/>
              <a:ea typeface="+mn-ea"/>
              <a:cs typeface="+mn-cs"/>
            </a:rPr>
            <a:t>Amputee rehabilitation</a:t>
          </a:r>
        </a:p>
      </dgm:t>
    </dgm:pt>
    <dgm:pt modelId="{74EE9893-0D04-42BD-83A6-74F0CF42211A}" type="parTrans" cxnId="{A625E157-C2DF-4015-A015-6942618ED340}">
      <dgm:prSet/>
      <dgm:spPr/>
      <dgm:t>
        <a:bodyPr/>
        <a:lstStyle/>
        <a:p>
          <a:endParaRPr lang="en-GB"/>
        </a:p>
      </dgm:t>
    </dgm:pt>
    <dgm:pt modelId="{2DF98EC0-165E-43A1-9B78-D88E435C280A}" type="sibTrans" cxnId="{A625E157-C2DF-4015-A015-6942618ED340}">
      <dgm:prSet/>
      <dgm:spPr/>
      <dgm:t>
        <a:bodyPr/>
        <a:lstStyle/>
        <a:p>
          <a:endParaRPr lang="en-GB"/>
        </a:p>
      </dgm:t>
    </dgm:pt>
    <dgm:pt modelId="{51095978-12B4-4C46-A42F-FDBC30A115DD}" type="pres">
      <dgm:prSet presAssocID="{11782692-3A43-4991-8D9D-7126BAD55E24}" presName="diagram" presStyleCnt="0">
        <dgm:presLayoutVars>
          <dgm:dir/>
          <dgm:resizeHandles val="exact"/>
        </dgm:presLayoutVars>
      </dgm:prSet>
      <dgm:spPr/>
    </dgm:pt>
    <dgm:pt modelId="{00B2943C-CF1C-4341-BF5F-918A021BE78D}" type="pres">
      <dgm:prSet presAssocID="{91A25587-A9D6-4C47-B1BC-90304A3D7641}" presName="node" presStyleLbl="node1" presStyleIdx="0" presStyleCnt="30">
        <dgm:presLayoutVars>
          <dgm:bulletEnabled val="1"/>
        </dgm:presLayoutVars>
      </dgm:prSet>
      <dgm:spPr/>
    </dgm:pt>
    <dgm:pt modelId="{F192FCEB-20EF-4242-B58B-C90DC082BEB3}" type="pres">
      <dgm:prSet presAssocID="{2EFC940A-7EA8-44DD-95E6-6F0B68F0719C}" presName="sibTrans" presStyleCnt="0"/>
      <dgm:spPr/>
    </dgm:pt>
    <dgm:pt modelId="{8C68CD60-600C-46F9-9D23-ABC41E1A7937}" type="pres">
      <dgm:prSet presAssocID="{472A3E38-E4B8-4C74-9469-583F91CA8C68}" presName="node" presStyleLbl="node1" presStyleIdx="1" presStyleCnt="30">
        <dgm:presLayoutVars>
          <dgm:bulletEnabled val="1"/>
        </dgm:presLayoutVars>
      </dgm:prSet>
      <dgm:spPr/>
    </dgm:pt>
    <dgm:pt modelId="{3B99ACC1-B9F9-4E34-BD75-54230655FA58}" type="pres">
      <dgm:prSet presAssocID="{003085D7-89CB-44A1-AED5-0967BD608D83}" presName="sibTrans" presStyleCnt="0"/>
      <dgm:spPr/>
    </dgm:pt>
    <dgm:pt modelId="{8BA49094-E27D-435B-AF78-F704BE195677}" type="pres">
      <dgm:prSet presAssocID="{ED587201-9C84-4143-89A4-D1E932FCCC49}" presName="node" presStyleLbl="node1" presStyleIdx="2" presStyleCnt="30">
        <dgm:presLayoutVars>
          <dgm:bulletEnabled val="1"/>
        </dgm:presLayoutVars>
      </dgm:prSet>
      <dgm:spPr/>
    </dgm:pt>
    <dgm:pt modelId="{BD9DD21B-873C-4813-944B-5F4450139FB9}" type="pres">
      <dgm:prSet presAssocID="{7DB8AAB7-CB84-474C-8B97-A5C1140C6AB4}" presName="sibTrans" presStyleCnt="0"/>
      <dgm:spPr/>
    </dgm:pt>
    <dgm:pt modelId="{B295AB79-E963-4CC1-A7E0-5D0EE7F811BF}" type="pres">
      <dgm:prSet presAssocID="{B7AEB7F1-5CA3-453B-AB08-5E429BA39E4B}" presName="node" presStyleLbl="node1" presStyleIdx="3" presStyleCnt="30">
        <dgm:presLayoutVars>
          <dgm:bulletEnabled val="1"/>
        </dgm:presLayoutVars>
      </dgm:prSet>
      <dgm:spPr/>
    </dgm:pt>
    <dgm:pt modelId="{A1FCCD71-E3BA-4BE8-A2F7-179245FBD1AD}" type="pres">
      <dgm:prSet presAssocID="{4E546855-972C-453A-9A95-C06F488AAC19}" presName="sibTrans" presStyleCnt="0"/>
      <dgm:spPr/>
    </dgm:pt>
    <dgm:pt modelId="{1D9E0398-8ED2-4571-947B-CF815AD9980F}" type="pres">
      <dgm:prSet presAssocID="{D7E353C2-2D87-4444-9348-4BEE1A22A65F}" presName="node" presStyleLbl="node1" presStyleIdx="4" presStyleCnt="30">
        <dgm:presLayoutVars>
          <dgm:bulletEnabled val="1"/>
        </dgm:presLayoutVars>
      </dgm:prSet>
      <dgm:spPr/>
    </dgm:pt>
    <dgm:pt modelId="{DED15C13-5DE4-4F3F-AD09-7B4B466BF3B9}" type="pres">
      <dgm:prSet presAssocID="{C2850471-F331-4AB9-ACCE-8B8BF787165F}" presName="sibTrans" presStyleCnt="0"/>
      <dgm:spPr/>
    </dgm:pt>
    <dgm:pt modelId="{FADC93DA-1372-4C99-A751-D7807776BF52}" type="pres">
      <dgm:prSet presAssocID="{C9AEE554-188E-42BD-8199-19B2DEC279B6}" presName="node" presStyleLbl="node1" presStyleIdx="5" presStyleCnt="30">
        <dgm:presLayoutVars>
          <dgm:bulletEnabled val="1"/>
        </dgm:presLayoutVars>
      </dgm:prSet>
      <dgm:spPr/>
    </dgm:pt>
    <dgm:pt modelId="{89AF7D61-921F-4C8F-8E84-01BC881B53D4}" type="pres">
      <dgm:prSet presAssocID="{2DF98EC0-165E-43A1-9B78-D88E435C280A}" presName="sibTrans" presStyleCnt="0"/>
      <dgm:spPr/>
    </dgm:pt>
    <dgm:pt modelId="{319268B2-38A3-4356-8D25-C0E6B495AAD9}" type="pres">
      <dgm:prSet presAssocID="{E815ED90-634E-4C2B-B174-E10B986ACDD4}" presName="node" presStyleLbl="node1" presStyleIdx="6" presStyleCnt="30">
        <dgm:presLayoutVars>
          <dgm:bulletEnabled val="1"/>
        </dgm:presLayoutVars>
      </dgm:prSet>
      <dgm:spPr/>
    </dgm:pt>
    <dgm:pt modelId="{28DA0D80-24A6-41BF-ADB6-B8083D9214FB}" type="pres">
      <dgm:prSet presAssocID="{92719964-90E5-4602-A1FA-EB6CE230A081}" presName="sibTrans" presStyleCnt="0"/>
      <dgm:spPr/>
    </dgm:pt>
    <dgm:pt modelId="{57626F9B-626C-404D-995A-66D0D892FB26}" type="pres">
      <dgm:prSet presAssocID="{DD053141-2FC7-42C2-8F76-2405F7F1063D}" presName="node" presStyleLbl="node1" presStyleIdx="7" presStyleCnt="30">
        <dgm:presLayoutVars>
          <dgm:bulletEnabled val="1"/>
        </dgm:presLayoutVars>
      </dgm:prSet>
      <dgm:spPr/>
    </dgm:pt>
    <dgm:pt modelId="{EC4D515A-5D40-423E-A45A-8E8F9A8355F3}" type="pres">
      <dgm:prSet presAssocID="{5EEF3353-6EE6-4DF4-B700-493292AABCDB}" presName="sibTrans" presStyleCnt="0"/>
      <dgm:spPr/>
    </dgm:pt>
    <dgm:pt modelId="{3565346F-35BB-41BF-B9CC-849139227598}" type="pres">
      <dgm:prSet presAssocID="{2DA4AA05-AC93-4EC5-841C-E7985EA046F4}" presName="node" presStyleLbl="node1" presStyleIdx="8" presStyleCnt="30">
        <dgm:presLayoutVars>
          <dgm:bulletEnabled val="1"/>
        </dgm:presLayoutVars>
      </dgm:prSet>
      <dgm:spPr/>
    </dgm:pt>
    <dgm:pt modelId="{F8D8268F-E679-4172-9316-6C4697B9283C}" type="pres">
      <dgm:prSet presAssocID="{DFC74416-D16E-4439-9123-D6A0731B94BD}" presName="sibTrans" presStyleCnt="0"/>
      <dgm:spPr/>
    </dgm:pt>
    <dgm:pt modelId="{3150FE4D-F116-4C6D-A926-2C30749D054C}" type="pres">
      <dgm:prSet presAssocID="{17DD1588-1458-42BF-9319-DE0911032330}" presName="node" presStyleLbl="node1" presStyleIdx="9" presStyleCnt="30">
        <dgm:presLayoutVars>
          <dgm:bulletEnabled val="1"/>
        </dgm:presLayoutVars>
      </dgm:prSet>
      <dgm:spPr/>
    </dgm:pt>
    <dgm:pt modelId="{170BB70A-4D67-4277-812D-E15421F71CE7}" type="pres">
      <dgm:prSet presAssocID="{C09AC2FB-BDB8-4D46-A0C3-295FC2EB1A7B}" presName="sibTrans" presStyleCnt="0"/>
      <dgm:spPr/>
    </dgm:pt>
    <dgm:pt modelId="{6B38444F-ED34-4700-A98E-2FA8D16C2D9C}" type="pres">
      <dgm:prSet presAssocID="{313E925B-8FDC-40CF-BB66-F84782D0DCB7}" presName="node" presStyleLbl="node1" presStyleIdx="10" presStyleCnt="30">
        <dgm:presLayoutVars>
          <dgm:bulletEnabled val="1"/>
        </dgm:presLayoutVars>
      </dgm:prSet>
      <dgm:spPr/>
    </dgm:pt>
    <dgm:pt modelId="{9D96FD22-E586-4E9E-970A-F0D23EAB269F}" type="pres">
      <dgm:prSet presAssocID="{E08BC33A-1811-4872-A82A-088499670EE0}" presName="sibTrans" presStyleCnt="0"/>
      <dgm:spPr/>
    </dgm:pt>
    <dgm:pt modelId="{FC48C504-8112-4B94-93D2-BE4292F9E731}" type="pres">
      <dgm:prSet presAssocID="{BF7BA1DC-2BE0-4D53-9BB9-DDDD0265B13A}" presName="node" presStyleLbl="node1" presStyleIdx="11" presStyleCnt="30">
        <dgm:presLayoutVars>
          <dgm:bulletEnabled val="1"/>
        </dgm:presLayoutVars>
      </dgm:prSet>
      <dgm:spPr/>
    </dgm:pt>
    <dgm:pt modelId="{D7B3B36C-FA48-47E4-893D-AFE02E867C8B}" type="pres">
      <dgm:prSet presAssocID="{C16ABE2D-B2AA-445E-8670-ED9E05B6078B}" presName="sibTrans" presStyleCnt="0"/>
      <dgm:spPr/>
    </dgm:pt>
    <dgm:pt modelId="{31F403DD-9167-4E54-8F29-680D1A392E59}" type="pres">
      <dgm:prSet presAssocID="{59A2BB66-B516-4317-9E4A-09770E374C36}" presName="node" presStyleLbl="node1" presStyleIdx="12" presStyleCnt="30">
        <dgm:presLayoutVars>
          <dgm:bulletEnabled val="1"/>
        </dgm:presLayoutVars>
      </dgm:prSet>
      <dgm:spPr/>
    </dgm:pt>
    <dgm:pt modelId="{0B312B66-E4FA-476A-8992-16B076E3AEF9}" type="pres">
      <dgm:prSet presAssocID="{9B1B5CBB-6715-42B3-89E9-C23830E4400E}" presName="sibTrans" presStyleCnt="0"/>
      <dgm:spPr/>
    </dgm:pt>
    <dgm:pt modelId="{25FCD9CC-B08A-4927-BAB8-F65B0876B68A}" type="pres">
      <dgm:prSet presAssocID="{2F996643-EDE3-4E9C-85EE-E50AFEC4F694}" presName="node" presStyleLbl="node1" presStyleIdx="13" presStyleCnt="30">
        <dgm:presLayoutVars>
          <dgm:bulletEnabled val="1"/>
        </dgm:presLayoutVars>
      </dgm:prSet>
      <dgm:spPr/>
    </dgm:pt>
    <dgm:pt modelId="{9CF6DB67-BB93-400A-B02B-15FA521137AE}" type="pres">
      <dgm:prSet presAssocID="{8A3347AF-BC14-41DC-A94C-2EEFE06C6673}" presName="sibTrans" presStyleCnt="0"/>
      <dgm:spPr/>
    </dgm:pt>
    <dgm:pt modelId="{C03DF0C4-95E7-4438-9B6D-00A043BC281C}" type="pres">
      <dgm:prSet presAssocID="{AE1FA20B-FED0-4175-BF68-644985A6C972}" presName="node" presStyleLbl="node1" presStyleIdx="14" presStyleCnt="30">
        <dgm:presLayoutVars>
          <dgm:bulletEnabled val="1"/>
        </dgm:presLayoutVars>
      </dgm:prSet>
      <dgm:spPr/>
    </dgm:pt>
    <dgm:pt modelId="{2D30B3DD-8111-43F4-A9E4-E2E8D097F280}" type="pres">
      <dgm:prSet presAssocID="{21A0D65F-4DA9-4492-B58B-3FEACA7DE4DB}" presName="sibTrans" presStyleCnt="0"/>
      <dgm:spPr/>
    </dgm:pt>
    <dgm:pt modelId="{25964BCB-A69E-4773-B064-6646F5C3A528}" type="pres">
      <dgm:prSet presAssocID="{323D99B9-A1EE-453B-A85F-1D87C73355C0}" presName="node" presStyleLbl="node1" presStyleIdx="15" presStyleCnt="30">
        <dgm:presLayoutVars>
          <dgm:bulletEnabled val="1"/>
        </dgm:presLayoutVars>
      </dgm:prSet>
      <dgm:spPr/>
    </dgm:pt>
    <dgm:pt modelId="{EE42ECC1-BD27-4C5B-8674-897E30509DED}" type="pres">
      <dgm:prSet presAssocID="{8EA9DD90-4D62-4425-8AD6-9EDBE9D7ACA6}" presName="sibTrans" presStyleCnt="0"/>
      <dgm:spPr/>
    </dgm:pt>
    <dgm:pt modelId="{11B7E826-D290-4E6E-98E4-2EEF86CF2CD1}" type="pres">
      <dgm:prSet presAssocID="{715E3ED0-D273-45AD-8F01-8FE3029A83DE}" presName="node" presStyleLbl="node1" presStyleIdx="16" presStyleCnt="30">
        <dgm:presLayoutVars>
          <dgm:bulletEnabled val="1"/>
        </dgm:presLayoutVars>
      </dgm:prSet>
      <dgm:spPr/>
    </dgm:pt>
    <dgm:pt modelId="{0C3FBCDA-B1AB-45FB-8BB9-1D69E7FF3A5F}" type="pres">
      <dgm:prSet presAssocID="{B13849AD-6D4D-4654-B1B2-40F465ED61ED}" presName="sibTrans" presStyleCnt="0"/>
      <dgm:spPr/>
    </dgm:pt>
    <dgm:pt modelId="{9F1FD454-655B-4AC4-B46F-FFCF51904522}" type="pres">
      <dgm:prSet presAssocID="{2109E011-9506-4B84-8FD4-C8A804779880}" presName="node" presStyleLbl="node1" presStyleIdx="17" presStyleCnt="30">
        <dgm:presLayoutVars>
          <dgm:bulletEnabled val="1"/>
        </dgm:presLayoutVars>
      </dgm:prSet>
      <dgm:spPr/>
    </dgm:pt>
    <dgm:pt modelId="{18B8162E-F568-41B0-B03C-168CDFFA8426}" type="pres">
      <dgm:prSet presAssocID="{210FBF57-D08E-4B8A-A32D-782E5C0A80EE}" presName="sibTrans" presStyleCnt="0"/>
      <dgm:spPr/>
    </dgm:pt>
    <dgm:pt modelId="{0EA68758-9B2F-4A1A-A2FE-8E939D4E5742}" type="pres">
      <dgm:prSet presAssocID="{D25ED3C3-72A7-4CE5-B30B-20986184BD56}" presName="node" presStyleLbl="node1" presStyleIdx="18" presStyleCnt="30">
        <dgm:presLayoutVars>
          <dgm:bulletEnabled val="1"/>
        </dgm:presLayoutVars>
      </dgm:prSet>
      <dgm:spPr/>
    </dgm:pt>
    <dgm:pt modelId="{858604A7-F6E2-40D4-B602-2E935EE59F1B}" type="pres">
      <dgm:prSet presAssocID="{7E76469C-8F65-4C16-83F0-87BB70D48B74}" presName="sibTrans" presStyleCnt="0"/>
      <dgm:spPr/>
    </dgm:pt>
    <dgm:pt modelId="{604621C4-6305-46E0-8EE3-5BBB4F38EBF8}" type="pres">
      <dgm:prSet presAssocID="{72BF24DF-9C05-448C-AC6D-FD4CAA740F9C}" presName="node" presStyleLbl="node1" presStyleIdx="19" presStyleCnt="30">
        <dgm:presLayoutVars>
          <dgm:bulletEnabled val="1"/>
        </dgm:presLayoutVars>
      </dgm:prSet>
      <dgm:spPr/>
    </dgm:pt>
    <dgm:pt modelId="{3EF28C55-2DF8-4285-80AD-47E745C28ED8}" type="pres">
      <dgm:prSet presAssocID="{C1FE6B4F-0A9B-4724-B4E7-C9E2836EE684}" presName="sibTrans" presStyleCnt="0"/>
      <dgm:spPr/>
    </dgm:pt>
    <dgm:pt modelId="{772D2783-1505-471A-9353-A3140DCA4876}" type="pres">
      <dgm:prSet presAssocID="{EACCC7FA-B336-4D64-80DA-182699034318}" presName="node" presStyleLbl="node1" presStyleIdx="20" presStyleCnt="30">
        <dgm:presLayoutVars>
          <dgm:bulletEnabled val="1"/>
        </dgm:presLayoutVars>
      </dgm:prSet>
      <dgm:spPr/>
    </dgm:pt>
    <dgm:pt modelId="{E365CF0A-CBB8-4B15-AA4E-AFF0BADE8F1C}" type="pres">
      <dgm:prSet presAssocID="{B6BB5CCF-DD22-4E8C-968F-7E740EA1DCF8}" presName="sibTrans" presStyleCnt="0"/>
      <dgm:spPr/>
    </dgm:pt>
    <dgm:pt modelId="{04BCFF23-5186-467C-85A7-FAEC6DFB56CC}" type="pres">
      <dgm:prSet presAssocID="{B3672BDD-E7D4-4D8E-A376-BA4C5C7B561B}" presName="node" presStyleLbl="node1" presStyleIdx="21" presStyleCnt="30">
        <dgm:presLayoutVars>
          <dgm:bulletEnabled val="1"/>
        </dgm:presLayoutVars>
      </dgm:prSet>
      <dgm:spPr/>
    </dgm:pt>
    <dgm:pt modelId="{9D95B2C8-0CBC-4800-AEF2-DF5FEF3DCF42}" type="pres">
      <dgm:prSet presAssocID="{0C1F4266-9CEE-4AF5-B1AF-27DF56DAB763}" presName="sibTrans" presStyleCnt="0"/>
      <dgm:spPr/>
    </dgm:pt>
    <dgm:pt modelId="{A7535D06-4780-4662-AA6E-D5A4142CE6FD}" type="pres">
      <dgm:prSet presAssocID="{63AB6F9E-DC1A-4106-9212-52A44AE7EA22}" presName="node" presStyleLbl="node1" presStyleIdx="22" presStyleCnt="30">
        <dgm:presLayoutVars>
          <dgm:bulletEnabled val="1"/>
        </dgm:presLayoutVars>
      </dgm:prSet>
      <dgm:spPr/>
    </dgm:pt>
    <dgm:pt modelId="{E20F28E2-52CF-4294-84DB-29AB9E284E8F}" type="pres">
      <dgm:prSet presAssocID="{ED9F62A0-0FF4-4E23-BCAC-AAB0EA088F5F}" presName="sibTrans" presStyleCnt="0"/>
      <dgm:spPr/>
    </dgm:pt>
    <dgm:pt modelId="{1E9C02CC-A875-4339-B2F9-8C712A4A2D1C}" type="pres">
      <dgm:prSet presAssocID="{A506EC73-D0BD-4A7B-8A84-804A241D9FCA}" presName="node" presStyleLbl="node1" presStyleIdx="23" presStyleCnt="30">
        <dgm:presLayoutVars>
          <dgm:bulletEnabled val="1"/>
        </dgm:presLayoutVars>
      </dgm:prSet>
      <dgm:spPr/>
    </dgm:pt>
    <dgm:pt modelId="{D4AD8C6B-CFD5-4D0B-9AF9-442CF95D333C}" type="pres">
      <dgm:prSet presAssocID="{0D61951F-66D7-4F9A-95AB-BF0F512D2B23}" presName="sibTrans" presStyleCnt="0"/>
      <dgm:spPr/>
    </dgm:pt>
    <dgm:pt modelId="{A8DAF22C-3D88-4C91-AF0B-95E13A21528C}" type="pres">
      <dgm:prSet presAssocID="{CE77E05A-BF02-431F-94E8-E9836E08A2B1}" presName="node" presStyleLbl="node1" presStyleIdx="24" presStyleCnt="30">
        <dgm:presLayoutVars>
          <dgm:bulletEnabled val="1"/>
        </dgm:presLayoutVars>
      </dgm:prSet>
      <dgm:spPr/>
    </dgm:pt>
    <dgm:pt modelId="{1AD342A6-9C0E-4292-8B93-4D45C52683D1}" type="pres">
      <dgm:prSet presAssocID="{DD05CE95-0B92-4C5C-B2F5-B1023C78FB8D}" presName="sibTrans" presStyleCnt="0"/>
      <dgm:spPr/>
    </dgm:pt>
    <dgm:pt modelId="{783CEBA1-1A1C-469B-9560-C3204AB59321}" type="pres">
      <dgm:prSet presAssocID="{F877FBDB-7BB5-4E7F-990D-634B46287B76}" presName="node" presStyleLbl="node1" presStyleIdx="25" presStyleCnt="30">
        <dgm:presLayoutVars>
          <dgm:bulletEnabled val="1"/>
        </dgm:presLayoutVars>
      </dgm:prSet>
      <dgm:spPr/>
    </dgm:pt>
    <dgm:pt modelId="{A159AA15-B662-4B8C-9CC5-15EADD025214}" type="pres">
      <dgm:prSet presAssocID="{6F4A3A4D-7F0F-45DB-9200-F8FA37FB5174}" presName="sibTrans" presStyleCnt="0"/>
      <dgm:spPr/>
    </dgm:pt>
    <dgm:pt modelId="{77DC04B2-8F1E-4B39-8D44-4793B8FA8E43}" type="pres">
      <dgm:prSet presAssocID="{4CA92C13-B8DE-4819-B636-E17896759884}" presName="node" presStyleLbl="node1" presStyleIdx="26" presStyleCnt="30">
        <dgm:presLayoutVars>
          <dgm:bulletEnabled val="1"/>
        </dgm:presLayoutVars>
      </dgm:prSet>
      <dgm:spPr/>
    </dgm:pt>
    <dgm:pt modelId="{0CFCFC56-CF27-4675-B1A9-C1AC4AB71F75}" type="pres">
      <dgm:prSet presAssocID="{57CD0BCC-64CF-4324-A5AB-30EC332FF5D0}" presName="sibTrans" presStyleCnt="0"/>
      <dgm:spPr/>
    </dgm:pt>
    <dgm:pt modelId="{FA00ABEF-7654-47E1-9D47-C94CA2EB61D1}" type="pres">
      <dgm:prSet presAssocID="{9B6FEA19-FCEF-41AE-9231-38F36DCADC0C}" presName="node" presStyleLbl="node1" presStyleIdx="27" presStyleCnt="30">
        <dgm:presLayoutVars>
          <dgm:bulletEnabled val="1"/>
        </dgm:presLayoutVars>
      </dgm:prSet>
      <dgm:spPr/>
    </dgm:pt>
    <dgm:pt modelId="{40D89B09-AB88-4DE0-B4C5-CFBE69E25F18}" type="pres">
      <dgm:prSet presAssocID="{E92210BA-4096-4B0A-8E47-20F439FBD5A9}" presName="sibTrans" presStyleCnt="0"/>
      <dgm:spPr/>
    </dgm:pt>
    <dgm:pt modelId="{9EA9821B-889F-49FD-9017-0283C49DF29B}" type="pres">
      <dgm:prSet presAssocID="{AFA2FE9C-4582-4331-B9D4-A05FA167C8E3}" presName="node" presStyleLbl="node1" presStyleIdx="28" presStyleCnt="30">
        <dgm:presLayoutVars>
          <dgm:bulletEnabled val="1"/>
        </dgm:presLayoutVars>
      </dgm:prSet>
      <dgm:spPr/>
    </dgm:pt>
    <dgm:pt modelId="{E93D5178-A3F3-4066-BB59-FD8626FB8FF3}" type="pres">
      <dgm:prSet presAssocID="{6A05BDC5-AE37-45E0-92C6-33A85483B846}" presName="sibTrans" presStyleCnt="0"/>
      <dgm:spPr/>
    </dgm:pt>
    <dgm:pt modelId="{DCA6CFD8-0CA4-40AD-A9DF-3DBFE7CCA08B}" type="pres">
      <dgm:prSet presAssocID="{E6D1EBDB-F11A-4AEE-A44A-07A6284EE016}" presName="node" presStyleLbl="node1" presStyleIdx="29" presStyleCnt="30">
        <dgm:presLayoutVars>
          <dgm:bulletEnabled val="1"/>
        </dgm:presLayoutVars>
      </dgm:prSet>
      <dgm:spPr/>
    </dgm:pt>
  </dgm:ptLst>
  <dgm:cxnLst>
    <dgm:cxn modelId="{5A4CEC00-EB01-42C1-BB7C-CD331FB1FC82}" type="presOf" srcId="{9B6FEA19-FCEF-41AE-9231-38F36DCADC0C}" destId="{FA00ABEF-7654-47E1-9D47-C94CA2EB61D1}" srcOrd="0" destOrd="0" presId="urn:microsoft.com/office/officeart/2005/8/layout/default"/>
    <dgm:cxn modelId="{AB9E2C02-B03D-4CAC-BF87-437CF116DDAA}" srcId="{11782692-3A43-4991-8D9D-7126BAD55E24}" destId="{CE77E05A-BF02-431F-94E8-E9836E08A2B1}" srcOrd="24" destOrd="0" parTransId="{2FE9E47E-B252-4626-937B-89E1C251C16D}" sibTransId="{DD05CE95-0B92-4C5C-B2F5-B1023C78FB8D}"/>
    <dgm:cxn modelId="{4293E005-3CCA-4AFA-A275-0467658575D7}" type="presOf" srcId="{DD053141-2FC7-42C2-8F76-2405F7F1063D}" destId="{57626F9B-626C-404D-995A-66D0D892FB26}" srcOrd="0" destOrd="0" presId="urn:microsoft.com/office/officeart/2005/8/layout/default"/>
    <dgm:cxn modelId="{8D9FDF07-C3BD-49AB-8AFA-801BC33A5246}" type="presOf" srcId="{17DD1588-1458-42BF-9319-DE0911032330}" destId="{3150FE4D-F116-4C6D-A926-2C30749D054C}" srcOrd="0" destOrd="0" presId="urn:microsoft.com/office/officeart/2005/8/layout/default"/>
    <dgm:cxn modelId="{F79E1A08-23D1-4965-9521-027EC8EC4BE0}" type="presOf" srcId="{D25ED3C3-72A7-4CE5-B30B-20986184BD56}" destId="{0EA68758-9B2F-4A1A-A2FE-8E939D4E5742}" srcOrd="0" destOrd="0" presId="urn:microsoft.com/office/officeart/2005/8/layout/default"/>
    <dgm:cxn modelId="{4E074B08-F07E-48CD-AEBF-63A43B259855}" type="presOf" srcId="{F877FBDB-7BB5-4E7F-990D-634B46287B76}" destId="{783CEBA1-1A1C-469B-9560-C3204AB59321}" srcOrd="0" destOrd="0" presId="urn:microsoft.com/office/officeart/2005/8/layout/default"/>
    <dgm:cxn modelId="{FE7CA808-BF14-47DD-95B1-BA27B2F23907}" srcId="{11782692-3A43-4991-8D9D-7126BAD55E24}" destId="{4CA92C13-B8DE-4819-B636-E17896759884}" srcOrd="26" destOrd="0" parTransId="{8CFF1E53-EB55-4E18-8223-DE9601A85BDF}" sibTransId="{57CD0BCC-64CF-4324-A5AB-30EC332FF5D0}"/>
    <dgm:cxn modelId="{24F0760E-8C56-4EA7-B688-F3EBF620126D}" type="presOf" srcId="{91A25587-A9D6-4C47-B1BC-90304A3D7641}" destId="{00B2943C-CF1C-4341-BF5F-918A021BE78D}" srcOrd="0" destOrd="0" presId="urn:microsoft.com/office/officeart/2005/8/layout/default"/>
    <dgm:cxn modelId="{8EE26A12-2766-43F1-92C3-C45FBF52D4B1}" type="presOf" srcId="{A506EC73-D0BD-4A7B-8A84-804A241D9FCA}" destId="{1E9C02CC-A875-4339-B2F9-8C712A4A2D1C}" srcOrd="0" destOrd="0" presId="urn:microsoft.com/office/officeart/2005/8/layout/default"/>
    <dgm:cxn modelId="{6776BF13-AE4C-4782-8B45-CA5784480A65}" type="presOf" srcId="{AFA2FE9C-4582-4331-B9D4-A05FA167C8E3}" destId="{9EA9821B-889F-49FD-9017-0283C49DF29B}" srcOrd="0" destOrd="0" presId="urn:microsoft.com/office/officeart/2005/8/layout/default"/>
    <dgm:cxn modelId="{5787BA17-9C7F-48FD-A5EB-7F365AC1BEF8}" type="presOf" srcId="{472A3E38-E4B8-4C74-9469-583F91CA8C68}" destId="{8C68CD60-600C-46F9-9D23-ABC41E1A7937}" srcOrd="0" destOrd="0" presId="urn:microsoft.com/office/officeart/2005/8/layout/default"/>
    <dgm:cxn modelId="{4729FB17-6555-4E66-9F54-BDA49A1E5E99}" srcId="{11782692-3A43-4991-8D9D-7126BAD55E24}" destId="{BF7BA1DC-2BE0-4D53-9BB9-DDDD0265B13A}" srcOrd="11" destOrd="0" parTransId="{3C1EDA7A-97C8-4207-B508-1F7A04C614B3}" sibTransId="{C16ABE2D-B2AA-445E-8670-ED9E05B6078B}"/>
    <dgm:cxn modelId="{379D6518-1107-4F19-9827-A6D0DCAFE26D}" srcId="{11782692-3A43-4991-8D9D-7126BAD55E24}" destId="{D7E353C2-2D87-4444-9348-4BEE1A22A65F}" srcOrd="4" destOrd="0" parTransId="{8F876BE4-7425-4C73-8F19-3EB7164D0079}" sibTransId="{C2850471-F331-4AB9-ACCE-8B8BF787165F}"/>
    <dgm:cxn modelId="{B5CD541A-8D6C-405A-A315-6710C8E2C0DE}" srcId="{11782692-3A43-4991-8D9D-7126BAD55E24}" destId="{472A3E38-E4B8-4C74-9469-583F91CA8C68}" srcOrd="1" destOrd="0" parTransId="{1DD3A79F-48B1-4AB8-B6BC-58B2BF2706C6}" sibTransId="{003085D7-89CB-44A1-AED5-0967BD608D83}"/>
    <dgm:cxn modelId="{A5AF8E25-6DD9-4AF9-A2CB-9FBCC85871B1}" srcId="{11782692-3A43-4991-8D9D-7126BAD55E24}" destId="{72BF24DF-9C05-448C-AC6D-FD4CAA740F9C}" srcOrd="19" destOrd="0" parTransId="{A7FF0D73-0536-494E-BBBF-EC0B48177AB6}" sibTransId="{C1FE6B4F-0A9B-4724-B4E7-C9E2836EE684}"/>
    <dgm:cxn modelId="{3F8B3B29-E3E7-43C2-8EC6-A40B7C286FAD}" srcId="{11782692-3A43-4991-8D9D-7126BAD55E24}" destId="{ED587201-9C84-4143-89A4-D1E932FCCC49}" srcOrd="2" destOrd="0" parTransId="{A913AB13-94B9-4346-A6B5-C119710539EA}" sibTransId="{7DB8AAB7-CB84-474C-8B97-A5C1140C6AB4}"/>
    <dgm:cxn modelId="{ACFEDD2A-1E16-4BA0-9A07-BF4C5273B036}" type="presOf" srcId="{11782692-3A43-4991-8D9D-7126BAD55E24}" destId="{51095978-12B4-4C46-A42F-FDBC30A115DD}" srcOrd="0" destOrd="0" presId="urn:microsoft.com/office/officeart/2005/8/layout/default"/>
    <dgm:cxn modelId="{539A012B-A73F-422F-86C5-8CC368180223}" type="presOf" srcId="{E815ED90-634E-4C2B-B174-E10B986ACDD4}" destId="{319268B2-38A3-4356-8D25-C0E6B495AAD9}" srcOrd="0" destOrd="0" presId="urn:microsoft.com/office/officeart/2005/8/layout/default"/>
    <dgm:cxn modelId="{91B43D2C-4AAA-447D-831E-4B7E4484E626}" srcId="{11782692-3A43-4991-8D9D-7126BAD55E24}" destId="{2DA4AA05-AC93-4EC5-841C-E7985EA046F4}" srcOrd="8" destOrd="0" parTransId="{53FD2D70-9D9D-4BD8-BEAB-80C770B68B71}" sibTransId="{DFC74416-D16E-4439-9123-D6A0731B94BD}"/>
    <dgm:cxn modelId="{3710FF35-58DB-471B-A71F-190BB4A451E0}" srcId="{11782692-3A43-4991-8D9D-7126BAD55E24}" destId="{2F996643-EDE3-4E9C-85EE-E50AFEC4F694}" srcOrd="13" destOrd="0" parTransId="{44FD77BF-1C1E-44AE-9B58-6D16C62C7B72}" sibTransId="{8A3347AF-BC14-41DC-A94C-2EEFE06C6673}"/>
    <dgm:cxn modelId="{8BB0E53A-2957-4FC3-AA37-FD66DE6781C4}" type="presOf" srcId="{C9AEE554-188E-42BD-8199-19B2DEC279B6}" destId="{FADC93DA-1372-4C99-A751-D7807776BF52}" srcOrd="0" destOrd="0" presId="urn:microsoft.com/office/officeart/2005/8/layout/default"/>
    <dgm:cxn modelId="{7C71F43A-7575-4519-9A7B-2C4C74794DC7}" type="presOf" srcId="{63AB6F9E-DC1A-4106-9212-52A44AE7EA22}" destId="{A7535D06-4780-4662-AA6E-D5A4142CE6FD}" srcOrd="0" destOrd="0" presId="urn:microsoft.com/office/officeart/2005/8/layout/default"/>
    <dgm:cxn modelId="{0480F43A-CFC5-45D9-A0BA-AA24774BCF32}" type="presOf" srcId="{AE1FA20B-FED0-4175-BF68-644985A6C972}" destId="{C03DF0C4-95E7-4438-9B6D-00A043BC281C}" srcOrd="0" destOrd="0" presId="urn:microsoft.com/office/officeart/2005/8/layout/default"/>
    <dgm:cxn modelId="{2823C65F-6996-4BC6-8626-DDDB0C0648E3}" srcId="{11782692-3A43-4991-8D9D-7126BAD55E24}" destId="{63AB6F9E-DC1A-4106-9212-52A44AE7EA22}" srcOrd="22" destOrd="0" parTransId="{FD9A36F5-7BED-48C2-98A4-3162EC1F3883}" sibTransId="{ED9F62A0-0FF4-4E23-BCAC-AAB0EA088F5F}"/>
    <dgm:cxn modelId="{FD1A2C44-0E5C-478F-A970-411B8E5D0AAE}" type="presOf" srcId="{2109E011-9506-4B84-8FD4-C8A804779880}" destId="{9F1FD454-655B-4AC4-B46F-FFCF51904522}" srcOrd="0" destOrd="0" presId="urn:microsoft.com/office/officeart/2005/8/layout/default"/>
    <dgm:cxn modelId="{B4F3694B-D69C-4DA9-9B70-5F28186821EF}" srcId="{11782692-3A43-4991-8D9D-7126BAD55E24}" destId="{715E3ED0-D273-45AD-8F01-8FE3029A83DE}" srcOrd="16" destOrd="0" parTransId="{AE7ED90C-A10A-4861-A081-6225E0E2D1DE}" sibTransId="{B13849AD-6D4D-4654-B1B2-40F465ED61ED}"/>
    <dgm:cxn modelId="{6E55DD4C-CC44-4A94-801C-1170EC68E680}" type="presOf" srcId="{59A2BB66-B516-4317-9E4A-09770E374C36}" destId="{31F403DD-9167-4E54-8F29-680D1A392E59}" srcOrd="0" destOrd="0" presId="urn:microsoft.com/office/officeart/2005/8/layout/default"/>
    <dgm:cxn modelId="{FDD13D51-DF90-4F9B-AAB7-799B56773158}" type="presOf" srcId="{BF7BA1DC-2BE0-4D53-9BB9-DDDD0265B13A}" destId="{FC48C504-8112-4B94-93D2-BE4292F9E731}" srcOrd="0" destOrd="0" presId="urn:microsoft.com/office/officeart/2005/8/layout/default"/>
    <dgm:cxn modelId="{CBFF1952-663F-425B-81E8-D43FF183451D}" type="presOf" srcId="{CE77E05A-BF02-431F-94E8-E9836E08A2B1}" destId="{A8DAF22C-3D88-4C91-AF0B-95E13A21528C}" srcOrd="0" destOrd="0" presId="urn:microsoft.com/office/officeart/2005/8/layout/default"/>
    <dgm:cxn modelId="{A625E157-C2DF-4015-A015-6942618ED340}" srcId="{11782692-3A43-4991-8D9D-7126BAD55E24}" destId="{C9AEE554-188E-42BD-8199-19B2DEC279B6}" srcOrd="5" destOrd="0" parTransId="{74EE9893-0D04-42BD-83A6-74F0CF42211A}" sibTransId="{2DF98EC0-165E-43A1-9B78-D88E435C280A}"/>
    <dgm:cxn modelId="{7F7F0879-5CB7-4699-9D91-3B24CA5B3201}" srcId="{11782692-3A43-4991-8D9D-7126BAD55E24}" destId="{AE1FA20B-FED0-4175-BF68-644985A6C972}" srcOrd="14" destOrd="0" parTransId="{46CDBABE-7705-4737-AEC6-A0DFBFD885E4}" sibTransId="{21A0D65F-4DA9-4492-B58B-3FEACA7DE4DB}"/>
    <dgm:cxn modelId="{27176F81-C663-4842-B2AD-3488EBC1AEC0}" srcId="{11782692-3A43-4991-8D9D-7126BAD55E24}" destId="{D25ED3C3-72A7-4CE5-B30B-20986184BD56}" srcOrd="18" destOrd="0" parTransId="{2586E88B-2736-4430-A0C8-88E9E0B80533}" sibTransId="{7E76469C-8F65-4C16-83F0-87BB70D48B74}"/>
    <dgm:cxn modelId="{0BB5E184-F0A8-4812-AEB1-1731877D273E}" srcId="{11782692-3A43-4991-8D9D-7126BAD55E24}" destId="{E815ED90-634E-4C2B-B174-E10B986ACDD4}" srcOrd="6" destOrd="0" parTransId="{1F8BD0E4-97E0-4C70-B66A-295A555C32A3}" sibTransId="{92719964-90E5-4602-A1FA-EB6CE230A081}"/>
    <dgm:cxn modelId="{0226578B-2199-43A9-8887-A037DD37A2B7}" srcId="{11782692-3A43-4991-8D9D-7126BAD55E24}" destId="{B3672BDD-E7D4-4D8E-A376-BA4C5C7B561B}" srcOrd="21" destOrd="0" parTransId="{E924C50A-4994-40FF-B449-84D556FBD89A}" sibTransId="{0C1F4266-9CEE-4AF5-B1AF-27DF56DAB763}"/>
    <dgm:cxn modelId="{A958688E-5E3A-4591-86A4-C0F6477C3A8D}" type="presOf" srcId="{4CA92C13-B8DE-4819-B636-E17896759884}" destId="{77DC04B2-8F1E-4B39-8D44-4793B8FA8E43}" srcOrd="0" destOrd="0" presId="urn:microsoft.com/office/officeart/2005/8/layout/default"/>
    <dgm:cxn modelId="{C335B192-9DE4-4892-A321-BB248CB79D72}" type="presOf" srcId="{2DA4AA05-AC93-4EC5-841C-E7985EA046F4}" destId="{3565346F-35BB-41BF-B9CC-849139227598}" srcOrd="0" destOrd="0" presId="urn:microsoft.com/office/officeart/2005/8/layout/default"/>
    <dgm:cxn modelId="{1CBAE09A-FDFD-442D-8008-8DF9AC0B60D0}" type="presOf" srcId="{E6D1EBDB-F11A-4AEE-A44A-07A6284EE016}" destId="{DCA6CFD8-0CA4-40AD-A9DF-3DBFE7CCA08B}" srcOrd="0" destOrd="0" presId="urn:microsoft.com/office/officeart/2005/8/layout/default"/>
    <dgm:cxn modelId="{C9DA4E9F-0825-4B79-850F-0BF418F19EBF}" srcId="{11782692-3A43-4991-8D9D-7126BAD55E24}" destId="{9B6FEA19-FCEF-41AE-9231-38F36DCADC0C}" srcOrd="27" destOrd="0" parTransId="{989CD6B6-5A6E-4B70-9017-44E98E587313}" sibTransId="{E92210BA-4096-4B0A-8E47-20F439FBD5A9}"/>
    <dgm:cxn modelId="{52E0CEA0-96EF-4909-84D1-12F24289B642}" srcId="{11782692-3A43-4991-8D9D-7126BAD55E24}" destId="{323D99B9-A1EE-453B-A85F-1D87C73355C0}" srcOrd="15" destOrd="0" parTransId="{22D35419-8187-4927-BCA4-98D0EAB98984}" sibTransId="{8EA9DD90-4D62-4425-8AD6-9EDBE9D7ACA6}"/>
    <dgm:cxn modelId="{531DB1A1-ABFE-4E3F-8C26-7BFDEC0354EB}" srcId="{11782692-3A43-4991-8D9D-7126BAD55E24}" destId="{F877FBDB-7BB5-4E7F-990D-634B46287B76}" srcOrd="25" destOrd="0" parTransId="{C4716C44-86E2-43BF-BBEB-887BF737F83C}" sibTransId="{6F4A3A4D-7F0F-45DB-9200-F8FA37FB5174}"/>
    <dgm:cxn modelId="{2F7A07A3-E4B3-43B3-84D4-B5525A4AD5A3}" type="presOf" srcId="{D7E353C2-2D87-4444-9348-4BEE1A22A65F}" destId="{1D9E0398-8ED2-4571-947B-CF815AD9980F}" srcOrd="0" destOrd="0" presId="urn:microsoft.com/office/officeart/2005/8/layout/default"/>
    <dgm:cxn modelId="{2ACF5AA4-AD02-4687-9905-1228DD78762C}" type="presOf" srcId="{EACCC7FA-B336-4D64-80DA-182699034318}" destId="{772D2783-1505-471A-9353-A3140DCA4876}" srcOrd="0" destOrd="0" presId="urn:microsoft.com/office/officeart/2005/8/layout/default"/>
    <dgm:cxn modelId="{80BA1BAE-2989-4959-94CD-45F62CD1CEE3}" type="presOf" srcId="{2F996643-EDE3-4E9C-85EE-E50AFEC4F694}" destId="{25FCD9CC-B08A-4927-BAB8-F65B0876B68A}" srcOrd="0" destOrd="0" presId="urn:microsoft.com/office/officeart/2005/8/layout/default"/>
    <dgm:cxn modelId="{A3B7DAC4-2334-4514-B75A-686B214D5CDD}" type="presOf" srcId="{B3672BDD-E7D4-4D8E-A376-BA4C5C7B561B}" destId="{04BCFF23-5186-467C-85A7-FAEC6DFB56CC}" srcOrd="0" destOrd="0" presId="urn:microsoft.com/office/officeart/2005/8/layout/default"/>
    <dgm:cxn modelId="{5BB915CE-032C-4C63-ADE5-E4FD1FD67F47}" srcId="{11782692-3A43-4991-8D9D-7126BAD55E24}" destId="{91A25587-A9D6-4C47-B1BC-90304A3D7641}" srcOrd="0" destOrd="0" parTransId="{DE0CD870-F6B3-4CCC-AB52-084FFE8596D4}" sibTransId="{2EFC940A-7EA8-44DD-95E6-6F0B68F0719C}"/>
    <dgm:cxn modelId="{425767CF-D4F1-42D0-8B6E-320856454EE1}" type="presOf" srcId="{ED587201-9C84-4143-89A4-D1E932FCCC49}" destId="{8BA49094-E27D-435B-AF78-F704BE195677}" srcOrd="0" destOrd="0" presId="urn:microsoft.com/office/officeart/2005/8/layout/default"/>
    <dgm:cxn modelId="{6D9748D2-FC3E-4F16-B70F-A3B9F7D1E6D4}" type="presOf" srcId="{313E925B-8FDC-40CF-BB66-F84782D0DCB7}" destId="{6B38444F-ED34-4700-A98E-2FA8D16C2D9C}" srcOrd="0" destOrd="0" presId="urn:microsoft.com/office/officeart/2005/8/layout/default"/>
    <dgm:cxn modelId="{002535D3-8493-46B6-9743-F1F96FCE76E3}" srcId="{11782692-3A43-4991-8D9D-7126BAD55E24}" destId="{DD053141-2FC7-42C2-8F76-2405F7F1063D}" srcOrd="7" destOrd="0" parTransId="{8EA07ABC-EF7C-4BE1-B3A1-36A3A518063B}" sibTransId="{5EEF3353-6EE6-4DF4-B700-493292AABCDB}"/>
    <dgm:cxn modelId="{D1CF29D5-45BA-4548-B873-57F18C184448}" srcId="{11782692-3A43-4991-8D9D-7126BAD55E24}" destId="{17DD1588-1458-42BF-9319-DE0911032330}" srcOrd="9" destOrd="0" parTransId="{39DE3881-DF1E-4EDB-BB3E-5FAE62D9FFD7}" sibTransId="{C09AC2FB-BDB8-4D46-A0C3-295FC2EB1A7B}"/>
    <dgm:cxn modelId="{15C9A1D6-AF03-4A18-94A9-C9B75994B46B}" srcId="{11782692-3A43-4991-8D9D-7126BAD55E24}" destId="{2109E011-9506-4B84-8FD4-C8A804779880}" srcOrd="17" destOrd="0" parTransId="{FA9B69EC-0FD6-46B6-9FCA-079DE4451962}" sibTransId="{210FBF57-D08E-4B8A-A32D-782E5C0A80EE}"/>
    <dgm:cxn modelId="{38C6D0D8-2015-4A2F-B5B5-07AB3E48AF76}" srcId="{11782692-3A43-4991-8D9D-7126BAD55E24}" destId="{E6D1EBDB-F11A-4AEE-A44A-07A6284EE016}" srcOrd="29" destOrd="0" parTransId="{F5F9234B-AE3C-439E-A648-97F072C5126A}" sibTransId="{B816BA2D-4CBA-45DC-A6C8-EADC8D1EBE56}"/>
    <dgm:cxn modelId="{603B0EDB-08AC-4AD0-9996-D386F662CC9C}" srcId="{11782692-3A43-4991-8D9D-7126BAD55E24}" destId="{AFA2FE9C-4582-4331-B9D4-A05FA167C8E3}" srcOrd="28" destOrd="0" parTransId="{55F4E59A-1F17-4975-AE1F-707530E12CFC}" sibTransId="{6A05BDC5-AE37-45E0-92C6-33A85483B846}"/>
    <dgm:cxn modelId="{A5DFEEDD-4DED-457D-B6F4-65EF0B8724FA}" srcId="{11782692-3A43-4991-8D9D-7126BAD55E24}" destId="{EACCC7FA-B336-4D64-80DA-182699034318}" srcOrd="20" destOrd="0" parTransId="{8246B9F2-2203-484B-B11D-9E3679E4ED28}" sibTransId="{B6BB5CCF-DD22-4E8C-968F-7E740EA1DCF8}"/>
    <dgm:cxn modelId="{3A6F39DF-55A0-44AA-822B-10BD1BCAB305}" type="presOf" srcId="{323D99B9-A1EE-453B-A85F-1D87C73355C0}" destId="{25964BCB-A69E-4773-B064-6646F5C3A528}" srcOrd="0" destOrd="0" presId="urn:microsoft.com/office/officeart/2005/8/layout/default"/>
    <dgm:cxn modelId="{5E8BBDDF-5A35-437B-9949-28851A314F78}" srcId="{11782692-3A43-4991-8D9D-7126BAD55E24}" destId="{313E925B-8FDC-40CF-BB66-F84782D0DCB7}" srcOrd="10" destOrd="0" parTransId="{B75BCB6B-28C8-4480-A2EA-9B592E0268E5}" sibTransId="{E08BC33A-1811-4872-A82A-088499670EE0}"/>
    <dgm:cxn modelId="{6F9248E3-0891-4DFB-AA32-7FAD74C62AB1}" srcId="{11782692-3A43-4991-8D9D-7126BAD55E24}" destId="{59A2BB66-B516-4317-9E4A-09770E374C36}" srcOrd="12" destOrd="0" parTransId="{57234D81-7CD0-4003-B498-0E354E47A9AE}" sibTransId="{9B1B5CBB-6715-42B3-89E9-C23830E4400E}"/>
    <dgm:cxn modelId="{22C99BE9-5A78-43CC-9A0D-6904139903D0}" srcId="{11782692-3A43-4991-8D9D-7126BAD55E24}" destId="{B7AEB7F1-5CA3-453B-AB08-5E429BA39E4B}" srcOrd="3" destOrd="0" parTransId="{52A88DFF-DD57-4B4B-95D0-39C03B41F0C3}" sibTransId="{4E546855-972C-453A-9A95-C06F488AAC19}"/>
    <dgm:cxn modelId="{110464F2-97D2-44A6-AB8A-DDFE99B08AB0}" type="presOf" srcId="{72BF24DF-9C05-448C-AC6D-FD4CAA740F9C}" destId="{604621C4-6305-46E0-8EE3-5BBB4F38EBF8}" srcOrd="0" destOrd="0" presId="urn:microsoft.com/office/officeart/2005/8/layout/default"/>
    <dgm:cxn modelId="{66558CF6-9C89-4CB5-A733-6C3C95C26927}" type="presOf" srcId="{B7AEB7F1-5CA3-453B-AB08-5E429BA39E4B}" destId="{B295AB79-E963-4CC1-A7E0-5D0EE7F811BF}" srcOrd="0" destOrd="0" presId="urn:microsoft.com/office/officeart/2005/8/layout/default"/>
    <dgm:cxn modelId="{F662A7F9-EAC1-429D-AD5C-3FE68BAE4D51}" srcId="{11782692-3A43-4991-8D9D-7126BAD55E24}" destId="{A506EC73-D0BD-4A7B-8A84-804A241D9FCA}" srcOrd="23" destOrd="0" parTransId="{1301ACD4-AFEE-413E-8C0A-DFA135A5194C}" sibTransId="{0D61951F-66D7-4F9A-95AB-BF0F512D2B23}"/>
    <dgm:cxn modelId="{A70C0AFA-9396-493F-BEBA-9B33F61F2546}" type="presOf" srcId="{715E3ED0-D273-45AD-8F01-8FE3029A83DE}" destId="{11B7E826-D290-4E6E-98E4-2EEF86CF2CD1}" srcOrd="0" destOrd="0" presId="urn:microsoft.com/office/officeart/2005/8/layout/default"/>
    <dgm:cxn modelId="{1E14BDB4-982A-4E96-9D87-7AB8284C549B}" type="presParOf" srcId="{51095978-12B4-4C46-A42F-FDBC30A115DD}" destId="{00B2943C-CF1C-4341-BF5F-918A021BE78D}" srcOrd="0" destOrd="0" presId="urn:microsoft.com/office/officeart/2005/8/layout/default"/>
    <dgm:cxn modelId="{8421B647-AC49-4970-9984-1B28DF46C296}" type="presParOf" srcId="{51095978-12B4-4C46-A42F-FDBC30A115DD}" destId="{F192FCEB-20EF-4242-B58B-C90DC082BEB3}" srcOrd="1" destOrd="0" presId="urn:microsoft.com/office/officeart/2005/8/layout/default"/>
    <dgm:cxn modelId="{A2ECA074-D78E-40D7-8732-BEF457C71199}" type="presParOf" srcId="{51095978-12B4-4C46-A42F-FDBC30A115DD}" destId="{8C68CD60-600C-46F9-9D23-ABC41E1A7937}" srcOrd="2" destOrd="0" presId="urn:microsoft.com/office/officeart/2005/8/layout/default"/>
    <dgm:cxn modelId="{B1FAC37A-AED3-474D-9BB1-3AF83F9AF7AC}" type="presParOf" srcId="{51095978-12B4-4C46-A42F-FDBC30A115DD}" destId="{3B99ACC1-B9F9-4E34-BD75-54230655FA58}" srcOrd="3" destOrd="0" presId="urn:microsoft.com/office/officeart/2005/8/layout/default"/>
    <dgm:cxn modelId="{F9AA623E-9619-4442-B559-1C19757D8B7C}" type="presParOf" srcId="{51095978-12B4-4C46-A42F-FDBC30A115DD}" destId="{8BA49094-E27D-435B-AF78-F704BE195677}" srcOrd="4" destOrd="0" presId="urn:microsoft.com/office/officeart/2005/8/layout/default"/>
    <dgm:cxn modelId="{B98A70A0-8A4B-4E1F-BA4F-E8C9F727CF0F}" type="presParOf" srcId="{51095978-12B4-4C46-A42F-FDBC30A115DD}" destId="{BD9DD21B-873C-4813-944B-5F4450139FB9}" srcOrd="5" destOrd="0" presId="urn:microsoft.com/office/officeart/2005/8/layout/default"/>
    <dgm:cxn modelId="{E74898D6-EF43-4A5D-9E8A-11FC524BD968}" type="presParOf" srcId="{51095978-12B4-4C46-A42F-FDBC30A115DD}" destId="{B295AB79-E963-4CC1-A7E0-5D0EE7F811BF}" srcOrd="6" destOrd="0" presId="urn:microsoft.com/office/officeart/2005/8/layout/default"/>
    <dgm:cxn modelId="{D92E980D-2111-44A1-9CAF-2C818F35549F}" type="presParOf" srcId="{51095978-12B4-4C46-A42F-FDBC30A115DD}" destId="{A1FCCD71-E3BA-4BE8-A2F7-179245FBD1AD}" srcOrd="7" destOrd="0" presId="urn:microsoft.com/office/officeart/2005/8/layout/default"/>
    <dgm:cxn modelId="{89F4341D-5300-444A-B076-DA5B81114BF0}" type="presParOf" srcId="{51095978-12B4-4C46-A42F-FDBC30A115DD}" destId="{1D9E0398-8ED2-4571-947B-CF815AD9980F}" srcOrd="8" destOrd="0" presId="urn:microsoft.com/office/officeart/2005/8/layout/default"/>
    <dgm:cxn modelId="{2288389C-A9AB-44AD-8074-CAED012A6312}" type="presParOf" srcId="{51095978-12B4-4C46-A42F-FDBC30A115DD}" destId="{DED15C13-5DE4-4F3F-AD09-7B4B466BF3B9}" srcOrd="9" destOrd="0" presId="urn:microsoft.com/office/officeart/2005/8/layout/default"/>
    <dgm:cxn modelId="{8B8D584D-6151-466F-A1A1-01CE2561A0BA}" type="presParOf" srcId="{51095978-12B4-4C46-A42F-FDBC30A115DD}" destId="{FADC93DA-1372-4C99-A751-D7807776BF52}" srcOrd="10" destOrd="0" presId="urn:microsoft.com/office/officeart/2005/8/layout/default"/>
    <dgm:cxn modelId="{FEF20661-70FA-40D4-8EB4-38C159AE5B98}" type="presParOf" srcId="{51095978-12B4-4C46-A42F-FDBC30A115DD}" destId="{89AF7D61-921F-4C8F-8E84-01BC881B53D4}" srcOrd="11" destOrd="0" presId="urn:microsoft.com/office/officeart/2005/8/layout/default"/>
    <dgm:cxn modelId="{F91FFA72-7152-4554-9666-FD3279A90A1B}" type="presParOf" srcId="{51095978-12B4-4C46-A42F-FDBC30A115DD}" destId="{319268B2-38A3-4356-8D25-C0E6B495AAD9}" srcOrd="12" destOrd="0" presId="urn:microsoft.com/office/officeart/2005/8/layout/default"/>
    <dgm:cxn modelId="{51AB2B8B-3B68-4ED7-AFC6-6EE1BACCB1BD}" type="presParOf" srcId="{51095978-12B4-4C46-A42F-FDBC30A115DD}" destId="{28DA0D80-24A6-41BF-ADB6-B8083D9214FB}" srcOrd="13" destOrd="0" presId="urn:microsoft.com/office/officeart/2005/8/layout/default"/>
    <dgm:cxn modelId="{B14E8193-FACD-4508-88D5-9403D7B87762}" type="presParOf" srcId="{51095978-12B4-4C46-A42F-FDBC30A115DD}" destId="{57626F9B-626C-404D-995A-66D0D892FB26}" srcOrd="14" destOrd="0" presId="urn:microsoft.com/office/officeart/2005/8/layout/default"/>
    <dgm:cxn modelId="{E9B03130-5394-44CD-B77C-5684C1590D23}" type="presParOf" srcId="{51095978-12B4-4C46-A42F-FDBC30A115DD}" destId="{EC4D515A-5D40-423E-A45A-8E8F9A8355F3}" srcOrd="15" destOrd="0" presId="urn:microsoft.com/office/officeart/2005/8/layout/default"/>
    <dgm:cxn modelId="{BC88586C-9AD6-42B4-A35D-8CAE7D3D1F36}" type="presParOf" srcId="{51095978-12B4-4C46-A42F-FDBC30A115DD}" destId="{3565346F-35BB-41BF-B9CC-849139227598}" srcOrd="16" destOrd="0" presId="urn:microsoft.com/office/officeart/2005/8/layout/default"/>
    <dgm:cxn modelId="{033AA76E-9CC2-42FC-A973-6A9B70D4EF09}" type="presParOf" srcId="{51095978-12B4-4C46-A42F-FDBC30A115DD}" destId="{F8D8268F-E679-4172-9316-6C4697B9283C}" srcOrd="17" destOrd="0" presId="urn:microsoft.com/office/officeart/2005/8/layout/default"/>
    <dgm:cxn modelId="{3C4B351D-0107-41F4-A1CA-895DB5813AAB}" type="presParOf" srcId="{51095978-12B4-4C46-A42F-FDBC30A115DD}" destId="{3150FE4D-F116-4C6D-A926-2C30749D054C}" srcOrd="18" destOrd="0" presId="urn:microsoft.com/office/officeart/2005/8/layout/default"/>
    <dgm:cxn modelId="{3759FF37-587B-4F0C-AC89-A9C07E1EAD77}" type="presParOf" srcId="{51095978-12B4-4C46-A42F-FDBC30A115DD}" destId="{170BB70A-4D67-4277-812D-E15421F71CE7}" srcOrd="19" destOrd="0" presId="urn:microsoft.com/office/officeart/2005/8/layout/default"/>
    <dgm:cxn modelId="{FDFF88C3-34A8-4638-8966-C298E475862D}" type="presParOf" srcId="{51095978-12B4-4C46-A42F-FDBC30A115DD}" destId="{6B38444F-ED34-4700-A98E-2FA8D16C2D9C}" srcOrd="20" destOrd="0" presId="urn:microsoft.com/office/officeart/2005/8/layout/default"/>
    <dgm:cxn modelId="{946B660A-81BC-475A-93C4-31AAF3A51CFF}" type="presParOf" srcId="{51095978-12B4-4C46-A42F-FDBC30A115DD}" destId="{9D96FD22-E586-4E9E-970A-F0D23EAB269F}" srcOrd="21" destOrd="0" presId="urn:microsoft.com/office/officeart/2005/8/layout/default"/>
    <dgm:cxn modelId="{1EC07C75-21EB-4564-B63E-9CA708B2C8DB}" type="presParOf" srcId="{51095978-12B4-4C46-A42F-FDBC30A115DD}" destId="{FC48C504-8112-4B94-93D2-BE4292F9E731}" srcOrd="22" destOrd="0" presId="urn:microsoft.com/office/officeart/2005/8/layout/default"/>
    <dgm:cxn modelId="{A75606FF-A932-4CBC-A135-B5980C44D56D}" type="presParOf" srcId="{51095978-12B4-4C46-A42F-FDBC30A115DD}" destId="{D7B3B36C-FA48-47E4-893D-AFE02E867C8B}" srcOrd="23" destOrd="0" presId="urn:microsoft.com/office/officeart/2005/8/layout/default"/>
    <dgm:cxn modelId="{283E13B7-31E0-4944-B21C-8C8F620F9A20}" type="presParOf" srcId="{51095978-12B4-4C46-A42F-FDBC30A115DD}" destId="{31F403DD-9167-4E54-8F29-680D1A392E59}" srcOrd="24" destOrd="0" presId="urn:microsoft.com/office/officeart/2005/8/layout/default"/>
    <dgm:cxn modelId="{B103166C-AF88-4E74-AF7D-2633C086B9E3}" type="presParOf" srcId="{51095978-12B4-4C46-A42F-FDBC30A115DD}" destId="{0B312B66-E4FA-476A-8992-16B076E3AEF9}" srcOrd="25" destOrd="0" presId="urn:microsoft.com/office/officeart/2005/8/layout/default"/>
    <dgm:cxn modelId="{B841A249-08C1-4C1E-B533-079DFD294983}" type="presParOf" srcId="{51095978-12B4-4C46-A42F-FDBC30A115DD}" destId="{25FCD9CC-B08A-4927-BAB8-F65B0876B68A}" srcOrd="26" destOrd="0" presId="urn:microsoft.com/office/officeart/2005/8/layout/default"/>
    <dgm:cxn modelId="{EE169346-D4FE-4E00-8740-7049FD3B1BAD}" type="presParOf" srcId="{51095978-12B4-4C46-A42F-FDBC30A115DD}" destId="{9CF6DB67-BB93-400A-B02B-15FA521137AE}" srcOrd="27" destOrd="0" presId="urn:microsoft.com/office/officeart/2005/8/layout/default"/>
    <dgm:cxn modelId="{3ABC896F-49E9-4BFA-B36A-D6DD0287D2B0}" type="presParOf" srcId="{51095978-12B4-4C46-A42F-FDBC30A115DD}" destId="{C03DF0C4-95E7-4438-9B6D-00A043BC281C}" srcOrd="28" destOrd="0" presId="urn:microsoft.com/office/officeart/2005/8/layout/default"/>
    <dgm:cxn modelId="{5325E40C-4683-4900-A9EE-F33539DBDAE3}" type="presParOf" srcId="{51095978-12B4-4C46-A42F-FDBC30A115DD}" destId="{2D30B3DD-8111-43F4-A9E4-E2E8D097F280}" srcOrd="29" destOrd="0" presId="urn:microsoft.com/office/officeart/2005/8/layout/default"/>
    <dgm:cxn modelId="{4B0BA396-C938-46DE-8A06-67A3C09512F9}" type="presParOf" srcId="{51095978-12B4-4C46-A42F-FDBC30A115DD}" destId="{25964BCB-A69E-4773-B064-6646F5C3A528}" srcOrd="30" destOrd="0" presId="urn:microsoft.com/office/officeart/2005/8/layout/default"/>
    <dgm:cxn modelId="{F8A577B1-8987-43C0-96E6-8E738E560480}" type="presParOf" srcId="{51095978-12B4-4C46-A42F-FDBC30A115DD}" destId="{EE42ECC1-BD27-4C5B-8674-897E30509DED}" srcOrd="31" destOrd="0" presId="urn:microsoft.com/office/officeart/2005/8/layout/default"/>
    <dgm:cxn modelId="{B8643834-F71F-43B0-978F-40413C55ED01}" type="presParOf" srcId="{51095978-12B4-4C46-A42F-FDBC30A115DD}" destId="{11B7E826-D290-4E6E-98E4-2EEF86CF2CD1}" srcOrd="32" destOrd="0" presId="urn:microsoft.com/office/officeart/2005/8/layout/default"/>
    <dgm:cxn modelId="{FEC93707-0664-4642-A858-D497695F5624}" type="presParOf" srcId="{51095978-12B4-4C46-A42F-FDBC30A115DD}" destId="{0C3FBCDA-B1AB-45FB-8BB9-1D69E7FF3A5F}" srcOrd="33" destOrd="0" presId="urn:microsoft.com/office/officeart/2005/8/layout/default"/>
    <dgm:cxn modelId="{E9D8BBE5-791A-456C-B70A-AE5FD04F5E55}" type="presParOf" srcId="{51095978-12B4-4C46-A42F-FDBC30A115DD}" destId="{9F1FD454-655B-4AC4-B46F-FFCF51904522}" srcOrd="34" destOrd="0" presId="urn:microsoft.com/office/officeart/2005/8/layout/default"/>
    <dgm:cxn modelId="{54FE624C-404F-48A6-B283-0DBC9028E1EF}" type="presParOf" srcId="{51095978-12B4-4C46-A42F-FDBC30A115DD}" destId="{18B8162E-F568-41B0-B03C-168CDFFA8426}" srcOrd="35" destOrd="0" presId="urn:microsoft.com/office/officeart/2005/8/layout/default"/>
    <dgm:cxn modelId="{B4B0BB77-5DA8-483B-84B3-B517B8266161}" type="presParOf" srcId="{51095978-12B4-4C46-A42F-FDBC30A115DD}" destId="{0EA68758-9B2F-4A1A-A2FE-8E939D4E5742}" srcOrd="36" destOrd="0" presId="urn:microsoft.com/office/officeart/2005/8/layout/default"/>
    <dgm:cxn modelId="{9FE09092-0C2F-4D00-9E50-1C14251C1E0B}" type="presParOf" srcId="{51095978-12B4-4C46-A42F-FDBC30A115DD}" destId="{858604A7-F6E2-40D4-B602-2E935EE59F1B}" srcOrd="37" destOrd="0" presId="urn:microsoft.com/office/officeart/2005/8/layout/default"/>
    <dgm:cxn modelId="{BE5D28CE-237C-461A-8B22-CE93AD85C3D8}" type="presParOf" srcId="{51095978-12B4-4C46-A42F-FDBC30A115DD}" destId="{604621C4-6305-46E0-8EE3-5BBB4F38EBF8}" srcOrd="38" destOrd="0" presId="urn:microsoft.com/office/officeart/2005/8/layout/default"/>
    <dgm:cxn modelId="{630C82CC-AA49-4C29-8609-0496FF109329}" type="presParOf" srcId="{51095978-12B4-4C46-A42F-FDBC30A115DD}" destId="{3EF28C55-2DF8-4285-80AD-47E745C28ED8}" srcOrd="39" destOrd="0" presId="urn:microsoft.com/office/officeart/2005/8/layout/default"/>
    <dgm:cxn modelId="{57F041E7-BC88-4F66-877B-7F9F36D98665}" type="presParOf" srcId="{51095978-12B4-4C46-A42F-FDBC30A115DD}" destId="{772D2783-1505-471A-9353-A3140DCA4876}" srcOrd="40" destOrd="0" presId="urn:microsoft.com/office/officeart/2005/8/layout/default"/>
    <dgm:cxn modelId="{0FFC3485-434C-46D8-962B-7F488C61D53E}" type="presParOf" srcId="{51095978-12B4-4C46-A42F-FDBC30A115DD}" destId="{E365CF0A-CBB8-4B15-AA4E-AFF0BADE8F1C}" srcOrd="41" destOrd="0" presId="urn:microsoft.com/office/officeart/2005/8/layout/default"/>
    <dgm:cxn modelId="{F91AC0A8-83A8-408D-AFDF-4D7479084083}" type="presParOf" srcId="{51095978-12B4-4C46-A42F-FDBC30A115DD}" destId="{04BCFF23-5186-467C-85A7-FAEC6DFB56CC}" srcOrd="42" destOrd="0" presId="urn:microsoft.com/office/officeart/2005/8/layout/default"/>
    <dgm:cxn modelId="{973D4A78-BA24-499D-A712-55979A041924}" type="presParOf" srcId="{51095978-12B4-4C46-A42F-FDBC30A115DD}" destId="{9D95B2C8-0CBC-4800-AEF2-DF5FEF3DCF42}" srcOrd="43" destOrd="0" presId="urn:microsoft.com/office/officeart/2005/8/layout/default"/>
    <dgm:cxn modelId="{66E0C28E-4216-4298-A0EB-92FF34D208FF}" type="presParOf" srcId="{51095978-12B4-4C46-A42F-FDBC30A115DD}" destId="{A7535D06-4780-4662-AA6E-D5A4142CE6FD}" srcOrd="44" destOrd="0" presId="urn:microsoft.com/office/officeart/2005/8/layout/default"/>
    <dgm:cxn modelId="{C9FDCC4E-BFF1-4B3E-87D5-97A4F5155EF2}" type="presParOf" srcId="{51095978-12B4-4C46-A42F-FDBC30A115DD}" destId="{E20F28E2-52CF-4294-84DB-29AB9E284E8F}" srcOrd="45" destOrd="0" presId="urn:microsoft.com/office/officeart/2005/8/layout/default"/>
    <dgm:cxn modelId="{BB628BFC-6C21-47D3-A4EF-192CC7D141A5}" type="presParOf" srcId="{51095978-12B4-4C46-A42F-FDBC30A115DD}" destId="{1E9C02CC-A875-4339-B2F9-8C712A4A2D1C}" srcOrd="46" destOrd="0" presId="urn:microsoft.com/office/officeart/2005/8/layout/default"/>
    <dgm:cxn modelId="{21DF64E7-11CE-4984-AA5F-5278D9DE4595}" type="presParOf" srcId="{51095978-12B4-4C46-A42F-FDBC30A115DD}" destId="{D4AD8C6B-CFD5-4D0B-9AF9-442CF95D333C}" srcOrd="47" destOrd="0" presId="urn:microsoft.com/office/officeart/2005/8/layout/default"/>
    <dgm:cxn modelId="{1CA1D315-E45B-43FE-BC03-0CDF374CCEBC}" type="presParOf" srcId="{51095978-12B4-4C46-A42F-FDBC30A115DD}" destId="{A8DAF22C-3D88-4C91-AF0B-95E13A21528C}" srcOrd="48" destOrd="0" presId="urn:microsoft.com/office/officeart/2005/8/layout/default"/>
    <dgm:cxn modelId="{A490FDF7-77FA-476D-9768-6C41011A1797}" type="presParOf" srcId="{51095978-12B4-4C46-A42F-FDBC30A115DD}" destId="{1AD342A6-9C0E-4292-8B93-4D45C52683D1}" srcOrd="49" destOrd="0" presId="urn:microsoft.com/office/officeart/2005/8/layout/default"/>
    <dgm:cxn modelId="{53FEF385-39C1-4364-99BD-655ABEA744A3}" type="presParOf" srcId="{51095978-12B4-4C46-A42F-FDBC30A115DD}" destId="{783CEBA1-1A1C-469B-9560-C3204AB59321}" srcOrd="50" destOrd="0" presId="urn:microsoft.com/office/officeart/2005/8/layout/default"/>
    <dgm:cxn modelId="{948CD375-E7B3-4FBC-B157-F9220C4C9FC3}" type="presParOf" srcId="{51095978-12B4-4C46-A42F-FDBC30A115DD}" destId="{A159AA15-B662-4B8C-9CC5-15EADD025214}" srcOrd="51" destOrd="0" presId="urn:microsoft.com/office/officeart/2005/8/layout/default"/>
    <dgm:cxn modelId="{C50F9D8D-665A-448B-A871-04D9B2D95203}" type="presParOf" srcId="{51095978-12B4-4C46-A42F-FDBC30A115DD}" destId="{77DC04B2-8F1E-4B39-8D44-4793B8FA8E43}" srcOrd="52" destOrd="0" presId="urn:microsoft.com/office/officeart/2005/8/layout/default"/>
    <dgm:cxn modelId="{E1662CAB-643A-40DD-87C9-3023B790C57E}" type="presParOf" srcId="{51095978-12B4-4C46-A42F-FDBC30A115DD}" destId="{0CFCFC56-CF27-4675-B1A9-C1AC4AB71F75}" srcOrd="53" destOrd="0" presId="urn:microsoft.com/office/officeart/2005/8/layout/default"/>
    <dgm:cxn modelId="{588A7F2D-9AE9-4E83-80F6-1849B3D6DF11}" type="presParOf" srcId="{51095978-12B4-4C46-A42F-FDBC30A115DD}" destId="{FA00ABEF-7654-47E1-9D47-C94CA2EB61D1}" srcOrd="54" destOrd="0" presId="urn:microsoft.com/office/officeart/2005/8/layout/default"/>
    <dgm:cxn modelId="{F9EAC180-8B4E-4239-A78D-8AFDBB8BB98B}" type="presParOf" srcId="{51095978-12B4-4C46-A42F-FDBC30A115DD}" destId="{40D89B09-AB88-4DE0-B4C5-CFBE69E25F18}" srcOrd="55" destOrd="0" presId="urn:microsoft.com/office/officeart/2005/8/layout/default"/>
    <dgm:cxn modelId="{9BDE402B-F553-4107-9ACC-E6AB4DA54EF2}" type="presParOf" srcId="{51095978-12B4-4C46-A42F-FDBC30A115DD}" destId="{9EA9821B-889F-49FD-9017-0283C49DF29B}" srcOrd="56" destOrd="0" presId="urn:microsoft.com/office/officeart/2005/8/layout/default"/>
    <dgm:cxn modelId="{EA3425FE-9F32-47FB-8D7E-8FC152A2ABF9}" type="presParOf" srcId="{51095978-12B4-4C46-A42F-FDBC30A115DD}" destId="{E93D5178-A3F3-4066-BB59-FD8626FB8FF3}" srcOrd="57" destOrd="0" presId="urn:microsoft.com/office/officeart/2005/8/layout/default"/>
    <dgm:cxn modelId="{C1A33386-357A-4554-8979-8756A0402665}" type="presParOf" srcId="{51095978-12B4-4C46-A42F-FDBC30A115DD}" destId="{DCA6CFD8-0CA4-40AD-A9DF-3DBFE7CCA08B}" srcOrd="5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2943C-CF1C-4341-BF5F-918A021BE78D}">
      <dsp:nvSpPr>
        <dsp:cNvPr id="0" name=""/>
        <dsp:cNvSpPr/>
      </dsp:nvSpPr>
      <dsp:spPr>
        <a:xfrm>
          <a:off x="292932" y="170"/>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Long </a:t>
          </a:r>
          <a:r>
            <a:rPr lang="en-GB" sz="900" kern="1200" err="1">
              <a:solidFill>
                <a:sysClr val="windowText" lastClr="000000"/>
              </a:solidFill>
              <a:latin typeface="Calibri" panose="020F0502020204030204"/>
              <a:ea typeface="+mn-ea"/>
              <a:cs typeface="+mn-cs"/>
            </a:rPr>
            <a:t>Covid</a:t>
          </a:r>
          <a:r>
            <a:rPr lang="en-GB" sz="900" kern="1200">
              <a:solidFill>
                <a:sysClr val="windowText" lastClr="000000"/>
              </a:solidFill>
              <a:latin typeface="Calibri" panose="020F0502020204030204"/>
              <a:ea typeface="+mn-ea"/>
              <a:cs typeface="+mn-cs"/>
            </a:rPr>
            <a:t> clinics</a:t>
          </a:r>
        </a:p>
      </dsp:txBody>
      <dsp:txXfrm>
        <a:off x="292932" y="170"/>
        <a:ext cx="1065376" cy="639225"/>
      </dsp:txXfrm>
    </dsp:sp>
    <dsp:sp modelId="{8C68CD60-600C-46F9-9D23-ABC41E1A7937}">
      <dsp:nvSpPr>
        <dsp:cNvPr id="0" name=""/>
        <dsp:cNvSpPr/>
      </dsp:nvSpPr>
      <dsp:spPr>
        <a:xfrm>
          <a:off x="1464846" y="170"/>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Pulmonary rehabilitation</a:t>
          </a:r>
        </a:p>
      </dsp:txBody>
      <dsp:txXfrm>
        <a:off x="1464846" y="170"/>
        <a:ext cx="1065376" cy="639225"/>
      </dsp:txXfrm>
    </dsp:sp>
    <dsp:sp modelId="{8BA49094-E27D-435B-AF78-F704BE195677}">
      <dsp:nvSpPr>
        <dsp:cNvPr id="0" name=""/>
        <dsp:cNvSpPr/>
      </dsp:nvSpPr>
      <dsp:spPr>
        <a:xfrm>
          <a:off x="2636760" y="170"/>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Cardiac rehabilitation</a:t>
          </a:r>
        </a:p>
      </dsp:txBody>
      <dsp:txXfrm>
        <a:off x="2636760" y="170"/>
        <a:ext cx="1065376" cy="639225"/>
      </dsp:txXfrm>
    </dsp:sp>
    <dsp:sp modelId="{B295AB79-E963-4CC1-A7E0-5D0EE7F811BF}">
      <dsp:nvSpPr>
        <dsp:cNvPr id="0" name=""/>
        <dsp:cNvSpPr/>
      </dsp:nvSpPr>
      <dsp:spPr>
        <a:xfrm>
          <a:off x="3808674" y="170"/>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Musculoskeletal rehabilitation</a:t>
          </a:r>
        </a:p>
      </dsp:txBody>
      <dsp:txXfrm>
        <a:off x="3808674" y="170"/>
        <a:ext cx="1065376" cy="639225"/>
      </dsp:txXfrm>
    </dsp:sp>
    <dsp:sp modelId="{1D9E0398-8ED2-4571-947B-CF815AD9980F}">
      <dsp:nvSpPr>
        <dsp:cNvPr id="0" name=""/>
        <dsp:cNvSpPr/>
      </dsp:nvSpPr>
      <dsp:spPr>
        <a:xfrm>
          <a:off x="4980588" y="170"/>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UCR/D2A/Virtual wards</a:t>
          </a:r>
        </a:p>
      </dsp:txBody>
      <dsp:txXfrm>
        <a:off x="4980588" y="170"/>
        <a:ext cx="1065376" cy="639225"/>
      </dsp:txXfrm>
    </dsp:sp>
    <dsp:sp modelId="{FADC93DA-1372-4C99-A751-D7807776BF52}">
      <dsp:nvSpPr>
        <dsp:cNvPr id="0" name=""/>
        <dsp:cNvSpPr/>
      </dsp:nvSpPr>
      <dsp:spPr>
        <a:xfrm>
          <a:off x="6152502" y="170"/>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Amputee rehabilitation</a:t>
          </a:r>
        </a:p>
      </dsp:txBody>
      <dsp:txXfrm>
        <a:off x="6152502" y="170"/>
        <a:ext cx="1065376" cy="639225"/>
      </dsp:txXfrm>
    </dsp:sp>
    <dsp:sp modelId="{319268B2-38A3-4356-8D25-C0E6B495AAD9}">
      <dsp:nvSpPr>
        <dsp:cNvPr id="0" name=""/>
        <dsp:cNvSpPr/>
      </dsp:nvSpPr>
      <dsp:spPr>
        <a:xfrm>
          <a:off x="292932" y="745934"/>
          <a:ext cx="1065376" cy="639225"/>
        </a:xfrm>
        <a:prstGeom prst="rect">
          <a:avLst/>
        </a:prstGeom>
        <a:solidFill>
          <a:srgbClr val="5B9BD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Community physiotherapy</a:t>
          </a:r>
        </a:p>
      </dsp:txBody>
      <dsp:txXfrm>
        <a:off x="292932" y="745934"/>
        <a:ext cx="1065376" cy="639225"/>
      </dsp:txXfrm>
    </dsp:sp>
    <dsp:sp modelId="{57626F9B-626C-404D-995A-66D0D892FB26}">
      <dsp:nvSpPr>
        <dsp:cNvPr id="0" name=""/>
        <dsp:cNvSpPr/>
      </dsp:nvSpPr>
      <dsp:spPr>
        <a:xfrm>
          <a:off x="1464846" y="745934"/>
          <a:ext cx="1065376" cy="639225"/>
        </a:xfrm>
        <a:prstGeom prst="rect">
          <a:avLst/>
        </a:prstGeom>
        <a:solidFill>
          <a:srgbClr val="5B9BD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Community cccupational therapy</a:t>
          </a:r>
        </a:p>
      </dsp:txBody>
      <dsp:txXfrm>
        <a:off x="1464846" y="745934"/>
        <a:ext cx="1065376" cy="639225"/>
      </dsp:txXfrm>
    </dsp:sp>
    <dsp:sp modelId="{3565346F-35BB-41BF-B9CC-849139227598}">
      <dsp:nvSpPr>
        <dsp:cNvPr id="0" name=""/>
        <dsp:cNvSpPr/>
      </dsp:nvSpPr>
      <dsp:spPr>
        <a:xfrm>
          <a:off x="2636760" y="745934"/>
          <a:ext cx="1065376" cy="639225"/>
        </a:xfrm>
        <a:prstGeom prst="rect">
          <a:avLst/>
        </a:prstGeom>
        <a:solidFill>
          <a:srgbClr val="5B9BD5">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Community speech and language therapy</a:t>
          </a:r>
        </a:p>
      </dsp:txBody>
      <dsp:txXfrm>
        <a:off x="2636760" y="745934"/>
        <a:ext cx="1065376" cy="639225"/>
      </dsp:txXfrm>
    </dsp:sp>
    <dsp:sp modelId="{3150FE4D-F116-4C6D-A926-2C30749D054C}">
      <dsp:nvSpPr>
        <dsp:cNvPr id="0" name=""/>
        <dsp:cNvSpPr/>
      </dsp:nvSpPr>
      <dsp:spPr>
        <a:xfrm>
          <a:off x="3808674" y="745934"/>
          <a:ext cx="1065376" cy="639225"/>
        </a:xfrm>
        <a:prstGeom prst="rect">
          <a:avLst/>
        </a:prstGeom>
        <a:solidFill>
          <a:srgbClr val="ED7D31">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Assistive technology services</a:t>
          </a:r>
        </a:p>
      </dsp:txBody>
      <dsp:txXfrm>
        <a:off x="3808674" y="745934"/>
        <a:ext cx="1065376" cy="639225"/>
      </dsp:txXfrm>
    </dsp:sp>
    <dsp:sp modelId="{6B38444F-ED34-4700-A98E-2FA8D16C2D9C}">
      <dsp:nvSpPr>
        <dsp:cNvPr id="0" name=""/>
        <dsp:cNvSpPr/>
      </dsp:nvSpPr>
      <dsp:spPr>
        <a:xfrm>
          <a:off x="4980588" y="745934"/>
          <a:ext cx="1065376" cy="639225"/>
        </a:xfrm>
        <a:prstGeom prst="rect">
          <a:avLst/>
        </a:prstGeom>
        <a:solidFill>
          <a:srgbClr val="ED7D31">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Wheelchair services</a:t>
          </a:r>
        </a:p>
      </dsp:txBody>
      <dsp:txXfrm>
        <a:off x="4980588" y="745934"/>
        <a:ext cx="1065376" cy="639225"/>
      </dsp:txXfrm>
    </dsp:sp>
    <dsp:sp modelId="{FC48C504-8112-4B94-93D2-BE4292F9E731}">
      <dsp:nvSpPr>
        <dsp:cNvPr id="0" name=""/>
        <dsp:cNvSpPr/>
      </dsp:nvSpPr>
      <dsp:spPr>
        <a:xfrm>
          <a:off x="6152502" y="745934"/>
          <a:ext cx="1065376" cy="639225"/>
        </a:xfrm>
        <a:prstGeom prst="rect">
          <a:avLst/>
        </a:prstGeom>
        <a:solidFill>
          <a:srgbClr val="ED7D31">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Orthotics services</a:t>
          </a:r>
        </a:p>
      </dsp:txBody>
      <dsp:txXfrm>
        <a:off x="6152502" y="745934"/>
        <a:ext cx="1065376" cy="639225"/>
      </dsp:txXfrm>
    </dsp:sp>
    <dsp:sp modelId="{31F403DD-9167-4E54-8F29-680D1A392E59}">
      <dsp:nvSpPr>
        <dsp:cNvPr id="0" name=""/>
        <dsp:cNvSpPr/>
      </dsp:nvSpPr>
      <dsp:spPr>
        <a:xfrm>
          <a:off x="292932" y="1491697"/>
          <a:ext cx="1065376" cy="639225"/>
        </a:xfrm>
        <a:prstGeom prst="rect">
          <a:avLst/>
        </a:prstGeom>
        <a:solidFill>
          <a:srgbClr val="ED7D31">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Prosthetics service</a:t>
          </a:r>
        </a:p>
      </dsp:txBody>
      <dsp:txXfrm>
        <a:off x="292932" y="1491697"/>
        <a:ext cx="1065376" cy="639225"/>
      </dsp:txXfrm>
    </dsp:sp>
    <dsp:sp modelId="{25FCD9CC-B08A-4927-BAB8-F65B0876B68A}">
      <dsp:nvSpPr>
        <dsp:cNvPr id="0" name=""/>
        <dsp:cNvSpPr/>
      </dsp:nvSpPr>
      <dsp:spPr>
        <a:xfrm>
          <a:off x="1464846" y="1491697"/>
          <a:ext cx="1065376" cy="639225"/>
        </a:xfrm>
        <a:prstGeom prst="rect">
          <a:avLst/>
        </a:prstGeom>
        <a:solidFill>
          <a:srgbClr val="ED7D31">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Social services adaptation and equipment</a:t>
          </a:r>
        </a:p>
      </dsp:txBody>
      <dsp:txXfrm>
        <a:off x="1464846" y="1491697"/>
        <a:ext cx="1065376" cy="639225"/>
      </dsp:txXfrm>
    </dsp:sp>
    <dsp:sp modelId="{C03DF0C4-95E7-4438-9B6D-00A043BC281C}">
      <dsp:nvSpPr>
        <dsp:cNvPr id="0" name=""/>
        <dsp:cNvSpPr/>
      </dsp:nvSpPr>
      <dsp:spPr>
        <a:xfrm>
          <a:off x="2636760" y="1491697"/>
          <a:ext cx="1065376" cy="639225"/>
        </a:xfrm>
        <a:prstGeom prst="rect">
          <a:avLst/>
        </a:prstGeom>
        <a:solidFill>
          <a:srgbClr val="70AD47">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Community rehabilitation team</a:t>
          </a:r>
        </a:p>
      </dsp:txBody>
      <dsp:txXfrm>
        <a:off x="2636760" y="1491697"/>
        <a:ext cx="1065376" cy="639225"/>
      </dsp:txXfrm>
    </dsp:sp>
    <dsp:sp modelId="{25964BCB-A69E-4773-B064-6646F5C3A528}">
      <dsp:nvSpPr>
        <dsp:cNvPr id="0" name=""/>
        <dsp:cNvSpPr/>
      </dsp:nvSpPr>
      <dsp:spPr>
        <a:xfrm>
          <a:off x="3808674" y="1491697"/>
          <a:ext cx="1065376" cy="639225"/>
        </a:xfrm>
        <a:prstGeom prst="rect">
          <a:avLst/>
        </a:prstGeom>
        <a:solidFill>
          <a:srgbClr val="70AD47">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Community neurorehabilitation </a:t>
          </a:r>
        </a:p>
      </dsp:txBody>
      <dsp:txXfrm>
        <a:off x="3808674" y="1491697"/>
        <a:ext cx="1065376" cy="639225"/>
      </dsp:txXfrm>
    </dsp:sp>
    <dsp:sp modelId="{11B7E826-D290-4E6E-98E4-2EEF86CF2CD1}">
      <dsp:nvSpPr>
        <dsp:cNvPr id="0" name=""/>
        <dsp:cNvSpPr/>
      </dsp:nvSpPr>
      <dsp:spPr>
        <a:xfrm>
          <a:off x="4980588" y="1491697"/>
          <a:ext cx="1065376" cy="639225"/>
        </a:xfrm>
        <a:prstGeom prst="rect">
          <a:avLst/>
        </a:prstGeom>
        <a:solidFill>
          <a:srgbClr val="70AD47">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Brain injury rehabilitation</a:t>
          </a:r>
        </a:p>
      </dsp:txBody>
      <dsp:txXfrm>
        <a:off x="4980588" y="1491697"/>
        <a:ext cx="1065376" cy="639225"/>
      </dsp:txXfrm>
    </dsp:sp>
    <dsp:sp modelId="{9F1FD454-655B-4AC4-B46F-FFCF51904522}">
      <dsp:nvSpPr>
        <dsp:cNvPr id="0" name=""/>
        <dsp:cNvSpPr/>
      </dsp:nvSpPr>
      <dsp:spPr>
        <a:xfrm>
          <a:off x="6152502" y="1491697"/>
          <a:ext cx="1065376" cy="639225"/>
        </a:xfrm>
        <a:prstGeom prst="rect">
          <a:avLst/>
        </a:prstGeom>
        <a:solidFill>
          <a:srgbClr val="70AD47">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Multiple sclerosis team</a:t>
          </a:r>
        </a:p>
      </dsp:txBody>
      <dsp:txXfrm>
        <a:off x="6152502" y="1491697"/>
        <a:ext cx="1065376" cy="639225"/>
      </dsp:txXfrm>
    </dsp:sp>
    <dsp:sp modelId="{0EA68758-9B2F-4A1A-A2FE-8E939D4E5742}">
      <dsp:nvSpPr>
        <dsp:cNvPr id="0" name=""/>
        <dsp:cNvSpPr/>
      </dsp:nvSpPr>
      <dsp:spPr>
        <a:xfrm>
          <a:off x="292932" y="2237461"/>
          <a:ext cx="1065376" cy="639225"/>
        </a:xfrm>
        <a:prstGeom prst="rect">
          <a:avLst/>
        </a:prstGeom>
        <a:solidFill>
          <a:srgbClr val="70AD47">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Early supported discharge team</a:t>
          </a:r>
        </a:p>
      </dsp:txBody>
      <dsp:txXfrm>
        <a:off x="292932" y="2237461"/>
        <a:ext cx="1065376" cy="639225"/>
      </dsp:txXfrm>
    </dsp:sp>
    <dsp:sp modelId="{604621C4-6305-46E0-8EE3-5BBB4F38EBF8}">
      <dsp:nvSpPr>
        <dsp:cNvPr id="0" name=""/>
        <dsp:cNvSpPr/>
      </dsp:nvSpPr>
      <dsp:spPr>
        <a:xfrm>
          <a:off x="1464846" y="2237461"/>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Vocational rehabilitation service</a:t>
          </a:r>
        </a:p>
      </dsp:txBody>
      <dsp:txXfrm>
        <a:off x="1464846" y="2237461"/>
        <a:ext cx="1065376" cy="639225"/>
      </dsp:txXfrm>
    </dsp:sp>
    <dsp:sp modelId="{772D2783-1505-471A-9353-A3140DCA4876}">
      <dsp:nvSpPr>
        <dsp:cNvPr id="0" name=""/>
        <dsp:cNvSpPr/>
      </dsp:nvSpPr>
      <dsp:spPr>
        <a:xfrm>
          <a:off x="2636760" y="2237461"/>
          <a:ext cx="1065376" cy="639225"/>
        </a:xfrm>
        <a:prstGeom prst="rect">
          <a:avLst/>
        </a:prstGeom>
        <a:solidFill>
          <a:srgbClr val="70AD47">
            <a:lumMod val="60000"/>
            <a:lumOff val="40000"/>
          </a:srgbClr>
        </a:solidFill>
        <a:ln w="12700" cap="flat" cmpd="sng" algn="ctr">
          <a:solidFill>
            <a:sysClr val="window" lastClr="FFFF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Spasticity services</a:t>
          </a:r>
        </a:p>
      </dsp:txBody>
      <dsp:txXfrm>
        <a:off x="2636760" y="2237461"/>
        <a:ext cx="1065376" cy="639225"/>
      </dsp:txXfrm>
    </dsp:sp>
    <dsp:sp modelId="{04BCFF23-5186-467C-85A7-FAEC6DFB56CC}">
      <dsp:nvSpPr>
        <dsp:cNvPr id="0" name=""/>
        <dsp:cNvSpPr/>
      </dsp:nvSpPr>
      <dsp:spPr>
        <a:xfrm>
          <a:off x="3808674" y="2237461"/>
          <a:ext cx="1065376" cy="639225"/>
        </a:xfrm>
        <a:prstGeom prst="rect">
          <a:avLst/>
        </a:prstGeom>
        <a:solidFill>
          <a:srgbClr val="E7E6E6">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Hearing impaired services</a:t>
          </a:r>
        </a:p>
      </dsp:txBody>
      <dsp:txXfrm>
        <a:off x="3808674" y="2237461"/>
        <a:ext cx="1065376" cy="639225"/>
      </dsp:txXfrm>
    </dsp:sp>
    <dsp:sp modelId="{A7535D06-4780-4662-AA6E-D5A4142CE6FD}">
      <dsp:nvSpPr>
        <dsp:cNvPr id="0" name=""/>
        <dsp:cNvSpPr/>
      </dsp:nvSpPr>
      <dsp:spPr>
        <a:xfrm>
          <a:off x="4980588" y="2237461"/>
          <a:ext cx="1065376" cy="639225"/>
        </a:xfrm>
        <a:prstGeom prst="rect">
          <a:avLst/>
        </a:prstGeom>
        <a:solidFill>
          <a:srgbClr val="E7E6E6">
            <a:lumMod val="75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Low vision services</a:t>
          </a:r>
        </a:p>
      </dsp:txBody>
      <dsp:txXfrm>
        <a:off x="4980588" y="2237461"/>
        <a:ext cx="1065376" cy="639225"/>
      </dsp:txXfrm>
    </dsp:sp>
    <dsp:sp modelId="{1E9C02CC-A875-4339-B2F9-8C712A4A2D1C}">
      <dsp:nvSpPr>
        <dsp:cNvPr id="0" name=""/>
        <dsp:cNvSpPr/>
      </dsp:nvSpPr>
      <dsp:spPr>
        <a:xfrm>
          <a:off x="6152502" y="2237461"/>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Intermediate care:</a:t>
          </a:r>
        </a:p>
      </dsp:txBody>
      <dsp:txXfrm>
        <a:off x="6152502" y="2237461"/>
        <a:ext cx="1065376" cy="639225"/>
      </dsp:txXfrm>
    </dsp:sp>
    <dsp:sp modelId="{A8DAF22C-3D88-4C91-AF0B-95E13A21528C}">
      <dsp:nvSpPr>
        <dsp:cNvPr id="0" name=""/>
        <dsp:cNvSpPr/>
      </dsp:nvSpPr>
      <dsp:spPr>
        <a:xfrm>
          <a:off x="292932" y="2983224"/>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Specialist nursing homes</a:t>
          </a:r>
        </a:p>
      </dsp:txBody>
      <dsp:txXfrm>
        <a:off x="292932" y="2983224"/>
        <a:ext cx="1065376" cy="639225"/>
      </dsp:txXfrm>
    </dsp:sp>
    <dsp:sp modelId="{783CEBA1-1A1C-469B-9560-C3204AB59321}">
      <dsp:nvSpPr>
        <dsp:cNvPr id="0" name=""/>
        <dsp:cNvSpPr/>
      </dsp:nvSpPr>
      <dsp:spPr>
        <a:xfrm>
          <a:off x="1464846" y="2983224"/>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Commuity rehabilitation beds</a:t>
          </a:r>
        </a:p>
      </dsp:txBody>
      <dsp:txXfrm>
        <a:off x="1464846" y="2983224"/>
        <a:ext cx="1065376" cy="639225"/>
      </dsp:txXfrm>
    </dsp:sp>
    <dsp:sp modelId="{77DC04B2-8F1E-4B39-8D44-4793B8FA8E43}">
      <dsp:nvSpPr>
        <dsp:cNvPr id="0" name=""/>
        <dsp:cNvSpPr/>
      </dsp:nvSpPr>
      <dsp:spPr>
        <a:xfrm>
          <a:off x="2636760" y="2983224"/>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Transitional care services</a:t>
          </a:r>
        </a:p>
      </dsp:txBody>
      <dsp:txXfrm>
        <a:off x="2636760" y="2983224"/>
        <a:ext cx="1065376" cy="639225"/>
      </dsp:txXfrm>
    </dsp:sp>
    <dsp:sp modelId="{FA00ABEF-7654-47E1-9D47-C94CA2EB61D1}">
      <dsp:nvSpPr>
        <dsp:cNvPr id="0" name=""/>
        <dsp:cNvSpPr/>
      </dsp:nvSpPr>
      <dsp:spPr>
        <a:xfrm>
          <a:off x="3808674" y="2983224"/>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Reablement teams</a:t>
          </a:r>
        </a:p>
      </dsp:txBody>
      <dsp:txXfrm>
        <a:off x="3808674" y="2983224"/>
        <a:ext cx="1065376" cy="639225"/>
      </dsp:txXfrm>
    </dsp:sp>
    <dsp:sp modelId="{9EA9821B-889F-49FD-9017-0283C49DF29B}">
      <dsp:nvSpPr>
        <dsp:cNvPr id="0" name=""/>
        <dsp:cNvSpPr/>
      </dsp:nvSpPr>
      <dsp:spPr>
        <a:xfrm>
          <a:off x="4980588" y="2983224"/>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District nursing services</a:t>
          </a:r>
        </a:p>
      </dsp:txBody>
      <dsp:txXfrm>
        <a:off x="4980588" y="2983224"/>
        <a:ext cx="1065376" cy="639225"/>
      </dsp:txXfrm>
    </dsp:sp>
    <dsp:sp modelId="{DCA6CFD8-0CA4-40AD-A9DF-3DBFE7CCA08B}">
      <dsp:nvSpPr>
        <dsp:cNvPr id="0" name=""/>
        <dsp:cNvSpPr/>
      </dsp:nvSpPr>
      <dsp:spPr>
        <a:xfrm>
          <a:off x="6152502" y="2983224"/>
          <a:ext cx="1065376" cy="639225"/>
        </a:xfrm>
        <a:prstGeom prst="rect">
          <a:avLst/>
        </a:prstGeom>
        <a:solidFill>
          <a:srgbClr val="FFC000">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solidFill>
              <a:latin typeface="Calibri" panose="020F0502020204030204"/>
              <a:ea typeface="+mn-ea"/>
              <a:cs typeface="+mn-cs"/>
            </a:rPr>
            <a:t>Care management</a:t>
          </a:r>
        </a:p>
      </dsp:txBody>
      <dsp:txXfrm>
        <a:off x="6152502" y="2983224"/>
        <a:ext cx="1065376" cy="6392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9D297F-A047-7B4B-8201-4436699D9C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16B69A2-0C01-C34D-8FE1-8BDE0B4461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8CBEA4-8EB7-D543-8766-FEFBFB8915D2}" type="datetimeFigureOut">
              <a:rPr lang="en-US" smtClean="0"/>
              <a:t>11/18/2022</a:t>
            </a:fld>
            <a:endParaRPr lang="en-US"/>
          </a:p>
        </p:txBody>
      </p:sp>
      <p:sp>
        <p:nvSpPr>
          <p:cNvPr id="4" name="Footer Placeholder 3">
            <a:extLst>
              <a:ext uri="{FF2B5EF4-FFF2-40B4-BE49-F238E27FC236}">
                <a16:creationId xmlns:a16="http://schemas.microsoft.com/office/drawing/2014/main" id="{F87E1D36-BD57-374D-9B45-7F715B3820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0FB361-0BD8-3345-A8CC-4CFB4BAAAC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63DC87-3210-9043-A42F-790551D5319B}" type="slidenum">
              <a:rPr lang="en-US" smtClean="0"/>
              <a:t>‹#›</a:t>
            </a:fld>
            <a:endParaRPr lang="en-US"/>
          </a:p>
        </p:txBody>
      </p:sp>
    </p:spTree>
    <p:extLst>
      <p:ext uri="{BB962C8B-B14F-4D97-AF65-F5344CB8AC3E}">
        <p14:creationId xmlns:p14="http://schemas.microsoft.com/office/powerpoint/2010/main" val="2030640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E210D-7FF2-A742-B32B-47074288530F}"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D68C-EE3A-3248-AF17-0A8430663CAF}" type="slidenum">
              <a:rPr lang="en-US" smtClean="0"/>
              <a:t>‹#›</a:t>
            </a:fld>
            <a:endParaRPr lang="en-US"/>
          </a:p>
        </p:txBody>
      </p:sp>
    </p:spTree>
    <p:extLst>
      <p:ext uri="{BB962C8B-B14F-4D97-AF65-F5344CB8AC3E}">
        <p14:creationId xmlns:p14="http://schemas.microsoft.com/office/powerpoint/2010/main" val="48702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a:effectLst/>
                <a:latin typeface="Calibri" panose="020F0502020204030204" pitchFamily="34" charset="0"/>
                <a:ea typeface="Calibri" panose="020F0502020204030204" pitchFamily="34" charset="0"/>
              </a:rPr>
              <a:t>The purpose of the session is to share what we at the CSP have done so far to lead the rehab movement, and then introduce you to the Community Rehabilitation Best Practise Standards.</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These are hot off the press – and we’re eager to share them.</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Your support, insight and expertise is essential to the success of these standards and our ability to lead the rehab movement, that’s why this session will focus on the agency you hold, the experience you have and the impact you will make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But first, let’s set the scene.</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1</a:t>
            </a:fld>
            <a:endParaRPr lang="en-US"/>
          </a:p>
        </p:txBody>
      </p:sp>
    </p:spTree>
    <p:extLst>
      <p:ext uri="{BB962C8B-B14F-4D97-AF65-F5344CB8AC3E}">
        <p14:creationId xmlns:p14="http://schemas.microsoft.com/office/powerpoint/2010/main" val="2258835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800">
                <a:effectLst/>
                <a:latin typeface="Calibri" panose="020F0502020204030204" pitchFamily="34" charset="0"/>
                <a:ea typeface="Calibri" panose="020F0502020204030204" pitchFamily="34" charset="0"/>
                <a:cs typeface="Calibri" panose="020F0502020204030204" pitchFamily="34" charset="0"/>
              </a:rPr>
              <a:t>Its members were identified by inviting member organisations of the Community Rehabilitation Alliance (CRA) to nominate individuals with relevant expertise. This ensured representation from a broad range of disciplines, working in a variety of settings, academic expertise and wide user representation, through the patient charities.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a:effectLst/>
                <a:latin typeface="Calibri" panose="020F0502020204030204" pitchFamily="34" charset="0"/>
                <a:ea typeface="Calibri" panose="020F0502020204030204" pitchFamily="34" charset="0"/>
                <a:cs typeface="Calibri" panose="020F0502020204030204" pitchFamily="34" charset="0"/>
              </a:rPr>
              <a:t>This group decided the scope of research, searched for and reviewed the evidence, defined a system for the evaluation and presentation of evidence to underpin the standards recommendations.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a:effectLst/>
                <a:latin typeface="Calibri" panose="020F0502020204030204" pitchFamily="34" charset="0"/>
                <a:ea typeface="Calibri" panose="020F0502020204030204" pitchFamily="34" charset="0"/>
                <a:cs typeface="Calibri" panose="020F0502020204030204" pitchFamily="34" charset="0"/>
              </a:rPr>
              <a:t>Say more about the method – using key docs, identified key themes which informed the framework for assessment. Undertook a comprehensive literature review. Themes became saturated. WHO rehab 2030, NHS commissioning guidance, </a:t>
            </a:r>
            <a:r>
              <a:rPr lang="en-GB" sz="1800" err="1">
                <a:effectLst/>
                <a:latin typeface="Calibri" panose="020F0502020204030204" pitchFamily="34" charset="0"/>
                <a:ea typeface="Calibri" panose="020F0502020204030204" pitchFamily="34" charset="0"/>
                <a:cs typeface="Calibri" panose="020F0502020204030204" pitchFamily="34" charset="0"/>
              </a:rPr>
              <a:t>Kingsfund</a:t>
            </a:r>
            <a:r>
              <a:rPr lang="en-GB" sz="1800">
                <a:effectLst/>
                <a:latin typeface="Calibri" panose="020F0502020204030204" pitchFamily="34" charset="0"/>
                <a:ea typeface="Calibri" panose="020F0502020204030204" pitchFamily="34" charset="0"/>
                <a:cs typeface="Calibri" panose="020F0502020204030204" pitchFamily="34" charset="0"/>
              </a:rPr>
              <a:t> work, too.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a:effectLst/>
                <a:latin typeface="Calibri" panose="020F0502020204030204" pitchFamily="34" charset="0"/>
                <a:ea typeface="Calibri" panose="020F0502020204030204" pitchFamily="34" charset="0"/>
                <a:cs typeface="Calibri" panose="020F0502020204030204" pitchFamily="34" charset="0"/>
              </a:rPr>
              <a:t>Expert reference group were able to reach consensus on issues where the evidence was not robust enough.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rPr>
              <a:t>Also able to consult with the CRA, to identify any key policy documents that might be missing from our search (behind firewalls). And also for comprehensive feedback of the standards</a:t>
            </a:r>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10</a:t>
            </a:fld>
            <a:endParaRPr lang="en-US"/>
          </a:p>
        </p:txBody>
      </p:sp>
    </p:spTree>
    <p:extLst>
      <p:ext uri="{BB962C8B-B14F-4D97-AF65-F5344CB8AC3E}">
        <p14:creationId xmlns:p14="http://schemas.microsoft.com/office/powerpoint/2010/main" val="418632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created the </a:t>
            </a:r>
            <a:r>
              <a:rPr lang="en-GB" sz="1800" i="1">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 Rehabilitation Best Practice Standards”.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a:t>
            </a:r>
            <a:r>
              <a:rPr lang="en-GB" sz="1800">
                <a:effectLst/>
                <a:latin typeface="Calibri" panose="020F0502020204030204" pitchFamily="34" charset="0"/>
                <a:ea typeface="Calibri" panose="020F0502020204030204" pitchFamily="34" charset="0"/>
                <a:cs typeface="Calibri" panose="020F0502020204030204" pitchFamily="34" charset="0"/>
              </a:rPr>
              <a:t>60-page, evidence-based, solution-focused and auditable set of standards that show what good rehab looks like.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highlight>
                  <a:srgbClr val="FFFF00"/>
                </a:highlight>
                <a:latin typeface="Calibri" panose="020F0502020204030204" pitchFamily="34" charset="0"/>
                <a:ea typeface="Calibri" panose="020F0502020204030204" pitchFamily="34" charset="0"/>
                <a:cs typeface="Calibri" panose="020F0502020204030204" pitchFamily="34" charset="0"/>
              </a:rPr>
              <a:t>It’s not just physio, but across conditions.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b="1">
                <a:effectLst/>
                <a:highlight>
                  <a:srgbClr val="FFFF00"/>
                </a:highlight>
                <a:latin typeface="Calibri" panose="020F0502020204030204" pitchFamily="34" charset="0"/>
                <a:ea typeface="Calibri" panose="020F0502020204030204" pitchFamily="34" charset="0"/>
                <a:cs typeface="Calibri" panose="020F0502020204030204" pitchFamily="34" charset="0"/>
              </a:rPr>
              <a:t>The standards highlight key players in the system, and what is expected of them</a:t>
            </a:r>
            <a:r>
              <a:rPr lang="en-GB" sz="1800">
                <a:effectLst/>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en-GB" sz="1800">
                <a:effectLst/>
                <a:latin typeface="Calibri" panose="020F0502020204030204" pitchFamily="34" charset="0"/>
                <a:ea typeface="Calibri" panose="020F0502020204030204" pitchFamily="34" charset="0"/>
                <a:cs typeface="Calibri" panose="020F0502020204030204" pitchFamily="34" charset="0"/>
              </a:rPr>
              <a:t> From patients and clinicians on the ground, to those providing, delivering, leading, commissioning and planning services. Following consultation with the CRA, we have included a specific set of standards for social care providers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b="1">
                <a:effectLst/>
                <a:highlight>
                  <a:srgbClr val="FFFF00"/>
                </a:highlight>
                <a:latin typeface="Calibri" panose="020F0502020204030204" pitchFamily="34" charset="0"/>
                <a:ea typeface="Calibri" panose="020F0502020204030204" pitchFamily="34" charset="0"/>
                <a:cs typeface="Calibri" panose="020F0502020204030204" pitchFamily="34" charset="0"/>
              </a:rPr>
              <a:t>We cite WHO and need for system-wide approach to rehab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b="1">
                <a:effectLst/>
                <a:highlight>
                  <a:srgbClr val="FFFF00"/>
                </a:highlight>
                <a:latin typeface="Calibri" panose="020F0502020204030204" pitchFamily="34" charset="0"/>
                <a:ea typeface="Calibri" panose="020F0502020204030204" pitchFamily="34" charset="0"/>
                <a:cs typeface="Calibri" panose="020F0502020204030204" pitchFamily="34" charset="0"/>
              </a:rPr>
              <a:t>We look across the system, at key stakeholders, and have standards and expectations for each.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11</a:t>
            </a:fld>
            <a:endParaRPr lang="en-US"/>
          </a:p>
        </p:txBody>
      </p:sp>
    </p:spTree>
    <p:extLst>
      <p:ext uri="{BB962C8B-B14F-4D97-AF65-F5344CB8AC3E}">
        <p14:creationId xmlns:p14="http://schemas.microsoft.com/office/powerpoint/2010/main" val="338565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a:effectLst/>
                <a:highlight>
                  <a:srgbClr val="FFFF00"/>
                </a:highlight>
                <a:latin typeface="Calibri"/>
                <a:ea typeface="Calibri" panose="020F0502020204030204" pitchFamily="34" charset="0"/>
                <a:cs typeface="Calibri"/>
              </a:rPr>
              <a:t>There are four recommendations for the system:</a:t>
            </a:r>
            <a:r>
              <a:rPr lang="en-GB" sz="1800" b="1">
                <a:latin typeface="Calibri"/>
                <a:ea typeface="Calibri" panose="020F0502020204030204" pitchFamily="34" charset="0"/>
                <a:cs typeface="Calibri"/>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a:effectLst/>
                <a:latin typeface="Calibri"/>
                <a:ea typeface="Calibri" panose="020F0502020204030204" pitchFamily="34" charset="0"/>
                <a:cs typeface="Calibri"/>
              </a:rPr>
              <a:t>Appoint a rehabilitation director/leader at executive level within ICS/board</a:t>
            </a:r>
          </a:p>
          <a:p>
            <a:pPr marL="342900" lvl="0" indent="-342900">
              <a:lnSpc>
                <a:spcPct val="107000"/>
              </a:lnSpc>
              <a:buFont typeface="+mj-lt"/>
              <a:buAutoNum type="arabicPeriod"/>
            </a:pPr>
            <a:r>
              <a:rPr lang="en-GB" sz="1800">
                <a:effectLst/>
                <a:latin typeface="Calibri"/>
                <a:ea typeface="Calibri" panose="020F0502020204030204" pitchFamily="34" charset="0"/>
                <a:cs typeface="Calibri"/>
              </a:rPr>
              <a:t>Establish a local provider rehabilitation network to include all key players</a:t>
            </a:r>
          </a:p>
          <a:p>
            <a:pPr marL="342900" lvl="0" indent="-342900">
              <a:lnSpc>
                <a:spcPct val="107000"/>
              </a:lnSpc>
              <a:buFont typeface="+mj-lt"/>
              <a:buAutoNum type="arabicPeriod"/>
            </a:pPr>
            <a:r>
              <a:rPr lang="en-GB" sz="1800">
                <a:effectLst/>
                <a:latin typeface="Calibri"/>
                <a:ea typeface="Calibri" panose="020F0502020204030204" pitchFamily="34" charset="0"/>
                <a:cs typeface="Calibri"/>
              </a:rPr>
              <a:t>Review existing rehabilitation services to remove silos of care and duplication of services</a:t>
            </a:r>
          </a:p>
          <a:p>
            <a:pPr marL="342900" lvl="0" indent="-342900">
              <a:lnSpc>
                <a:spcPct val="107000"/>
              </a:lnSpc>
              <a:spcAft>
                <a:spcPts val="800"/>
              </a:spcAft>
              <a:buFont typeface="+mj-lt"/>
              <a:buAutoNum type="arabicPeriod"/>
            </a:pPr>
            <a:r>
              <a:rPr lang="en-GB" sz="1800">
                <a:effectLst/>
                <a:latin typeface="Calibri"/>
                <a:ea typeface="Calibri" panose="020F0502020204030204" pitchFamily="34" charset="0"/>
                <a:cs typeface="Calibri"/>
              </a:rPr>
              <a:t>Publish an annual report on rehabilitation, this is critical for the visibility and sustainability of services</a:t>
            </a:r>
          </a:p>
          <a:p>
            <a:pPr marL="342900" indent="-342900">
              <a:lnSpc>
                <a:spcPct val="107000"/>
              </a:lnSpc>
              <a:spcAft>
                <a:spcPts val="800"/>
              </a:spcAft>
              <a:buAutoNum type="arabicPeriod"/>
            </a:pPr>
            <a:endParaRPr lang="en-GB" sz="1800">
              <a:cs typeface="Calibri"/>
            </a:endParaRPr>
          </a:p>
          <a:p>
            <a:pPr>
              <a:lnSpc>
                <a:spcPct val="107000"/>
              </a:lnSpc>
              <a:spcAft>
                <a:spcPts val="800"/>
              </a:spcAft>
            </a:pPr>
            <a:r>
              <a:rPr lang="en-GB" sz="1800" b="1">
                <a:cs typeface="Calibri" panose="020F0502020204030204"/>
              </a:rPr>
              <a:t>In a nutshell, this is what we want your help to achieve. This is what we will measure success against and therefore need your help to help realise this.</a:t>
            </a:r>
          </a:p>
        </p:txBody>
      </p:sp>
      <p:sp>
        <p:nvSpPr>
          <p:cNvPr id="4" name="Slide Number Placeholder 3"/>
          <p:cNvSpPr>
            <a:spLocks noGrp="1"/>
          </p:cNvSpPr>
          <p:nvPr>
            <p:ph type="sldNum" sz="quarter" idx="5"/>
          </p:nvPr>
        </p:nvSpPr>
        <p:spPr/>
        <p:txBody>
          <a:bodyPr/>
          <a:lstStyle/>
          <a:p>
            <a:fld id="{2D65D68C-EE3A-3248-AF17-0A8430663CAF}" type="slidenum">
              <a:rPr lang="en-US" smtClean="0"/>
              <a:t>12</a:t>
            </a:fld>
            <a:endParaRPr lang="en-US"/>
          </a:p>
        </p:txBody>
      </p:sp>
    </p:spTree>
    <p:extLst>
      <p:ext uri="{BB962C8B-B14F-4D97-AF65-F5344CB8AC3E}">
        <p14:creationId xmlns:p14="http://schemas.microsoft.com/office/powerpoint/2010/main" val="388505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highlight>
                  <a:srgbClr val="FFFF00"/>
                </a:highlight>
                <a:latin typeface="Calibri" panose="020F0502020204030204" pitchFamily="34" charset="0"/>
                <a:ea typeface="Calibri" panose="020F0502020204030204" pitchFamily="34" charset="0"/>
                <a:cs typeface="Calibri" panose="020F0502020204030204" pitchFamily="34" charset="0"/>
              </a:rPr>
              <a:t>Based on the evidence, from which seven principles were identified. Each principle was developed into a suite of standards for all key stakeholders involved in the organisation, planning and delivery of rehab. Accountability is very clear</a:t>
            </a: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So through the review of the literature, a series of themes emerged and became saturated by evidence. From this the seven standards were designed.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Their clear structure shows who can benefit from these standards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Adults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Families and carers of community service users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Clinicians and managers delivering community rehabilitation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Policymakers, commissioners and providers of community rehabilitation services.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Directors of Rehabilitation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Rehabilitation networks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750"/>
              </a:spcBef>
              <a:spcAft>
                <a:spcPts val="1500"/>
              </a:spcAft>
            </a:pPr>
            <a:r>
              <a:rPr lang="en-GB" sz="1800" b="1">
                <a:effectLst/>
                <a:latin typeface="Calibri" panose="020F0502020204030204" pitchFamily="34" charset="0"/>
                <a:ea typeface="Times New Roman" panose="02020603050405020304" pitchFamily="18" charset="0"/>
              </a:rPr>
              <a:t>Standard 1 - </a:t>
            </a:r>
            <a:r>
              <a:rPr lang="en-GB" sz="1800" b="1">
                <a:solidFill>
                  <a:srgbClr val="231F43"/>
                </a:solidFill>
                <a:effectLst/>
                <a:latin typeface="Calibri" panose="020F0502020204030204" pitchFamily="34" charset="0"/>
                <a:ea typeface="Times New Roman" panose="02020603050405020304" pitchFamily="18" charset="0"/>
              </a:rPr>
              <a:t>Referral processes are explicit, easy, efficient and equitable</a:t>
            </a:r>
            <a:endParaRPr lang="en-GB" sz="1800" b="1">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 Key themes (a) Self referral (b )Single point of access (c) Population identification and segmentation (d) Minimising health inequalities.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750"/>
              </a:spcBef>
              <a:spcAft>
                <a:spcPts val="1500"/>
              </a:spcAft>
            </a:pPr>
            <a:r>
              <a:rPr lang="en-GB" sz="1800" b="1">
                <a:effectLst/>
                <a:latin typeface="Calibri" panose="020F0502020204030204" pitchFamily="34" charset="0"/>
                <a:ea typeface="Times New Roman" panose="02020603050405020304" pitchFamily="18" charset="0"/>
              </a:rPr>
              <a:t>Standards 2 - </a:t>
            </a:r>
            <a:r>
              <a:rPr lang="en-GB" sz="1800" b="0">
                <a:solidFill>
                  <a:srgbClr val="231F43"/>
                </a:solidFill>
                <a:effectLst/>
                <a:latin typeface="Calibri" panose="020F0502020204030204" pitchFamily="34" charset="0"/>
                <a:ea typeface="Times New Roman" panose="02020603050405020304" pitchFamily="18" charset="0"/>
              </a:rPr>
              <a:t>Rehabilitation interventions are timely, co-ordinated and prevent avoidable disability</a:t>
            </a:r>
            <a:endParaRPr lang="en-GB" sz="1800" b="1">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 Key themes (a) early, comprehensive, biopsychosocial assessment (b) co-ordination of care including (c) information sharing resulting in (c)a clear patient journey.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750"/>
              </a:spcBef>
              <a:spcAft>
                <a:spcPts val="1500"/>
              </a:spcAft>
            </a:pPr>
            <a:r>
              <a:rPr lang="en-GB" sz="1800" b="1">
                <a:effectLst/>
                <a:latin typeface="Calibri" panose="020F0502020204030204" pitchFamily="34" charset="0"/>
                <a:ea typeface="Times New Roman" panose="02020603050405020304" pitchFamily="18" charset="0"/>
              </a:rPr>
              <a:t>Standard 3 - </a:t>
            </a:r>
            <a:r>
              <a:rPr lang="en-GB" sz="1800" b="0">
                <a:solidFill>
                  <a:srgbClr val="231F43"/>
                </a:solidFill>
                <a:effectLst/>
                <a:latin typeface="Calibri" panose="020F0502020204030204" pitchFamily="34" charset="0"/>
                <a:ea typeface="Times New Roman" panose="02020603050405020304" pitchFamily="18" charset="0"/>
              </a:rPr>
              <a:t>Rehabilitation interventions meet patient needs and are delivered in an appropriate format</a:t>
            </a:r>
            <a:endParaRPr lang="en-GB" sz="1800" b="1">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Key themes (a) person centred rehabilitation (b) information provision (c) patient activation (d) shared decision making (e)goal oriented programmes (f) rehabilitation prescription plan.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13</a:t>
            </a:fld>
            <a:endParaRPr lang="en-US"/>
          </a:p>
        </p:txBody>
      </p:sp>
    </p:spTree>
    <p:extLst>
      <p:ext uri="{BB962C8B-B14F-4D97-AF65-F5344CB8AC3E}">
        <p14:creationId xmlns:p14="http://schemas.microsoft.com/office/powerpoint/2010/main" val="3859425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750"/>
              </a:spcBef>
              <a:spcAft>
                <a:spcPts val="1500"/>
              </a:spcAft>
            </a:pPr>
            <a:r>
              <a:rPr lang="en-GB" sz="1800" b="1">
                <a:effectLst/>
                <a:latin typeface="Calibri" panose="020F0502020204030204" pitchFamily="34" charset="0"/>
                <a:ea typeface="Times New Roman" panose="02020603050405020304" pitchFamily="18" charset="0"/>
              </a:rPr>
              <a:t>Standard 4 - </a:t>
            </a:r>
            <a:r>
              <a:rPr lang="en-GB" sz="1800" b="0">
                <a:solidFill>
                  <a:srgbClr val="231F43"/>
                </a:solidFill>
                <a:effectLst/>
                <a:latin typeface="Calibri" panose="020F0502020204030204" pitchFamily="34" charset="0"/>
                <a:ea typeface="Times New Roman" panose="02020603050405020304" pitchFamily="18" charset="0"/>
              </a:rPr>
              <a:t>Rehabilitation pathways should meet needs and be delivered locally with access to specialist services</a:t>
            </a:r>
            <a:endParaRPr lang="en-GB" sz="1800" b="1">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Key themes (a) needs led rehabilitation (b)integrated services (1</a:t>
            </a:r>
            <a:r>
              <a:rPr lang="en-GB" sz="1800" baseline="30000">
                <a:effectLst/>
                <a:latin typeface="Calibri" panose="020F0502020204030204" pitchFamily="34" charset="0"/>
                <a:ea typeface="Calibri" panose="020F0502020204030204" pitchFamily="34" charset="0"/>
                <a:cs typeface="Calibri" panose="020F0502020204030204" pitchFamily="34" charset="0"/>
              </a:rPr>
              <a:t>0</a:t>
            </a:r>
            <a:r>
              <a:rPr lang="en-GB" sz="1800">
                <a:effectLst/>
                <a:latin typeface="Calibri" panose="020F0502020204030204" pitchFamily="34" charset="0"/>
                <a:ea typeface="Calibri" panose="020F0502020204030204" pitchFamily="34" charset="0"/>
                <a:cs typeface="Calibri" panose="020F0502020204030204" pitchFamily="34" charset="0"/>
              </a:rPr>
              <a:t>, 2</a:t>
            </a:r>
            <a:r>
              <a:rPr lang="en-GB" sz="1800" baseline="30000">
                <a:effectLst/>
                <a:latin typeface="Calibri" panose="020F0502020204030204" pitchFamily="34" charset="0"/>
                <a:ea typeface="Calibri" panose="020F0502020204030204" pitchFamily="34" charset="0"/>
                <a:cs typeface="Calibri" panose="020F0502020204030204" pitchFamily="34" charset="0"/>
              </a:rPr>
              <a:t>0</a:t>
            </a:r>
            <a:r>
              <a:rPr lang="en-GB" sz="1800">
                <a:effectLst/>
                <a:latin typeface="Calibri" panose="020F0502020204030204" pitchFamily="34" charset="0"/>
                <a:ea typeface="Calibri" panose="020F0502020204030204" pitchFamily="34" charset="0"/>
                <a:cs typeface="Calibri" panose="020F0502020204030204" pitchFamily="34" charset="0"/>
              </a:rPr>
              <a:t>, 3</a:t>
            </a:r>
            <a:r>
              <a:rPr lang="en-GB" sz="1800" baseline="30000">
                <a:effectLst/>
                <a:latin typeface="Calibri" panose="020F0502020204030204" pitchFamily="34" charset="0"/>
                <a:ea typeface="Calibri" panose="020F0502020204030204" pitchFamily="34" charset="0"/>
                <a:cs typeface="Calibri" panose="020F0502020204030204" pitchFamily="34" charset="0"/>
              </a:rPr>
              <a:t>0</a:t>
            </a:r>
            <a:r>
              <a:rPr lang="en-GB" sz="1800">
                <a:effectLst/>
                <a:latin typeface="Calibri" panose="020F0502020204030204" pitchFamily="34" charset="0"/>
                <a:ea typeface="Calibri" panose="020F0502020204030204" pitchFamily="34" charset="0"/>
                <a:cs typeface="Calibri" panose="020F0502020204030204" pitchFamily="34" charset="0"/>
              </a:rPr>
              <a:t> health and social care, physical and mental health) (c) locality based care (d) access to equipment (e)access to specialists and specialist services.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750"/>
              </a:spcBef>
              <a:spcAft>
                <a:spcPts val="1500"/>
              </a:spcAft>
            </a:pPr>
            <a:r>
              <a:rPr lang="en-GB" sz="1800" b="1">
                <a:effectLst/>
                <a:latin typeface="Calibri" panose="020F0502020204030204" pitchFamily="34" charset="0"/>
                <a:ea typeface="Times New Roman" panose="02020603050405020304" pitchFamily="18" charset="0"/>
              </a:rPr>
              <a:t>Standard 5 - </a:t>
            </a:r>
            <a:r>
              <a:rPr lang="en-GB" sz="1800" b="0">
                <a:solidFill>
                  <a:srgbClr val="231F43"/>
                </a:solidFill>
                <a:effectLst/>
                <a:latin typeface="Calibri" panose="020F0502020204030204" pitchFamily="34" charset="0"/>
                <a:ea typeface="Times New Roman" panose="02020603050405020304" pitchFamily="18" charset="0"/>
              </a:rPr>
              <a:t>Rehabilitation programmes should enable optimisation, self-management and review</a:t>
            </a:r>
            <a:endParaRPr lang="en-GB" sz="1800" b="1">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Key themes (a) optimisation of function (b)supported self management (c) regular review (d) long term conditions registers.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750"/>
              </a:spcBef>
              <a:spcAft>
                <a:spcPts val="1500"/>
              </a:spcAft>
            </a:pPr>
            <a:r>
              <a:rPr lang="en-GB" sz="1800" b="1">
                <a:effectLst/>
                <a:latin typeface="Calibri" panose="020F0502020204030204" pitchFamily="34" charset="0"/>
                <a:ea typeface="Times New Roman" panose="02020603050405020304" pitchFamily="18" charset="0"/>
              </a:rPr>
              <a:t>Standard 6 - </a:t>
            </a:r>
            <a:r>
              <a:rPr lang="en-GB" sz="1800" b="0">
                <a:solidFill>
                  <a:srgbClr val="231F43"/>
                </a:solidFill>
                <a:effectLst/>
                <a:latin typeface="Calibri" panose="020F0502020204030204" pitchFamily="34" charset="0"/>
                <a:ea typeface="Times New Roman" panose="02020603050405020304" pitchFamily="18" charset="0"/>
              </a:rPr>
              <a:t>Rehabilitation services are well led, adequately resourced and networked to other services</a:t>
            </a:r>
            <a:endParaRPr lang="en-GB" sz="1800" b="1">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Key themes (a) audit, service evaluation and research (b) defining core data, (c) linking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750"/>
              </a:spcBef>
              <a:spcAft>
                <a:spcPts val="1500"/>
              </a:spcAft>
            </a:pPr>
            <a:r>
              <a:rPr lang="en-GB" sz="1800" b="1">
                <a:effectLst/>
                <a:latin typeface="Calibri" panose="020F0502020204030204" pitchFamily="34" charset="0"/>
                <a:ea typeface="Times New Roman" panose="02020603050405020304" pitchFamily="18" charset="0"/>
              </a:rPr>
              <a:t>Standard 7 – </a:t>
            </a:r>
            <a:r>
              <a:rPr lang="en-GB" sz="1800" b="0">
                <a:solidFill>
                  <a:srgbClr val="231F43"/>
                </a:solidFill>
                <a:effectLst/>
                <a:latin typeface="Calibri" panose="020F0502020204030204" pitchFamily="34" charset="0"/>
                <a:ea typeface="Times New Roman" panose="02020603050405020304" pitchFamily="18" charset="0"/>
              </a:rPr>
              <a:t>Rehabilitation services involve families</a:t>
            </a:r>
            <a:endParaRPr lang="en-GB" sz="1800" b="1">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14</a:t>
            </a:fld>
            <a:endParaRPr lang="en-US"/>
          </a:p>
        </p:txBody>
      </p:sp>
    </p:spTree>
    <p:extLst>
      <p:ext uri="{BB962C8B-B14F-4D97-AF65-F5344CB8AC3E}">
        <p14:creationId xmlns:p14="http://schemas.microsoft.com/office/powerpoint/2010/main" val="114555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need you to help us champion these standards.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want you to use these standards and help influence change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If you have an influencing role and are engaged with key stakeholders, such as ICBs, ICSs, then we want you to promote these standards to them so that they are in no doubt about </a:t>
            </a:r>
            <a:r>
              <a:rPr lang="en-GB" sz="1800">
                <a:effectLst/>
                <a:highlight>
                  <a:srgbClr val="FFFF00"/>
                </a:highlight>
                <a:latin typeface="Calibri" panose="020F0502020204030204" pitchFamily="34" charset="0"/>
                <a:ea typeface="Calibri" panose="020F0502020204030204" pitchFamily="34" charset="0"/>
                <a:cs typeface="Calibri" panose="020F0502020204030204" pitchFamily="34" charset="0"/>
              </a:rPr>
              <a:t>what good rehab looks like</a:t>
            </a:r>
            <a:r>
              <a:rPr lang="en-GB" sz="1800">
                <a:effectLst/>
                <a:latin typeface="Calibri" panose="020F0502020204030204" pitchFamily="34" charset="0"/>
                <a:ea typeface="Calibri" panose="020F0502020204030204" pitchFamily="34" charset="0"/>
                <a:cs typeface="Calibri" panose="020F0502020204030204" pitchFamily="34"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Once finalised, the standards, summary version and audit tools will be available via the CSP website, again, for you to take, use, share and promote.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Calibri" panose="020F0502020204030204" pitchFamily="34" charset="0"/>
              <a:buChar char="-"/>
            </a:pPr>
            <a:endParaRPr lang="en-GB" sz="1800">
              <a:latin typeface="Calibri"/>
              <a:ea typeface="Calibri" panose="020F0502020204030204" pitchFamily="34" charset="0"/>
              <a:cs typeface="Calibri"/>
            </a:endParaRPr>
          </a:p>
          <a:p>
            <a:pPr marL="228600">
              <a:lnSpc>
                <a:spcPct val="107000"/>
              </a:lnSpc>
              <a:spcAft>
                <a:spcPts val="800"/>
              </a:spcAft>
            </a:pPr>
            <a:r>
              <a:rPr lang="en-GB" sz="1800" b="1">
                <a:effectLst/>
                <a:latin typeface="Calibri" panose="020F0502020204030204" pitchFamily="34" charset="0"/>
                <a:ea typeface="Calibri" panose="020F0502020204030204" pitchFamily="34" charset="0"/>
                <a:cs typeface="Calibri" panose="020F0502020204030204" pitchFamily="34" charset="0"/>
              </a:rPr>
              <a:t>IF WE ARE SUCCESSFUL IN DOING THIS, WE HOPE THIS WILL: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Lead to clearer pathways for people with disability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Enable supported self-management and goal setting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Streamline pathways by facilitating early supported discharge from hospitals and preventing avoidable re-admission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Ensure care delivery within people’s own homes and communities wherever possible.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15</a:t>
            </a:fld>
            <a:endParaRPr lang="en-US"/>
          </a:p>
        </p:txBody>
      </p:sp>
    </p:spTree>
    <p:extLst>
      <p:ext uri="{BB962C8B-B14F-4D97-AF65-F5344CB8AC3E}">
        <p14:creationId xmlns:p14="http://schemas.microsoft.com/office/powerpoint/2010/main" val="2743148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Calibri" panose="020F0502020204030204" pitchFamily="34" charset="0"/>
              </a:rPr>
              <a:t>TO SUM UP: What do we want you to do?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hope people will take the part of the standards that are relevant to them and then use it. You may be one part in this chain of people, but you can also see where you fit into it. This is about a </a:t>
            </a:r>
            <a:r>
              <a:rPr lang="en-GB" sz="1800" err="1">
                <a:effectLst/>
                <a:latin typeface="Calibri" panose="020F0502020204030204" pitchFamily="34" charset="0"/>
                <a:ea typeface="Calibri" panose="020F0502020204030204" pitchFamily="34" charset="0"/>
                <a:cs typeface="Calibri" panose="020F0502020204030204" pitchFamily="34" charset="0"/>
              </a:rPr>
              <a:t>multiprofessional</a:t>
            </a:r>
            <a:r>
              <a:rPr lang="en-GB" sz="1800">
                <a:effectLst/>
                <a:latin typeface="Calibri" panose="020F0502020204030204" pitchFamily="34" charset="0"/>
                <a:ea typeface="Calibri" panose="020F0502020204030204" pitchFamily="34" charset="0"/>
                <a:cs typeface="Calibri" panose="020F0502020204030204" pitchFamily="34" charset="0"/>
              </a:rPr>
              <a:t> approach to taking these standards and looking at how to influence towards to the changes.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The priorities indicate what could be the accountable measure. Who has the connections to the person who can influence or change a measure?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This is a backdrop to show to warm leads and key contacts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This is what good should look like.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a:effectLst/>
                <a:latin typeface="Calibri" panose="020F0502020204030204" pitchFamily="34" charset="0"/>
                <a:ea typeface="Calibri" panose="020F0502020204030204" pitchFamily="34" charset="0"/>
                <a:cs typeface="Calibri" panose="020F0502020204030204" pitchFamily="34" charset="0"/>
              </a:rPr>
              <a:t>Final question: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Do you know where to point someone if you wanted to show them </a:t>
            </a:r>
            <a:r>
              <a:rPr lang="en-GB"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good rehab looks like</a:t>
            </a:r>
            <a:r>
              <a:rPr lang="en-GB" sz="18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Thank you.</a:t>
            </a:r>
          </a:p>
          <a:p>
            <a:endParaRPr lang="en-GB"/>
          </a:p>
        </p:txBody>
      </p:sp>
    </p:spTree>
    <p:extLst>
      <p:ext uri="{BB962C8B-B14F-4D97-AF65-F5344CB8AC3E}">
        <p14:creationId xmlns:p14="http://schemas.microsoft.com/office/powerpoint/2010/main" val="9195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a:effectLst/>
                <a:latin typeface="Calibri" panose="020F0502020204030204" pitchFamily="34" charset="0"/>
                <a:ea typeface="Calibri" panose="020F0502020204030204" pitchFamily="34" charset="0"/>
              </a:rPr>
              <a:t>For those of you who don’t know already, we are a driving force of the Community Rehabilitation Alliance, which we helped found in 2019. We convene the alliance and I personally co chair on behalf on the CSP. I’m a fixed co chair while we invite other orgs to rotate the co chair, at present I share this with BHF.  </a:t>
            </a:r>
            <a:br>
              <a:rPr lang="en-GB" sz="1800">
                <a:effectLst/>
                <a:latin typeface="Calibri" panose="020F0502020204030204" pitchFamily="34" charset="0"/>
                <a:ea typeface="Calibri" panose="020F0502020204030204" pitchFamily="34" charset="0"/>
              </a:rPr>
            </a:br>
            <a:r>
              <a:rPr lang="en-GB" sz="1800">
                <a:effectLst/>
                <a:latin typeface="Calibri" panose="020F0502020204030204" pitchFamily="34" charset="0"/>
                <a:ea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There are more than 55 professional bodies and charity organisations, and sister alliances in devolved nations. In the CRA, all committed to advancing the provision and accessibility of high-quality person-centred rehabilitation services.  </a:t>
            </a:r>
            <a:endParaRPr lang="en-GB" sz="1800">
              <a:effectLst/>
              <a:latin typeface="Times New Roman" panose="02020603050405020304" pitchFamily="18" charset="0"/>
              <a:ea typeface="Times New Roman" panose="02020603050405020304" pitchFamily="18" charset="0"/>
            </a:endParaRPr>
          </a:p>
          <a:p>
            <a:pPr fontAlgn="base"/>
            <a:br>
              <a:rPr lang="en-GB" sz="1800">
                <a:effectLst/>
                <a:latin typeface="Calibri" panose="020F0502020204030204" pitchFamily="34" charset="0"/>
                <a:ea typeface="Calibri" panose="020F0502020204030204" pitchFamily="34" charset="0"/>
              </a:rPr>
            </a:br>
            <a:r>
              <a:rPr lang="en-GB" sz="1800">
                <a:effectLst/>
                <a:latin typeface="Calibri" panose="020F0502020204030204" pitchFamily="34" charset="0"/>
                <a:ea typeface="Calibri" panose="020F0502020204030204" pitchFamily="34" charset="0"/>
              </a:rPr>
              <a:t>We work with alliance partners in a leadership role –– to increase the influence and impact of the work the alliance does.   </a:t>
            </a:r>
            <a:endParaRPr lang="en-GB" sz="1800">
              <a:effectLst/>
              <a:latin typeface="Times New Roman" panose="02020603050405020304" pitchFamily="18" charset="0"/>
              <a:ea typeface="Times New Roman" panose="02020603050405020304" pitchFamily="18" charset="0"/>
            </a:endParaRPr>
          </a:p>
          <a:p>
            <a:pPr fontAlgn="base"/>
            <a:br>
              <a:rPr lang="en-GB" sz="1800">
                <a:effectLst/>
                <a:latin typeface="Calibri" panose="020F0502020204030204" pitchFamily="34" charset="0"/>
                <a:ea typeface="Calibri" panose="020F0502020204030204" pitchFamily="34" charset="0"/>
              </a:rPr>
            </a:br>
            <a:r>
              <a:rPr lang="en-GB" sz="1800">
                <a:effectLst/>
                <a:latin typeface="Calibri" panose="020F0502020204030204" pitchFamily="34" charset="0"/>
                <a:ea typeface="Calibri" panose="020F0502020204030204" pitchFamily="34" charset="0"/>
              </a:rPr>
              <a:t>This enables us to promote the physiotherapy profession and has given us many seats at many tables .    </a:t>
            </a:r>
            <a:br>
              <a:rPr lang="en-GB" sz="1800">
                <a:effectLst/>
                <a:latin typeface="Calibri" panose="020F0502020204030204" pitchFamily="34" charset="0"/>
                <a:ea typeface="Calibri" panose="020F0502020204030204" pitchFamily="34" charset="0"/>
              </a:rPr>
            </a:b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The alliance has various working groups, from policy and public affairs, data and communications. All active to make the best use of our combined influence. Last month we had Ash James our director of practice and development and Tasha Owusu one of our policy leads presenting the case on health inequity and access to rehab at a parliamentary round table.</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2</a:t>
            </a:fld>
            <a:endParaRPr lang="en-US"/>
          </a:p>
        </p:txBody>
      </p:sp>
    </p:spTree>
    <p:extLst>
      <p:ext uri="{BB962C8B-B14F-4D97-AF65-F5344CB8AC3E}">
        <p14:creationId xmlns:p14="http://schemas.microsoft.com/office/powerpoint/2010/main" val="57788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a:effectLst/>
                <a:latin typeface="Calibri" panose="020F0502020204030204" pitchFamily="34" charset="0"/>
                <a:ea typeface="Calibri" panose="020F0502020204030204" pitchFamily="34" charset="0"/>
              </a:rPr>
              <a:t>This is a recent example of how we can demonstrate the value of working in partnership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While this was a piece of CSP work, we were able to invite CRA partners to endorse and in some cases help promote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this helps us to amplify our messages and reach many more people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The support extended onto social media and was also enhanced by strong media coverage across national and regional press – from the Guardian and Independent, to Yorkshire Post and HSJ.  </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3</a:t>
            </a:fld>
            <a:endParaRPr lang="en-US"/>
          </a:p>
        </p:txBody>
      </p:sp>
    </p:spTree>
    <p:extLst>
      <p:ext uri="{BB962C8B-B14F-4D97-AF65-F5344CB8AC3E}">
        <p14:creationId xmlns:p14="http://schemas.microsoft.com/office/powerpoint/2010/main" val="141398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a:effectLst/>
                <a:latin typeface="Calibri" panose="020F0502020204030204" pitchFamily="34" charset="0"/>
                <a:ea typeface="Calibri" panose="020F0502020204030204" pitchFamily="34" charset="0"/>
              </a:rPr>
              <a:t>This was tough before covid, then we had a period of time during covid when all of a sudden people cared, we could credibly make the case around multi-condition, multi-symptom personalised responses. But there is considerable aftermath not just of covid but of the many factors that put huge pressures on the health and social care systems. We hear lots about wait times, ambulance response and GP access.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And it is clear, now more than ever that if rehab is to successfully exist as an equal pillar of health care then it has to be measured, reported and accountable. (because investment follows, it’s the four words that I can never forget ,,,  you count what counts...and we all know you fund what  counts …)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We have to continue to make the case clearly about how rehab helps many of these competing priorities as an effective way to reduce system-wide pressures.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Of course there are challenges of alliance working: with a lot of members and a lot of individual priorities, we endeavour to be united, but has anyone tried to get three kids out the house in the morning or plan a holiday with 10 friends?  This is a balancing act and requires diplomacy, investment and a commitment to do heavy lifting while sharing credit.   </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4</a:t>
            </a:fld>
            <a:endParaRPr lang="en-US"/>
          </a:p>
        </p:txBody>
      </p:sp>
    </p:spTree>
    <p:extLst>
      <p:ext uri="{BB962C8B-B14F-4D97-AF65-F5344CB8AC3E}">
        <p14:creationId xmlns:p14="http://schemas.microsoft.com/office/powerpoint/2010/main" val="55723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a:effectLst/>
                <a:latin typeface="Calibri"/>
                <a:ea typeface="Calibri" panose="020F0502020204030204" pitchFamily="34" charset="0"/>
                <a:cs typeface="Calibri"/>
              </a:rPr>
              <a:t>Two major pieces of work are in their final stages of development ahead of official publication this Autumn. One, from the data task and finish group on the important need to collect timely, accurate data in CR in order to best deliver services, the other is the CR best practice standards. Both of these documents have been endorsed by multiple</a:t>
            </a:r>
            <a:r>
              <a:rPr lang="en-GB" sz="1800">
                <a:solidFill>
                  <a:srgbClr val="000000"/>
                </a:solidFill>
                <a:effectLst/>
                <a:latin typeface="Calibri"/>
                <a:ea typeface="Times New Roman" panose="02020603050405020304" pitchFamily="18" charset="0"/>
                <a:cs typeface="Calibri"/>
              </a:rPr>
              <a:t> </a:t>
            </a:r>
            <a:r>
              <a:rPr lang="en-GB" sz="1800">
                <a:effectLst/>
                <a:latin typeface="Calibri"/>
                <a:ea typeface="Calibri" panose="020F0502020204030204" pitchFamily="34" charset="0"/>
                <a:cs typeface="Calibri"/>
              </a:rPr>
              <a:t>CRA partners</a:t>
            </a:r>
            <a:endParaRPr lang="en-GB" sz="1800">
              <a:effectLst/>
              <a:latin typeface="Calibri"/>
              <a:ea typeface="Times New Roman" panose="02020603050405020304" pitchFamily="18" charset="0"/>
              <a:cs typeface="Calibri"/>
            </a:endParaRPr>
          </a:p>
          <a:p>
            <a:pPr fontAlgn="base"/>
            <a:r>
              <a:rPr lang="en-GB" sz="1800">
                <a:effectLst/>
                <a:latin typeface="Calibri"/>
                <a:ea typeface="Calibri" panose="020F0502020204030204" pitchFamily="34" charset="0"/>
                <a:cs typeface="Calibri"/>
              </a:rPr>
              <a:t> </a:t>
            </a:r>
            <a:endParaRPr lang="en-GB" sz="1800">
              <a:effectLst/>
              <a:latin typeface="Calibri"/>
              <a:ea typeface="Times New Roman" panose="02020603050405020304" pitchFamily="18" charset="0"/>
              <a:cs typeface="Calibri"/>
            </a:endParaRPr>
          </a:p>
          <a:p>
            <a:pPr fontAlgn="base"/>
            <a:r>
              <a:rPr lang="en-GB" sz="1800">
                <a:effectLst/>
                <a:latin typeface="Calibri"/>
                <a:ea typeface="Calibri" panose="020F0502020204030204" pitchFamily="34" charset="0"/>
                <a:cs typeface="Calibri"/>
              </a:rPr>
              <a:t>We have also seen success with our sister alliances, most recent in NI, where an event was hosted and attended by health spokespersons …  </a:t>
            </a:r>
            <a:endParaRPr lang="en-GB" sz="1800">
              <a:effectLst/>
              <a:latin typeface="Calibri"/>
              <a:ea typeface="Times New Roman" panose="02020603050405020304" pitchFamily="18" charset="0"/>
              <a:cs typeface="Calibri"/>
            </a:endParaRPr>
          </a:p>
          <a:p>
            <a:pPr fontAlgn="base"/>
            <a:r>
              <a:rPr lang="en-GB" sz="1800">
                <a:effectLst/>
                <a:latin typeface="Calibri"/>
                <a:ea typeface="Calibri" panose="020F0502020204030204" pitchFamily="34" charset="0"/>
                <a:cs typeface="Calibri"/>
              </a:rPr>
              <a:t>Scotland has ‘Once for Scotland’  rehab commitment , which we now want to see delivered.   </a:t>
            </a:r>
            <a:endParaRPr lang="en-GB" sz="1800">
              <a:effectLst/>
              <a:latin typeface="Calibri"/>
              <a:ea typeface="Times New Roman" panose="02020603050405020304" pitchFamily="18" charset="0"/>
              <a:cs typeface="Calibri"/>
            </a:endParaRPr>
          </a:p>
          <a:p>
            <a:endParaRPr lang="en-GB" sz="1800">
              <a:latin typeface="Calibri"/>
              <a:ea typeface="Calibri" panose="020F0502020204030204" pitchFamily="34" charset="0"/>
              <a:cs typeface="Calibri"/>
            </a:endParaRPr>
          </a:p>
          <a:p>
            <a:r>
              <a:rPr lang="en-GB" sz="1800">
                <a:latin typeface="Calibri"/>
                <a:ea typeface="Calibri" panose="020F0502020204030204" pitchFamily="34" charset="0"/>
                <a:cs typeface="Calibri"/>
              </a:rPr>
              <a:t>And in Wales the integration . </a:t>
            </a:r>
          </a:p>
          <a:p>
            <a:pPr fontAlgn="base"/>
            <a:r>
              <a:rPr lang="en-GB" sz="1800">
                <a:effectLst/>
                <a:latin typeface="Calibri"/>
                <a:ea typeface="Calibri" panose="020F0502020204030204" pitchFamily="34" charset="0"/>
                <a:cs typeface="Calibri"/>
              </a:rPr>
              <a:t>in England   </a:t>
            </a:r>
            <a:endParaRPr lang="en-GB" sz="1800">
              <a:effectLst/>
              <a:latin typeface="Calibri"/>
              <a:ea typeface="Times New Roman" panose="02020603050405020304" pitchFamily="18" charset="0"/>
              <a:cs typeface="Calibri"/>
            </a:endParaRPr>
          </a:p>
          <a:p>
            <a:pPr fontAlgn="base"/>
            <a:r>
              <a:rPr lang="en-GB" sz="1800">
                <a:effectLst/>
                <a:latin typeface="Calibri"/>
                <a:ea typeface="Calibri" panose="020F0502020204030204" pitchFamily="34" charset="0"/>
                <a:cs typeface="Calibri"/>
              </a:rPr>
              <a:t> </a:t>
            </a:r>
            <a:endParaRPr lang="en-GB" sz="1800">
              <a:effectLst/>
              <a:latin typeface="Calibri"/>
              <a:ea typeface="Times New Roman" panose="02020603050405020304" pitchFamily="18" charset="0"/>
              <a:cs typeface="Calibri"/>
            </a:endParaRPr>
          </a:p>
          <a:p>
            <a:pPr fontAlgn="base"/>
            <a:r>
              <a:rPr lang="en-GB" sz="1800">
                <a:effectLst/>
                <a:latin typeface="Calibri"/>
                <a:ea typeface="Calibri" panose="020F0502020204030204" pitchFamily="34" charset="0"/>
                <a:cs typeface="Calibri"/>
              </a:rPr>
              <a:t>Jenny Keane appointed as Director for Rehabilitation and Hospital Discharge and we have fostered a close working relationship with her building on close links our CEO Karen Middleton put in place early on.   </a:t>
            </a:r>
            <a:endParaRPr lang="en-GB" sz="1800">
              <a:effectLst/>
              <a:latin typeface="Calibri"/>
              <a:ea typeface="Times New Roman" panose="02020603050405020304" pitchFamily="18" charset="0"/>
              <a:cs typeface="Calibri"/>
            </a:endParaRPr>
          </a:p>
          <a:p>
            <a:pPr fontAlgn="base"/>
            <a:r>
              <a:rPr lang="en-GB" sz="1800">
                <a:effectLst/>
                <a:latin typeface="Calibri"/>
                <a:ea typeface="Calibri" panose="020F0502020204030204" pitchFamily="34" charset="0"/>
                <a:cs typeface="Calibri"/>
              </a:rPr>
              <a:t> </a:t>
            </a:r>
            <a:endParaRPr lang="en-GB" sz="1800">
              <a:effectLst/>
              <a:latin typeface="Calibri"/>
              <a:ea typeface="Times New Roman" panose="02020603050405020304" pitchFamily="18" charset="0"/>
              <a:cs typeface="Calibri"/>
            </a:endParaRPr>
          </a:p>
          <a:p>
            <a:pPr fontAlgn="base"/>
            <a:r>
              <a:rPr lang="en-GB" sz="1800">
                <a:effectLst/>
                <a:latin typeface="Calibri"/>
                <a:ea typeface="Calibri" panose="020F0502020204030204" pitchFamily="34" charset="0"/>
                <a:cs typeface="Calibri"/>
              </a:rPr>
              <a:t>Rehab has risen quickly to the top of the agenda within NHSE – certainly  where frailty is concerned and we hope that the same approach is used with a much wider group of people with Long term conditions   </a:t>
            </a:r>
            <a:endParaRPr lang="en-GB" sz="1800">
              <a:effectLst/>
              <a:latin typeface="Calibri"/>
              <a:ea typeface="Times New Roman" panose="02020603050405020304" pitchFamily="18" charset="0"/>
              <a:cs typeface="Calibri"/>
            </a:endParaRPr>
          </a:p>
          <a:p>
            <a:pPr fontAlgn="base"/>
            <a:r>
              <a:rPr lang="en-GB" sz="1800">
                <a:effectLst/>
                <a:latin typeface="Calibri"/>
                <a:ea typeface="Calibri" panose="020F0502020204030204" pitchFamily="34" charset="0"/>
                <a:cs typeface="Calibri"/>
              </a:rPr>
              <a:t> </a:t>
            </a:r>
            <a:endParaRPr lang="en-GB" sz="1800">
              <a:effectLst/>
              <a:latin typeface="Calibri"/>
              <a:ea typeface="Times New Roman" panose="02020603050405020304" pitchFamily="18" charset="0"/>
              <a:cs typeface="Calibri"/>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5</a:t>
            </a:fld>
            <a:endParaRPr lang="en-US"/>
          </a:p>
        </p:txBody>
      </p:sp>
    </p:spTree>
    <p:extLst>
      <p:ext uri="{BB962C8B-B14F-4D97-AF65-F5344CB8AC3E}">
        <p14:creationId xmlns:p14="http://schemas.microsoft.com/office/powerpoint/2010/main" val="366911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a:effectLst/>
                <a:latin typeface="Calibri" panose="020F0502020204030204" pitchFamily="34" charset="0"/>
                <a:ea typeface="Calibri" panose="020F0502020204030204" pitchFamily="34" charset="0"/>
              </a:rPr>
              <a:t>Ultimately we want equitable access to high-quality person-centred rehab across the UK. It’s a big ambition that we know will take time and hard work. That’s why we will...  </a:t>
            </a:r>
            <a:endParaRPr lang="en-GB" sz="1800">
              <a:effectLst/>
              <a:latin typeface="Times New Roman" panose="02020603050405020304" pitchFamily="18" charset="0"/>
              <a:ea typeface="Times New Roman" panose="02020603050405020304" pitchFamily="18" charset="0"/>
            </a:endParaRPr>
          </a:p>
          <a:p>
            <a:pPr marL="342900" lvl="0" indent="-342900" fontAlgn="base">
              <a:buFont typeface="Calibri" panose="020F0502020204030204" pitchFamily="34" charset="0"/>
              <a:buChar char="-"/>
            </a:pPr>
            <a:r>
              <a:rPr lang="en-GB" sz="1800">
                <a:effectLst/>
                <a:latin typeface="Calibri" panose="020F0502020204030204" pitchFamily="34" charset="0"/>
                <a:ea typeface="Calibri" panose="020F0502020204030204" pitchFamily="34" charset="0"/>
              </a:rPr>
              <a:t>invest and develop the alliance and its sister alliances across the UK  </a:t>
            </a:r>
            <a:endParaRPr lang="en-GB" sz="1800">
              <a:effectLst/>
              <a:latin typeface="Times New Roman" panose="02020603050405020304" pitchFamily="18" charset="0"/>
              <a:ea typeface="Calibri" panose="020F0502020204030204" pitchFamily="34" charset="0"/>
            </a:endParaRPr>
          </a:p>
          <a:p>
            <a:pPr marL="342900" lvl="0" indent="-342900" fontAlgn="base">
              <a:buFont typeface="Calibri" panose="020F0502020204030204" pitchFamily="34" charset="0"/>
              <a:buChar char="-"/>
            </a:pPr>
            <a:r>
              <a:rPr lang="en-GB" sz="1800">
                <a:effectLst/>
                <a:latin typeface="Calibri" panose="020F0502020204030204" pitchFamily="34" charset="0"/>
                <a:ea typeface="Calibri" panose="020F0502020204030204" pitchFamily="34" charset="0"/>
              </a:rPr>
              <a:t>Continue to lead the rehab movement, working with key stakeholders and government to realise the value of rehab in helping to address some of the major challenges facing the UK’s health systems.  </a:t>
            </a:r>
            <a:endParaRPr lang="en-GB" sz="1800">
              <a:effectLst/>
              <a:latin typeface="Times New Roman" panose="02020603050405020304" pitchFamily="18" charset="0"/>
              <a:ea typeface="Calibri" panose="020F0502020204030204" pitchFamily="34" charset="0"/>
            </a:endParaRPr>
          </a:p>
          <a:p>
            <a:pPr marL="342900" lvl="0" indent="-342900" fontAlgn="base">
              <a:buFont typeface="Calibri" panose="020F0502020204030204" pitchFamily="34" charset="0"/>
              <a:buChar char="-"/>
            </a:pPr>
            <a:r>
              <a:rPr lang="en-GB" sz="1800">
                <a:effectLst/>
                <a:latin typeface="Calibri" panose="020F0502020204030204" pitchFamily="34" charset="0"/>
                <a:ea typeface="Calibri" panose="020F0502020204030204" pitchFamily="34" charset="0"/>
              </a:rPr>
              <a:t>Continue to influence the system at national and local level  </a:t>
            </a:r>
            <a:endParaRPr lang="en-GB" sz="1800">
              <a:effectLst/>
              <a:latin typeface="Times New Roman" panose="02020603050405020304" pitchFamily="18" charset="0"/>
              <a:ea typeface="Calibri" panose="020F0502020204030204" pitchFamily="34" charset="0"/>
            </a:endParaRPr>
          </a:p>
          <a:p>
            <a:pPr fontAlgn="base"/>
            <a:r>
              <a:rPr lang="en-GB" sz="1800">
                <a:effectLst/>
                <a:latin typeface="Calibri" panose="020F0502020204030204" pitchFamily="34" charset="0"/>
                <a:ea typeface="Calibri" panose="020F0502020204030204" pitchFamily="34" charset="0"/>
              </a:rPr>
              <a:t> </a:t>
            </a:r>
            <a:endParaRPr lang="en-GB" sz="1800">
              <a:effectLst/>
              <a:latin typeface="Times New Roman" panose="02020603050405020304" pitchFamily="18" charset="0"/>
              <a:ea typeface="Times New Roman" panose="02020603050405020304" pitchFamily="18" charset="0"/>
            </a:endParaRPr>
          </a:p>
          <a:p>
            <a:pPr fontAlgn="base"/>
            <a:r>
              <a:rPr lang="en-GB" sz="1800">
                <a:effectLst/>
                <a:latin typeface="Calibri" panose="020F0502020204030204" pitchFamily="34" charset="0"/>
                <a:ea typeface="Calibri" panose="020F0502020204030204" pitchFamily="34" charset="0"/>
              </a:rPr>
              <a:t>When we asked the question: “what does good rehab look like?” we knew it needed more than a summary of anecdotes and disconnected evidence.  We needed it brought together for a credible  answer. It’s for this reason that we have developed the community rehabilitation best practice standards.</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6</a:t>
            </a:fld>
            <a:endParaRPr lang="en-US"/>
          </a:p>
        </p:txBody>
      </p:sp>
    </p:spTree>
    <p:extLst>
      <p:ext uri="{BB962C8B-B14F-4D97-AF65-F5344CB8AC3E}">
        <p14:creationId xmlns:p14="http://schemas.microsoft.com/office/powerpoint/2010/main" val="2985981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I want to start this section with a question: </a:t>
            </a:r>
            <a:r>
              <a:rPr lang="en-GB" sz="1800">
                <a:effectLst/>
                <a:latin typeface="Calibri" panose="020F0502020204030204" pitchFamily="34" charset="0"/>
                <a:ea typeface="Calibri" panose="020F0502020204030204" pitchFamily="34" charset="0"/>
                <a:cs typeface="Times New Roman" panose="02020603050405020304" pitchFamily="18" charset="0"/>
              </a:rPr>
              <a:t>‘Do you know where to point someone if you wanted to show them </a:t>
            </a:r>
            <a:r>
              <a:rPr lang="en-GB"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what good rehab looks like</a:t>
            </a:r>
            <a:r>
              <a:rPr lang="en-GB" sz="180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Keep your hand up if you could point them towards specific, measurable standards that could be used, which cut across different roles, responsibilities and conditions?</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[Assuming there are no/few hands remaining] That’s exactly why we set out to create the standards. They are </a:t>
            </a:r>
            <a:r>
              <a:rPr lang="en-GB" sz="1800">
                <a:effectLst/>
                <a:highlight>
                  <a:srgbClr val="FFFF00"/>
                </a:highlight>
                <a:latin typeface="Calibri" panose="020F0502020204030204" pitchFamily="34" charset="0"/>
                <a:ea typeface="Calibri" panose="020F0502020204030204" pitchFamily="34" charset="0"/>
                <a:cs typeface="Calibri" panose="020F0502020204030204" pitchFamily="34" charset="0"/>
              </a:rPr>
              <a:t>funded by the CSPCT and led by the CSP</a:t>
            </a:r>
            <a:r>
              <a:rPr lang="en-GB" sz="1800">
                <a:effectLst/>
                <a:latin typeface="Calibri" panose="020F0502020204030204" pitchFamily="34" charset="0"/>
                <a:ea typeface="Calibri" panose="020F0502020204030204" pitchFamily="34" charset="0"/>
                <a:cs typeface="Calibri" panose="020F0502020204030204" pitchFamily="34" charset="0"/>
              </a:rPr>
              <a:t>, but are a truly collective endeavour of the CRA and draw on expertise from across the CRA membership. </a:t>
            </a:r>
            <a:r>
              <a:rPr lang="en-GB" sz="1800" b="1">
                <a:effectLst/>
                <a:latin typeface="Calibri" panose="020F0502020204030204" pitchFamily="34" charset="0"/>
                <a:ea typeface="Calibri" panose="020F0502020204030204" pitchFamily="34" charset="0"/>
                <a:cs typeface="Calibri" panose="020F0502020204030204" pitchFamily="34" charset="0"/>
              </a:rPr>
              <a:t>A big thank you must go to Prof Diane Playford</a:t>
            </a:r>
            <a:r>
              <a:rPr lang="en-GB" sz="1800">
                <a:effectLst/>
                <a:latin typeface="Calibri" panose="020F0502020204030204" pitchFamily="34" charset="0"/>
                <a:ea typeface="Calibri" panose="020F0502020204030204" pitchFamily="34" charset="0"/>
                <a:cs typeface="Calibri" panose="020F0502020204030204" pitchFamily="34" charset="0"/>
              </a:rPr>
              <a:t> who carried out extensive research and review of the existing literature in order to get to these standards.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7</a:t>
            </a:fld>
            <a:endParaRPr lang="en-US"/>
          </a:p>
        </p:txBody>
      </p:sp>
    </p:spTree>
    <p:extLst>
      <p:ext uri="{BB962C8B-B14F-4D97-AF65-F5344CB8AC3E}">
        <p14:creationId xmlns:p14="http://schemas.microsoft.com/office/powerpoint/2010/main" val="143867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knew we needed to carry out this work because the picture of CR is inconsistent and confusing, this slide highlights the many services that operate in the community– just look at all these services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have some good guides on the direction of travel, such as the LTP in England, Once for Scotland Approach and Wales’s plans to recover post-covid. But without access to high quality community based rehab, people will continue to be driven towards the most expensive parts of the health and social care system, such as A&amp;E, secondary care and nursing homes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Rehab need is diverse and </a:t>
            </a:r>
            <a:r>
              <a:rPr lang="en-GB" sz="1800" err="1">
                <a:effectLst/>
                <a:latin typeface="Calibri" panose="020F0502020204030204" pitchFamily="34" charset="0"/>
                <a:ea typeface="Calibri" panose="020F0502020204030204" pitchFamily="34" charset="0"/>
                <a:cs typeface="Calibri" panose="020F0502020204030204" pitchFamily="34" charset="0"/>
              </a:rPr>
              <a:t>chellenging</a:t>
            </a:r>
            <a:r>
              <a:rPr lang="en-GB" sz="1800">
                <a:effectLst/>
                <a:latin typeface="Calibri" panose="020F0502020204030204" pitchFamily="34" charset="0"/>
                <a:ea typeface="Calibri" panose="020F0502020204030204" pitchFamily="34" charset="0"/>
                <a:cs typeface="Calibri" panose="020F0502020204030204" pitchFamily="34" charset="0"/>
              </a:rPr>
              <a:t> from cardiac, pulmonary and caring for those with much more acute health needs.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Covid has reinforced the message that we must do things differently. In particular our historical models of rehab, based on someone having a single condition are no longer appropriate as our ageing population lives with increasingly complex needs including multiple long term conditions.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We have good guides, but there was something missing, post covid, about how we do rehab differently. A single condition approach may not be the right way forward, when we have multi-morbidities.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a:effectLst/>
                <a:latin typeface="Calibri" panose="020F0502020204030204" pitchFamily="34" charset="0"/>
                <a:ea typeface="Calibri" panose="020F0502020204030204" pitchFamily="34" charset="0"/>
                <a:cs typeface="Calibri" panose="020F0502020204030204" pitchFamily="34" charset="0"/>
              </a:rPr>
              <a:t>Close to home, person centred, specialist, integrated, supported self management principles. Alliance supported this and for us to go and look at the evidence and develop standards.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8</a:t>
            </a:fld>
            <a:endParaRPr lang="en-US"/>
          </a:p>
        </p:txBody>
      </p:sp>
    </p:spTree>
    <p:extLst>
      <p:ext uri="{BB962C8B-B14F-4D97-AF65-F5344CB8AC3E}">
        <p14:creationId xmlns:p14="http://schemas.microsoft.com/office/powerpoint/2010/main" val="32322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effectLst/>
                <a:latin typeface="Calibri" panose="020F0502020204030204" pitchFamily="34" charset="0"/>
                <a:ea typeface="Calibri" panose="020F0502020204030204" pitchFamily="34" charset="0"/>
                <a:cs typeface="Calibri" panose="020F0502020204030204" pitchFamily="34" charset="0"/>
              </a:rPr>
              <a:t>Assembled an expert panel! Our external reference group (ERG) was appointed in 2021. </a:t>
            </a:r>
          </a:p>
          <a:p>
            <a:endParaRPr lang="en-GB" sz="1200">
              <a:effectLst/>
              <a:latin typeface="Calibri" panose="020F0502020204030204" pitchFamily="34" charset="0"/>
              <a:cs typeface="Calibri" panose="020F0502020204030204" pitchFamily="34" charset="0"/>
            </a:endParaRPr>
          </a:p>
          <a:p>
            <a:r>
              <a:rPr lang="en-GB" sz="1200">
                <a:effectLst/>
                <a:latin typeface="Calibri" panose="020F0502020204030204" pitchFamily="34" charset="0"/>
                <a:cs typeface="Calibri" panose="020F0502020204030204" pitchFamily="34" charset="0"/>
              </a:rPr>
              <a:t>NEXT SLIDE TO EXPAND ON CRA</a:t>
            </a:r>
            <a:endParaRPr lang="en-GB"/>
          </a:p>
        </p:txBody>
      </p:sp>
      <p:sp>
        <p:nvSpPr>
          <p:cNvPr id="4" name="Slide Number Placeholder 3"/>
          <p:cNvSpPr>
            <a:spLocks noGrp="1"/>
          </p:cNvSpPr>
          <p:nvPr>
            <p:ph type="sldNum" sz="quarter" idx="5"/>
          </p:nvPr>
        </p:nvSpPr>
        <p:spPr/>
        <p:txBody>
          <a:bodyPr/>
          <a:lstStyle/>
          <a:p>
            <a:fld id="{2D65D68C-EE3A-3248-AF17-0A8430663CAF}" type="slidenum">
              <a:rPr lang="en-US" smtClean="0"/>
              <a:t>9</a:t>
            </a:fld>
            <a:endParaRPr lang="en-US"/>
          </a:p>
        </p:txBody>
      </p:sp>
    </p:spTree>
    <p:extLst>
      <p:ext uri="{BB962C8B-B14F-4D97-AF65-F5344CB8AC3E}">
        <p14:creationId xmlns:p14="http://schemas.microsoft.com/office/powerpoint/2010/main" val="186205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80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AA14BFE-C154-4735-BB95-1092CE698E09}"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E38E1-4BEE-4A31-930A-795EB13FE565}" type="slidenum">
              <a:rPr lang="en-GB" smtClean="0"/>
              <a:t>‹#›</a:t>
            </a:fld>
            <a:endParaRPr lang="en-GB"/>
          </a:p>
        </p:txBody>
      </p:sp>
    </p:spTree>
    <p:extLst>
      <p:ext uri="{BB962C8B-B14F-4D97-AF65-F5344CB8AC3E}">
        <p14:creationId xmlns:p14="http://schemas.microsoft.com/office/powerpoint/2010/main" val="4277278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14BFE-C154-4735-BB95-1092CE698E09}" type="datetimeFigureOut">
              <a:rPr lang="en-GB" smtClean="0"/>
              <a:t>18/11/2022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8E38E1-4BEE-4A31-930A-795EB13FE565}" type="slidenum">
              <a:rPr lang="en-GB" smtClean="0"/>
              <a:t>‹#›</a:t>
            </a:fld>
            <a:endParaRPr lang="en-GB"/>
          </a:p>
        </p:txBody>
      </p:sp>
    </p:spTree>
    <p:extLst>
      <p:ext uri="{BB962C8B-B14F-4D97-AF65-F5344CB8AC3E}">
        <p14:creationId xmlns:p14="http://schemas.microsoft.com/office/powerpoint/2010/main" val="3170620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149" name="Picture Placeholder 13"/>
          <p:cNvSpPr>
            <a:spLocks noGrp="1"/>
          </p:cNvSpPr>
          <p:nvPr>
            <p:ph type="pic" idx="21"/>
          </p:nvPr>
        </p:nvSpPr>
        <p:spPr>
          <a:xfrm>
            <a:off x="0" y="0"/>
            <a:ext cx="12192000" cy="6858000"/>
          </a:xfrm>
          <a:prstGeom prst="rect">
            <a:avLst/>
          </a:prstGeom>
        </p:spPr>
        <p:txBody>
          <a:bodyPr lIns="91439" tIns="45719" rIns="91439" bIns="45719">
            <a:noAutofit/>
          </a:bodyPr>
          <a:lstStyle/>
          <a:p>
            <a:endParaRPr/>
          </a:p>
        </p:txBody>
      </p:sp>
      <p:sp>
        <p:nvSpPr>
          <p:cNvPr id="150" name="Slide Number"/>
          <p:cNvSpPr txBox="1">
            <a:spLocks noGrp="1"/>
          </p:cNvSpPr>
          <p:nvPr>
            <p:ph type="sldNum" sz="quarter" idx="2"/>
          </p:nvPr>
        </p:nvSpPr>
        <p:spPr>
          <a:xfrm>
            <a:off x="5892800" y="6172200"/>
            <a:ext cx="2844800" cy="368301"/>
          </a:xfrm>
          <a:prstGeom prst="rect">
            <a:avLst/>
          </a:prstGeom>
        </p:spPr>
        <p:txBody>
          <a:bodyPr lIns="91439" tIns="91439" rIns="91439" bIns="91439" anchor="ctr"/>
          <a:lstStyle>
            <a:lvl1pPr algn="r" defTabSz="914400">
              <a:defRPr sz="1200">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20600945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ayout 4">
    <p:spTree>
      <p:nvGrpSpPr>
        <p:cNvPr id="1" name=""/>
        <p:cNvGrpSpPr/>
        <p:nvPr/>
      </p:nvGrpSpPr>
      <p:grpSpPr>
        <a:xfrm>
          <a:off x="0" y="0"/>
          <a:ext cx="0" cy="0"/>
          <a:chOff x="0" y="0"/>
          <a:chExt cx="0" cy="0"/>
        </a:xfrm>
      </p:grpSpPr>
      <p:sp>
        <p:nvSpPr>
          <p:cNvPr id="182" name="Picture Placeholder 13"/>
          <p:cNvSpPr>
            <a:spLocks noGrp="1"/>
          </p:cNvSpPr>
          <p:nvPr>
            <p:ph type="pic" sz="quarter" idx="21"/>
          </p:nvPr>
        </p:nvSpPr>
        <p:spPr>
          <a:xfrm>
            <a:off x="814186" y="803786"/>
            <a:ext cx="3552074" cy="2514601"/>
          </a:xfrm>
          <a:prstGeom prst="rect">
            <a:avLst/>
          </a:prstGeom>
        </p:spPr>
        <p:txBody>
          <a:bodyPr lIns="91439" tIns="45719" rIns="91439" bIns="45719">
            <a:noAutofit/>
          </a:bodyPr>
          <a:lstStyle/>
          <a:p>
            <a:endParaRPr/>
          </a:p>
        </p:txBody>
      </p:sp>
      <p:sp>
        <p:nvSpPr>
          <p:cNvPr id="183" name="Picture Placeholder 13"/>
          <p:cNvSpPr>
            <a:spLocks noGrp="1"/>
          </p:cNvSpPr>
          <p:nvPr>
            <p:ph type="pic" sz="quarter" idx="22"/>
          </p:nvPr>
        </p:nvSpPr>
        <p:spPr>
          <a:xfrm>
            <a:off x="814186" y="3680356"/>
            <a:ext cx="3552074" cy="2514601"/>
          </a:xfrm>
          <a:prstGeom prst="rect">
            <a:avLst/>
          </a:prstGeom>
        </p:spPr>
        <p:txBody>
          <a:bodyPr lIns="91439" tIns="45719" rIns="91439" bIns="45719">
            <a:noAutofit/>
          </a:bodyPr>
          <a:lstStyle/>
          <a:p>
            <a:endParaRPr/>
          </a:p>
        </p:txBody>
      </p:sp>
      <p:sp>
        <p:nvSpPr>
          <p:cNvPr id="184" name="Slide Number"/>
          <p:cNvSpPr txBox="1">
            <a:spLocks noGrp="1"/>
          </p:cNvSpPr>
          <p:nvPr>
            <p:ph type="sldNum" sz="quarter" idx="2"/>
          </p:nvPr>
        </p:nvSpPr>
        <p:spPr>
          <a:xfrm>
            <a:off x="5892800" y="6172200"/>
            <a:ext cx="2844800" cy="368301"/>
          </a:xfrm>
          <a:prstGeom prst="rect">
            <a:avLst/>
          </a:prstGeom>
        </p:spPr>
        <p:txBody>
          <a:bodyPr lIns="91439" tIns="91439" rIns="91439" bIns="91439" anchor="ctr"/>
          <a:lstStyle>
            <a:lvl1pPr algn="r" defTabSz="914400">
              <a:defRPr sz="1200">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8502295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58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990383-88C2-9040-8E35-D794EBCE3900}"/>
              </a:ext>
            </a:extLst>
          </p:cNvPr>
          <p:cNvSpPr/>
          <p:nvPr userDrawn="1"/>
        </p:nvSpPr>
        <p:spPr>
          <a:xfrm>
            <a:off x="1418217" y="1994925"/>
            <a:ext cx="10290564" cy="707886"/>
          </a:xfrm>
          <a:prstGeom prst="rect">
            <a:avLst/>
          </a:prstGeom>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4800" b="1" kern="1000" spc="-100">
                <a:solidFill>
                  <a:srgbClr val="002060"/>
                </a:solidFill>
                <a:latin typeface="Arial" charset="0"/>
                <a:ea typeface="Arial" charset="0"/>
                <a:cs typeface="Arial" charset="0"/>
              </a:rPr>
              <a:t>Bold single headline etc.</a:t>
            </a:r>
          </a:p>
        </p:txBody>
      </p:sp>
      <p:sp>
        <p:nvSpPr>
          <p:cNvPr id="12" name="TextBox 11">
            <a:extLst>
              <a:ext uri="{FF2B5EF4-FFF2-40B4-BE49-F238E27FC236}">
                <a16:creationId xmlns:a16="http://schemas.microsoft.com/office/drawing/2014/main" id="{055E43E6-9112-314A-811F-750403225863}"/>
              </a:ext>
            </a:extLst>
          </p:cNvPr>
          <p:cNvSpPr txBox="1"/>
          <p:nvPr userDrawn="1"/>
        </p:nvSpPr>
        <p:spPr>
          <a:xfrm>
            <a:off x="1492355" y="2918382"/>
            <a:ext cx="10246161" cy="2383217"/>
          </a:xfrm>
          <a:prstGeom prst="rect">
            <a:avLst/>
          </a:prstGeom>
          <a:noFill/>
        </p:spPr>
        <p:txBody>
          <a:bodyPr wrap="square" rtlCol="0">
            <a:spAutoFit/>
          </a:bodyPr>
          <a:lstStyle/>
          <a:p>
            <a:pPr>
              <a:lnSpc>
                <a:spcPts val="2000"/>
              </a:lnSpc>
            </a:pPr>
            <a:r>
              <a:rPr lang="en-US" sz="2400" baseline="30000">
                <a:solidFill>
                  <a:srgbClr val="002060"/>
                </a:solidFill>
                <a:latin typeface="Arial" charset="0"/>
                <a:ea typeface="Arial" charset="0"/>
                <a:cs typeface="Arial" charset="0"/>
              </a:rPr>
              <a:t>Lorem ipsum </a:t>
            </a:r>
            <a:r>
              <a:rPr lang="en-US" sz="2400" baseline="30000" err="1">
                <a:solidFill>
                  <a:srgbClr val="002060"/>
                </a:solidFill>
                <a:latin typeface="Arial" charset="0"/>
                <a:ea typeface="Arial" charset="0"/>
                <a:cs typeface="Arial" charset="0"/>
              </a:rPr>
              <a:t>Perrunt</a:t>
            </a:r>
            <a:r>
              <a:rPr lang="en-US" sz="2400" baseline="30000">
                <a:solidFill>
                  <a:srgbClr val="002060"/>
                </a:solidFill>
                <a:latin typeface="Arial" charset="0"/>
                <a:ea typeface="Arial" charset="0"/>
                <a:cs typeface="Arial" charset="0"/>
              </a:rPr>
              <a:t> que </a:t>
            </a:r>
            <a:r>
              <a:rPr lang="en-US" sz="2400" baseline="30000" err="1">
                <a:solidFill>
                  <a:srgbClr val="002060"/>
                </a:solidFill>
                <a:latin typeface="Arial" charset="0"/>
                <a:ea typeface="Arial" charset="0"/>
                <a:cs typeface="Arial" charset="0"/>
              </a:rPr>
              <a:t>nobis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doluptae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experae</a:t>
            </a:r>
            <a:r>
              <a:rPr lang="en-US" sz="2400" baseline="30000">
                <a:solidFill>
                  <a:srgbClr val="002060"/>
                </a:solidFill>
                <a:latin typeface="Arial" charset="0"/>
                <a:ea typeface="Arial" charset="0"/>
                <a:cs typeface="Arial" charset="0"/>
              </a:rPr>
              <a:t> culpa in none </a:t>
            </a:r>
            <a:r>
              <a:rPr lang="en-US" sz="2400" baseline="30000" err="1">
                <a:solidFill>
                  <a:srgbClr val="002060"/>
                </a:solidFill>
                <a:latin typeface="Arial" charset="0"/>
                <a:ea typeface="Arial" charset="0"/>
                <a:cs typeface="Arial" charset="0"/>
              </a:rPr>
              <a:t>praturectur</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vellandae</a:t>
            </a:r>
            <a:r>
              <a:rPr lang="en-US" sz="2400" baseline="30000">
                <a:solidFill>
                  <a:srgbClr val="002060"/>
                </a:solidFill>
                <a:latin typeface="Arial" charset="0"/>
                <a:ea typeface="Arial" charset="0"/>
                <a:cs typeface="Arial" charset="0"/>
              </a:rPr>
              <a:t> pre </a:t>
            </a:r>
            <a:r>
              <a:rPr lang="en-US" sz="2400" baseline="30000" err="1">
                <a:solidFill>
                  <a:srgbClr val="002060"/>
                </a:solidFill>
                <a:latin typeface="Arial" charset="0"/>
                <a:ea typeface="Arial" charset="0"/>
                <a:cs typeface="Arial" charset="0"/>
              </a:rPr>
              <a:t>volluptae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samuscitio</a:t>
            </a:r>
            <a:r>
              <a:rPr lang="en-US" sz="2400" baseline="30000">
                <a:solidFill>
                  <a:srgbClr val="002060"/>
                </a:solidFill>
                <a:latin typeface="Arial" charset="0"/>
                <a:ea typeface="Arial" charset="0"/>
                <a:cs typeface="Arial" charset="0"/>
              </a:rPr>
              <a:t> ex </a:t>
            </a:r>
            <a:r>
              <a:rPr lang="en-US" sz="2400" baseline="30000" err="1">
                <a:solidFill>
                  <a:srgbClr val="002060"/>
                </a:solidFill>
                <a:latin typeface="Arial" charset="0"/>
                <a:ea typeface="Arial" charset="0"/>
                <a:cs typeface="Arial" charset="0"/>
              </a:rPr>
              <a:t>est</a:t>
            </a:r>
            <a:r>
              <a:rPr lang="en-US" sz="2400" baseline="30000">
                <a:solidFill>
                  <a:srgbClr val="002060"/>
                </a:solidFill>
                <a:latin typeface="Arial" charset="0"/>
                <a:ea typeface="Arial" charset="0"/>
                <a:cs typeface="Arial" charset="0"/>
              </a:rPr>
              <a:t>, sit </a:t>
            </a:r>
            <a:r>
              <a:rPr lang="en-US" sz="2400" baseline="30000" err="1">
                <a:solidFill>
                  <a:srgbClr val="002060"/>
                </a:solidFill>
                <a:latin typeface="Arial" charset="0"/>
                <a:ea typeface="Arial" charset="0"/>
                <a:cs typeface="Arial" charset="0"/>
              </a:rPr>
              <a:t>utemodicate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omnihillendi</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conet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laut</a:t>
            </a:r>
            <a:r>
              <a:rPr lang="en-US" sz="2400" baseline="30000">
                <a:solidFill>
                  <a:srgbClr val="002060"/>
                </a:solidFill>
                <a:latin typeface="Arial" charset="0"/>
                <a:ea typeface="Arial" charset="0"/>
                <a:cs typeface="Arial" charset="0"/>
              </a:rPr>
              <a:t> id que </a:t>
            </a:r>
            <a:r>
              <a:rPr lang="en-US" sz="2400" baseline="30000" err="1">
                <a:solidFill>
                  <a:srgbClr val="002060"/>
                </a:solidFill>
                <a:latin typeface="Arial" charset="0"/>
                <a:ea typeface="Arial" charset="0"/>
                <a:cs typeface="Arial" charset="0"/>
              </a:rPr>
              <a:t>necearu</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ptatis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explatis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ionem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Volecupta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perit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volorerspe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cullandae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num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liaspic</a:t>
            </a:r>
            <a:r>
              <a:rPr lang="en-US" sz="2400" baseline="30000">
                <a:solidFill>
                  <a:srgbClr val="002060"/>
                </a:solidFill>
                <a:latin typeface="Arial" charset="0"/>
                <a:ea typeface="Arial" charset="0"/>
                <a:cs typeface="Arial" charset="0"/>
              </a:rPr>
              <a:t> tem quam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vendelit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volorro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etur</a:t>
            </a:r>
            <a:r>
              <a:rPr lang="en-US" sz="2400" baseline="30000">
                <a:solidFill>
                  <a:srgbClr val="002060"/>
                </a:solidFill>
                <a:latin typeface="Arial" charset="0"/>
                <a:ea typeface="Arial" charset="0"/>
                <a:cs typeface="Arial" charset="0"/>
              </a:rPr>
              <a:t>?</a:t>
            </a:r>
          </a:p>
          <a:p>
            <a:pPr>
              <a:lnSpc>
                <a:spcPts val="2000"/>
              </a:lnSpc>
              <a:buClr>
                <a:schemeClr val="accent4">
                  <a:lumMod val="60000"/>
                  <a:lumOff val="40000"/>
                </a:schemeClr>
              </a:buClr>
              <a:buSzPct val="115000"/>
            </a:pPr>
            <a:endParaRPr lang="en-US" sz="2400" baseline="30000">
              <a:solidFill>
                <a:srgbClr val="002060"/>
              </a:solidFill>
              <a:latin typeface="Arial" charset="0"/>
              <a:ea typeface="Arial" charset="0"/>
              <a:cs typeface="Arial" charset="0"/>
            </a:endParaRP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endParaRPr lang="en-US" sz="2400" baseline="3000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426078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6AE814-419A-534D-BC09-33A4E40269D5}"/>
              </a:ext>
            </a:extLst>
          </p:cNvPr>
          <p:cNvSpPr/>
          <p:nvPr userDrawn="1"/>
        </p:nvSpPr>
        <p:spPr>
          <a:xfrm>
            <a:off x="1418217" y="1377891"/>
            <a:ext cx="10290564" cy="1323439"/>
          </a:xfrm>
          <a:prstGeom prst="rect">
            <a:avLst/>
          </a:prstGeom>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4800" b="1" kern="1000" spc="-100">
                <a:solidFill>
                  <a:srgbClr val="002060"/>
                </a:solidFill>
                <a:latin typeface="Arial" charset="0"/>
                <a:ea typeface="Arial" charset="0"/>
                <a:cs typeface="Arial" charset="0"/>
              </a:rPr>
              <a:t>Bold double headline etc. Bold copy double headline etc.</a:t>
            </a:r>
          </a:p>
        </p:txBody>
      </p:sp>
      <p:sp>
        <p:nvSpPr>
          <p:cNvPr id="6" name="TextBox 5">
            <a:extLst>
              <a:ext uri="{FF2B5EF4-FFF2-40B4-BE49-F238E27FC236}">
                <a16:creationId xmlns:a16="http://schemas.microsoft.com/office/drawing/2014/main" id="{21FE7972-D0AB-5147-BD55-EE60D9AA34C4}"/>
              </a:ext>
            </a:extLst>
          </p:cNvPr>
          <p:cNvSpPr txBox="1"/>
          <p:nvPr userDrawn="1"/>
        </p:nvSpPr>
        <p:spPr>
          <a:xfrm>
            <a:off x="1492355" y="2918382"/>
            <a:ext cx="10246161" cy="2383217"/>
          </a:xfrm>
          <a:prstGeom prst="rect">
            <a:avLst/>
          </a:prstGeom>
          <a:noFill/>
        </p:spPr>
        <p:txBody>
          <a:bodyPr wrap="square" rtlCol="0">
            <a:spAutoFit/>
          </a:bodyPr>
          <a:lstStyle/>
          <a:p>
            <a:pPr>
              <a:lnSpc>
                <a:spcPts val="2000"/>
              </a:lnSpc>
            </a:pPr>
            <a:r>
              <a:rPr lang="en-US" sz="2400" baseline="30000">
                <a:solidFill>
                  <a:srgbClr val="002060"/>
                </a:solidFill>
                <a:latin typeface="Arial" charset="0"/>
                <a:ea typeface="Arial" charset="0"/>
                <a:cs typeface="Arial" charset="0"/>
              </a:rPr>
              <a:t>Lorem ipsum </a:t>
            </a:r>
            <a:r>
              <a:rPr lang="en-US" sz="2400" baseline="30000" err="1">
                <a:solidFill>
                  <a:srgbClr val="002060"/>
                </a:solidFill>
                <a:latin typeface="Arial" charset="0"/>
                <a:ea typeface="Arial" charset="0"/>
                <a:cs typeface="Arial" charset="0"/>
              </a:rPr>
              <a:t>Perrunt</a:t>
            </a:r>
            <a:r>
              <a:rPr lang="en-US" sz="2400" baseline="30000">
                <a:solidFill>
                  <a:srgbClr val="002060"/>
                </a:solidFill>
                <a:latin typeface="Arial" charset="0"/>
                <a:ea typeface="Arial" charset="0"/>
                <a:cs typeface="Arial" charset="0"/>
              </a:rPr>
              <a:t> que </a:t>
            </a:r>
            <a:r>
              <a:rPr lang="en-US" sz="2400" baseline="30000" err="1">
                <a:solidFill>
                  <a:srgbClr val="002060"/>
                </a:solidFill>
                <a:latin typeface="Arial" charset="0"/>
                <a:ea typeface="Arial" charset="0"/>
                <a:cs typeface="Arial" charset="0"/>
              </a:rPr>
              <a:t>nobis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doluptae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experae</a:t>
            </a:r>
            <a:r>
              <a:rPr lang="en-US" sz="2400" baseline="30000">
                <a:solidFill>
                  <a:srgbClr val="002060"/>
                </a:solidFill>
                <a:latin typeface="Arial" charset="0"/>
                <a:ea typeface="Arial" charset="0"/>
                <a:cs typeface="Arial" charset="0"/>
              </a:rPr>
              <a:t> culpa in none </a:t>
            </a:r>
            <a:r>
              <a:rPr lang="en-US" sz="2400" baseline="30000" err="1">
                <a:solidFill>
                  <a:srgbClr val="002060"/>
                </a:solidFill>
                <a:latin typeface="Arial" charset="0"/>
                <a:ea typeface="Arial" charset="0"/>
                <a:cs typeface="Arial" charset="0"/>
              </a:rPr>
              <a:t>praturectur</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vellandae</a:t>
            </a:r>
            <a:r>
              <a:rPr lang="en-US" sz="2400" baseline="30000">
                <a:solidFill>
                  <a:srgbClr val="002060"/>
                </a:solidFill>
                <a:latin typeface="Arial" charset="0"/>
                <a:ea typeface="Arial" charset="0"/>
                <a:cs typeface="Arial" charset="0"/>
              </a:rPr>
              <a:t> pre </a:t>
            </a:r>
            <a:r>
              <a:rPr lang="en-US" sz="2400" baseline="30000" err="1">
                <a:solidFill>
                  <a:srgbClr val="002060"/>
                </a:solidFill>
                <a:latin typeface="Arial" charset="0"/>
                <a:ea typeface="Arial" charset="0"/>
                <a:cs typeface="Arial" charset="0"/>
              </a:rPr>
              <a:t>volluptae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samuscitio</a:t>
            </a:r>
            <a:r>
              <a:rPr lang="en-US" sz="2400" baseline="30000">
                <a:solidFill>
                  <a:srgbClr val="002060"/>
                </a:solidFill>
                <a:latin typeface="Arial" charset="0"/>
                <a:ea typeface="Arial" charset="0"/>
                <a:cs typeface="Arial" charset="0"/>
              </a:rPr>
              <a:t> ex </a:t>
            </a:r>
            <a:r>
              <a:rPr lang="en-US" sz="2400" baseline="30000" err="1">
                <a:solidFill>
                  <a:srgbClr val="002060"/>
                </a:solidFill>
                <a:latin typeface="Arial" charset="0"/>
                <a:ea typeface="Arial" charset="0"/>
                <a:cs typeface="Arial" charset="0"/>
              </a:rPr>
              <a:t>est</a:t>
            </a:r>
            <a:r>
              <a:rPr lang="en-US" sz="2400" baseline="30000">
                <a:solidFill>
                  <a:srgbClr val="002060"/>
                </a:solidFill>
                <a:latin typeface="Arial" charset="0"/>
                <a:ea typeface="Arial" charset="0"/>
                <a:cs typeface="Arial" charset="0"/>
              </a:rPr>
              <a:t>, sit </a:t>
            </a:r>
            <a:r>
              <a:rPr lang="en-US" sz="2400" baseline="30000" err="1">
                <a:solidFill>
                  <a:srgbClr val="002060"/>
                </a:solidFill>
                <a:latin typeface="Arial" charset="0"/>
                <a:ea typeface="Arial" charset="0"/>
                <a:cs typeface="Arial" charset="0"/>
              </a:rPr>
              <a:t>utemodicate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omnihillendi</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conet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laut</a:t>
            </a:r>
            <a:r>
              <a:rPr lang="en-US" sz="2400" baseline="30000">
                <a:solidFill>
                  <a:srgbClr val="002060"/>
                </a:solidFill>
                <a:latin typeface="Arial" charset="0"/>
                <a:ea typeface="Arial" charset="0"/>
                <a:cs typeface="Arial" charset="0"/>
              </a:rPr>
              <a:t> id que </a:t>
            </a:r>
            <a:r>
              <a:rPr lang="en-US" sz="2400" baseline="30000" err="1">
                <a:solidFill>
                  <a:srgbClr val="002060"/>
                </a:solidFill>
                <a:latin typeface="Arial" charset="0"/>
                <a:ea typeface="Arial" charset="0"/>
                <a:cs typeface="Arial" charset="0"/>
              </a:rPr>
              <a:t>necearu</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ptatis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explatis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ionem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Volecupta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perit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volorerspe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cullandae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num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liaspic</a:t>
            </a:r>
            <a:r>
              <a:rPr lang="en-US" sz="2400" baseline="30000">
                <a:solidFill>
                  <a:srgbClr val="002060"/>
                </a:solidFill>
                <a:latin typeface="Arial" charset="0"/>
                <a:ea typeface="Arial" charset="0"/>
                <a:cs typeface="Arial" charset="0"/>
              </a:rPr>
              <a:t> tem quam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vendelit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volorro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etur</a:t>
            </a:r>
            <a:r>
              <a:rPr lang="en-US" sz="2400" baseline="30000">
                <a:solidFill>
                  <a:srgbClr val="002060"/>
                </a:solidFill>
                <a:latin typeface="Arial" charset="0"/>
                <a:ea typeface="Arial" charset="0"/>
                <a:cs typeface="Arial" charset="0"/>
              </a:rPr>
              <a:t>?</a:t>
            </a:r>
          </a:p>
          <a:p>
            <a:pPr>
              <a:lnSpc>
                <a:spcPts val="2000"/>
              </a:lnSpc>
              <a:buClr>
                <a:schemeClr val="accent4">
                  <a:lumMod val="60000"/>
                  <a:lumOff val="40000"/>
                </a:schemeClr>
              </a:buClr>
              <a:buSzPct val="115000"/>
            </a:pPr>
            <a:endParaRPr lang="en-US" sz="2400" baseline="30000">
              <a:solidFill>
                <a:srgbClr val="002060"/>
              </a:solidFill>
              <a:latin typeface="Arial" charset="0"/>
              <a:ea typeface="Arial" charset="0"/>
              <a:cs typeface="Arial" charset="0"/>
            </a:endParaRP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endParaRPr lang="en-US" sz="2400" baseline="3000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14068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2B61B7-92A4-3146-8968-81D785AEB001}"/>
              </a:ext>
            </a:extLst>
          </p:cNvPr>
          <p:cNvSpPr/>
          <p:nvPr userDrawn="1"/>
        </p:nvSpPr>
        <p:spPr>
          <a:xfrm>
            <a:off x="1418217" y="1994925"/>
            <a:ext cx="10290564" cy="707886"/>
          </a:xfrm>
          <a:prstGeom prst="rect">
            <a:avLst/>
          </a:prstGeom>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4800" b="1" kern="1000" spc="-100">
                <a:solidFill>
                  <a:srgbClr val="FFAF00"/>
                </a:solidFill>
                <a:latin typeface="Arial" charset="0"/>
                <a:ea typeface="Arial" charset="0"/>
                <a:cs typeface="Arial" charset="0"/>
              </a:rPr>
              <a:t>Bold single headline etc.</a:t>
            </a:r>
          </a:p>
        </p:txBody>
      </p:sp>
      <p:sp>
        <p:nvSpPr>
          <p:cNvPr id="8" name="TextBox 7">
            <a:extLst>
              <a:ext uri="{FF2B5EF4-FFF2-40B4-BE49-F238E27FC236}">
                <a16:creationId xmlns:a16="http://schemas.microsoft.com/office/drawing/2014/main" id="{27175F8D-A826-854A-9FF2-D786E95D87DF}"/>
              </a:ext>
            </a:extLst>
          </p:cNvPr>
          <p:cNvSpPr txBox="1"/>
          <p:nvPr userDrawn="1"/>
        </p:nvSpPr>
        <p:spPr>
          <a:xfrm>
            <a:off x="1492355" y="2918382"/>
            <a:ext cx="10246161" cy="2383217"/>
          </a:xfrm>
          <a:prstGeom prst="rect">
            <a:avLst/>
          </a:prstGeom>
          <a:noFill/>
        </p:spPr>
        <p:txBody>
          <a:bodyPr wrap="square" rtlCol="0">
            <a:spAutoFit/>
          </a:bodyPr>
          <a:lstStyle/>
          <a:p>
            <a:pPr>
              <a:lnSpc>
                <a:spcPts val="2000"/>
              </a:lnSpc>
            </a:pPr>
            <a:r>
              <a:rPr lang="en-US" sz="2400" baseline="30000">
                <a:solidFill>
                  <a:schemeClr val="bg1"/>
                </a:solidFill>
                <a:latin typeface="Arial" charset="0"/>
                <a:ea typeface="Arial" charset="0"/>
                <a:cs typeface="Arial" charset="0"/>
              </a:rPr>
              <a:t>Lorem ipsum </a:t>
            </a:r>
            <a:r>
              <a:rPr lang="en-US" sz="2400" baseline="30000" err="1">
                <a:solidFill>
                  <a:schemeClr val="bg1"/>
                </a:solidFill>
                <a:latin typeface="Arial" charset="0"/>
                <a:ea typeface="Arial" charset="0"/>
                <a:cs typeface="Arial" charset="0"/>
              </a:rPr>
              <a:t>Perrunt</a:t>
            </a:r>
            <a:r>
              <a:rPr lang="en-US" sz="2400" baseline="30000">
                <a:solidFill>
                  <a:schemeClr val="bg1"/>
                </a:solidFill>
                <a:latin typeface="Arial" charset="0"/>
                <a:ea typeface="Arial" charset="0"/>
                <a:cs typeface="Arial" charset="0"/>
              </a:rPr>
              <a:t> que </a:t>
            </a:r>
            <a:r>
              <a:rPr lang="en-US" sz="2400" baseline="30000" err="1">
                <a:solidFill>
                  <a:schemeClr val="bg1"/>
                </a:solidFill>
                <a:latin typeface="Arial" charset="0"/>
                <a:ea typeface="Arial" charset="0"/>
                <a:cs typeface="Arial" charset="0"/>
              </a:rPr>
              <a:t>nobis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doluptae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experae</a:t>
            </a:r>
            <a:r>
              <a:rPr lang="en-US" sz="2400" baseline="30000">
                <a:solidFill>
                  <a:schemeClr val="bg1"/>
                </a:solidFill>
                <a:latin typeface="Arial" charset="0"/>
                <a:ea typeface="Arial" charset="0"/>
                <a:cs typeface="Arial" charset="0"/>
              </a:rPr>
              <a:t> culpa in none </a:t>
            </a:r>
            <a:r>
              <a:rPr lang="en-US" sz="2400" baseline="30000" err="1">
                <a:solidFill>
                  <a:schemeClr val="bg1"/>
                </a:solidFill>
                <a:latin typeface="Arial" charset="0"/>
                <a:ea typeface="Arial" charset="0"/>
                <a:cs typeface="Arial" charset="0"/>
              </a:rPr>
              <a:t>praturectur</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aut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vellandae</a:t>
            </a:r>
            <a:r>
              <a:rPr lang="en-US" sz="2400" baseline="30000">
                <a:solidFill>
                  <a:schemeClr val="bg1"/>
                </a:solidFill>
                <a:latin typeface="Arial" charset="0"/>
                <a:ea typeface="Arial" charset="0"/>
                <a:cs typeface="Arial" charset="0"/>
              </a:rPr>
              <a:t> pre </a:t>
            </a:r>
            <a:r>
              <a:rPr lang="en-US" sz="2400" baseline="30000" err="1">
                <a:solidFill>
                  <a:schemeClr val="bg1"/>
                </a:solidFill>
                <a:latin typeface="Arial" charset="0"/>
                <a:ea typeface="Arial" charset="0"/>
                <a:cs typeface="Arial" charset="0"/>
              </a:rPr>
              <a:t>volluptae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samuscitio</a:t>
            </a:r>
            <a:r>
              <a:rPr lang="en-US" sz="2400" baseline="30000">
                <a:solidFill>
                  <a:schemeClr val="bg1"/>
                </a:solidFill>
                <a:latin typeface="Arial" charset="0"/>
                <a:ea typeface="Arial" charset="0"/>
                <a:cs typeface="Arial" charset="0"/>
              </a:rPr>
              <a:t> ex </a:t>
            </a:r>
            <a:r>
              <a:rPr lang="en-US" sz="2400" baseline="30000" err="1">
                <a:solidFill>
                  <a:schemeClr val="bg1"/>
                </a:solidFill>
                <a:latin typeface="Arial" charset="0"/>
                <a:ea typeface="Arial" charset="0"/>
                <a:cs typeface="Arial" charset="0"/>
              </a:rPr>
              <a:t>est</a:t>
            </a:r>
            <a:r>
              <a:rPr lang="en-US" sz="2400" baseline="30000">
                <a:solidFill>
                  <a:schemeClr val="bg1"/>
                </a:solidFill>
                <a:latin typeface="Arial" charset="0"/>
                <a:ea typeface="Arial" charset="0"/>
                <a:cs typeface="Arial" charset="0"/>
              </a:rPr>
              <a:t>, sit </a:t>
            </a:r>
            <a:r>
              <a:rPr lang="en-US" sz="2400" baseline="30000" err="1">
                <a:solidFill>
                  <a:schemeClr val="bg1"/>
                </a:solidFill>
                <a:latin typeface="Arial" charset="0"/>
                <a:ea typeface="Arial" charset="0"/>
                <a:cs typeface="Arial" charset="0"/>
              </a:rPr>
              <a:t>utemodicate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omnihillendi</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conet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laut</a:t>
            </a:r>
            <a:r>
              <a:rPr lang="en-US" sz="2400" baseline="30000">
                <a:solidFill>
                  <a:schemeClr val="bg1"/>
                </a:solidFill>
                <a:latin typeface="Arial" charset="0"/>
                <a:ea typeface="Arial" charset="0"/>
                <a:cs typeface="Arial" charset="0"/>
              </a:rPr>
              <a:t> id que </a:t>
            </a:r>
            <a:r>
              <a:rPr lang="en-US" sz="2400" baseline="30000" err="1">
                <a:solidFill>
                  <a:schemeClr val="bg1"/>
                </a:solidFill>
                <a:latin typeface="Arial" charset="0"/>
                <a:ea typeface="Arial" charset="0"/>
                <a:cs typeface="Arial" charset="0"/>
              </a:rPr>
              <a:t>necearu</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ptatis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explatis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ionem</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Volecupta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perit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uta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volorerspe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cullandae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num</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liaspic</a:t>
            </a:r>
            <a:r>
              <a:rPr lang="en-US" sz="2400" baseline="30000">
                <a:solidFill>
                  <a:schemeClr val="bg1"/>
                </a:solidFill>
                <a:latin typeface="Arial" charset="0"/>
                <a:ea typeface="Arial" charset="0"/>
                <a:cs typeface="Arial" charset="0"/>
              </a:rPr>
              <a:t> tem quam </a:t>
            </a:r>
            <a:r>
              <a:rPr lang="en-US" sz="2400" baseline="30000" err="1">
                <a:solidFill>
                  <a:schemeClr val="bg1"/>
                </a:solidFill>
                <a:latin typeface="Arial" charset="0"/>
                <a:ea typeface="Arial" charset="0"/>
                <a:cs typeface="Arial" charset="0"/>
              </a:rPr>
              <a:t>aut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vendelit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volorro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etur</a:t>
            </a:r>
            <a:r>
              <a:rPr lang="en-US" sz="2400" baseline="30000">
                <a:solidFill>
                  <a:schemeClr val="bg1"/>
                </a:solidFill>
                <a:latin typeface="Arial" charset="0"/>
                <a:ea typeface="Arial" charset="0"/>
                <a:cs typeface="Arial" charset="0"/>
              </a:rPr>
              <a:t>?</a:t>
            </a:r>
          </a:p>
          <a:p>
            <a:pPr>
              <a:lnSpc>
                <a:spcPts val="2000"/>
              </a:lnSpc>
              <a:buClr>
                <a:schemeClr val="accent4">
                  <a:lumMod val="60000"/>
                  <a:lumOff val="40000"/>
                </a:schemeClr>
              </a:buClr>
              <a:buSzPct val="115000"/>
            </a:pPr>
            <a:endParaRPr lang="en-US" sz="2400" baseline="30000">
              <a:solidFill>
                <a:schemeClr val="bg1"/>
              </a:solidFill>
              <a:latin typeface="Arial" charset="0"/>
              <a:ea typeface="Arial" charset="0"/>
              <a:cs typeface="Arial" charset="0"/>
            </a:endParaRP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endParaRPr lang="en-US" sz="2400" baseline="3000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343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34A4E-2E03-CD45-BBEB-4675C90571C5}"/>
              </a:ext>
            </a:extLst>
          </p:cNvPr>
          <p:cNvSpPr/>
          <p:nvPr userDrawn="1"/>
        </p:nvSpPr>
        <p:spPr>
          <a:xfrm>
            <a:off x="1418217" y="1377891"/>
            <a:ext cx="10290564" cy="1323439"/>
          </a:xfrm>
          <a:prstGeom prst="rect">
            <a:avLst/>
          </a:prstGeom>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4800" b="1" kern="1000" spc="-100">
                <a:solidFill>
                  <a:srgbClr val="FFAF00"/>
                </a:solidFill>
                <a:latin typeface="Arial" charset="0"/>
                <a:ea typeface="Arial" charset="0"/>
                <a:cs typeface="Arial" charset="0"/>
              </a:rPr>
              <a:t>Bold double headline etc. Bold copy double headline etc.</a:t>
            </a:r>
          </a:p>
        </p:txBody>
      </p:sp>
      <p:sp>
        <p:nvSpPr>
          <p:cNvPr id="6" name="TextBox 5">
            <a:extLst>
              <a:ext uri="{FF2B5EF4-FFF2-40B4-BE49-F238E27FC236}">
                <a16:creationId xmlns:a16="http://schemas.microsoft.com/office/drawing/2014/main" id="{427602F9-C8A5-1F41-823B-4DCF5B053EF8}"/>
              </a:ext>
            </a:extLst>
          </p:cNvPr>
          <p:cNvSpPr txBox="1"/>
          <p:nvPr userDrawn="1"/>
        </p:nvSpPr>
        <p:spPr>
          <a:xfrm>
            <a:off x="1492355" y="2918382"/>
            <a:ext cx="10246161" cy="2383217"/>
          </a:xfrm>
          <a:prstGeom prst="rect">
            <a:avLst/>
          </a:prstGeom>
          <a:noFill/>
        </p:spPr>
        <p:txBody>
          <a:bodyPr wrap="square" rtlCol="0">
            <a:spAutoFit/>
          </a:bodyPr>
          <a:lstStyle/>
          <a:p>
            <a:pPr>
              <a:lnSpc>
                <a:spcPts val="2000"/>
              </a:lnSpc>
            </a:pPr>
            <a:r>
              <a:rPr lang="en-US" sz="2400" baseline="30000">
                <a:solidFill>
                  <a:schemeClr val="bg1"/>
                </a:solidFill>
                <a:latin typeface="Arial" charset="0"/>
                <a:ea typeface="Arial" charset="0"/>
                <a:cs typeface="Arial" charset="0"/>
              </a:rPr>
              <a:t>Lorem ipsum </a:t>
            </a:r>
            <a:r>
              <a:rPr lang="en-US" sz="2400" baseline="30000" err="1">
                <a:solidFill>
                  <a:schemeClr val="bg1"/>
                </a:solidFill>
                <a:latin typeface="Arial" charset="0"/>
                <a:ea typeface="Arial" charset="0"/>
                <a:cs typeface="Arial" charset="0"/>
              </a:rPr>
              <a:t>Perrunt</a:t>
            </a:r>
            <a:r>
              <a:rPr lang="en-US" sz="2400" baseline="30000">
                <a:solidFill>
                  <a:schemeClr val="bg1"/>
                </a:solidFill>
                <a:latin typeface="Arial" charset="0"/>
                <a:ea typeface="Arial" charset="0"/>
                <a:cs typeface="Arial" charset="0"/>
              </a:rPr>
              <a:t> que </a:t>
            </a:r>
            <a:r>
              <a:rPr lang="en-US" sz="2400" baseline="30000" err="1">
                <a:solidFill>
                  <a:schemeClr val="bg1"/>
                </a:solidFill>
                <a:latin typeface="Arial" charset="0"/>
                <a:ea typeface="Arial" charset="0"/>
                <a:cs typeface="Arial" charset="0"/>
              </a:rPr>
              <a:t>nobis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doluptae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experae</a:t>
            </a:r>
            <a:r>
              <a:rPr lang="en-US" sz="2400" baseline="30000">
                <a:solidFill>
                  <a:schemeClr val="bg1"/>
                </a:solidFill>
                <a:latin typeface="Arial" charset="0"/>
                <a:ea typeface="Arial" charset="0"/>
                <a:cs typeface="Arial" charset="0"/>
              </a:rPr>
              <a:t> culpa in none </a:t>
            </a:r>
            <a:r>
              <a:rPr lang="en-US" sz="2400" baseline="30000" err="1">
                <a:solidFill>
                  <a:schemeClr val="bg1"/>
                </a:solidFill>
                <a:latin typeface="Arial" charset="0"/>
                <a:ea typeface="Arial" charset="0"/>
                <a:cs typeface="Arial" charset="0"/>
              </a:rPr>
              <a:t>praturectur</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aut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vellandae</a:t>
            </a:r>
            <a:r>
              <a:rPr lang="en-US" sz="2400" baseline="30000">
                <a:solidFill>
                  <a:schemeClr val="bg1"/>
                </a:solidFill>
                <a:latin typeface="Arial" charset="0"/>
                <a:ea typeface="Arial" charset="0"/>
                <a:cs typeface="Arial" charset="0"/>
              </a:rPr>
              <a:t> pre </a:t>
            </a:r>
            <a:r>
              <a:rPr lang="en-US" sz="2400" baseline="30000" err="1">
                <a:solidFill>
                  <a:schemeClr val="bg1"/>
                </a:solidFill>
                <a:latin typeface="Arial" charset="0"/>
                <a:ea typeface="Arial" charset="0"/>
                <a:cs typeface="Arial" charset="0"/>
              </a:rPr>
              <a:t>volluptae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samuscitio</a:t>
            </a:r>
            <a:r>
              <a:rPr lang="en-US" sz="2400" baseline="30000">
                <a:solidFill>
                  <a:schemeClr val="bg1"/>
                </a:solidFill>
                <a:latin typeface="Arial" charset="0"/>
                <a:ea typeface="Arial" charset="0"/>
                <a:cs typeface="Arial" charset="0"/>
              </a:rPr>
              <a:t> ex </a:t>
            </a:r>
            <a:r>
              <a:rPr lang="en-US" sz="2400" baseline="30000" err="1">
                <a:solidFill>
                  <a:schemeClr val="bg1"/>
                </a:solidFill>
                <a:latin typeface="Arial" charset="0"/>
                <a:ea typeface="Arial" charset="0"/>
                <a:cs typeface="Arial" charset="0"/>
              </a:rPr>
              <a:t>est</a:t>
            </a:r>
            <a:r>
              <a:rPr lang="en-US" sz="2400" baseline="30000">
                <a:solidFill>
                  <a:schemeClr val="bg1"/>
                </a:solidFill>
                <a:latin typeface="Arial" charset="0"/>
                <a:ea typeface="Arial" charset="0"/>
                <a:cs typeface="Arial" charset="0"/>
              </a:rPr>
              <a:t>, sit </a:t>
            </a:r>
            <a:r>
              <a:rPr lang="en-US" sz="2400" baseline="30000" err="1">
                <a:solidFill>
                  <a:schemeClr val="bg1"/>
                </a:solidFill>
                <a:latin typeface="Arial" charset="0"/>
                <a:ea typeface="Arial" charset="0"/>
                <a:cs typeface="Arial" charset="0"/>
              </a:rPr>
              <a:t>utemodicate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omnihillendi</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conet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laut</a:t>
            </a:r>
            <a:r>
              <a:rPr lang="en-US" sz="2400" baseline="30000">
                <a:solidFill>
                  <a:schemeClr val="bg1"/>
                </a:solidFill>
                <a:latin typeface="Arial" charset="0"/>
                <a:ea typeface="Arial" charset="0"/>
                <a:cs typeface="Arial" charset="0"/>
              </a:rPr>
              <a:t> id que </a:t>
            </a:r>
            <a:r>
              <a:rPr lang="en-US" sz="2400" baseline="30000" err="1">
                <a:solidFill>
                  <a:schemeClr val="bg1"/>
                </a:solidFill>
                <a:latin typeface="Arial" charset="0"/>
                <a:ea typeface="Arial" charset="0"/>
                <a:cs typeface="Arial" charset="0"/>
              </a:rPr>
              <a:t>necearu</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ptatis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explatis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esto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omnimodit</a:t>
            </a:r>
            <a:r>
              <a:rPr lang="en-US" sz="2400" baseline="30000">
                <a:solidFill>
                  <a:schemeClr val="bg1"/>
                </a:solidFill>
                <a:latin typeface="Arial" charset="0"/>
                <a:ea typeface="Arial" charset="0"/>
                <a:cs typeface="Arial" charset="0"/>
              </a:rPr>
              <a:t> et et </a:t>
            </a:r>
            <a:r>
              <a:rPr lang="en-US" sz="2400" baseline="30000" err="1">
                <a:solidFill>
                  <a:schemeClr val="bg1"/>
                </a:solidFill>
                <a:latin typeface="Arial" charset="0"/>
                <a:ea typeface="Arial" charset="0"/>
                <a:cs typeface="Arial" charset="0"/>
              </a:rPr>
              <a:t>volupta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quatiae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consequid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minciat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ionem</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Volecupta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perit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uta</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volorerspe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cullandae</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num</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liaspic</a:t>
            </a:r>
            <a:r>
              <a:rPr lang="en-US" sz="2400" baseline="30000">
                <a:solidFill>
                  <a:schemeClr val="bg1"/>
                </a:solidFill>
                <a:latin typeface="Arial" charset="0"/>
                <a:ea typeface="Arial" charset="0"/>
                <a:cs typeface="Arial" charset="0"/>
              </a:rPr>
              <a:t> tem quam </a:t>
            </a:r>
            <a:r>
              <a:rPr lang="en-US" sz="2400" baseline="30000" err="1">
                <a:solidFill>
                  <a:schemeClr val="bg1"/>
                </a:solidFill>
                <a:latin typeface="Arial" charset="0"/>
                <a:ea typeface="Arial" charset="0"/>
                <a:cs typeface="Arial" charset="0"/>
              </a:rPr>
              <a:t>aut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vendelit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ped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quas</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volorro</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mincid</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ut</a:t>
            </a:r>
            <a:r>
              <a:rPr lang="en-US" sz="2400" baseline="30000">
                <a:solidFill>
                  <a:schemeClr val="bg1"/>
                </a:solidFill>
                <a:latin typeface="Arial" charset="0"/>
                <a:ea typeface="Arial" charset="0"/>
                <a:cs typeface="Arial" charset="0"/>
              </a:rPr>
              <a:t> </a:t>
            </a:r>
            <a:r>
              <a:rPr lang="en-US" sz="2400" baseline="30000" err="1">
                <a:solidFill>
                  <a:schemeClr val="bg1"/>
                </a:solidFill>
                <a:latin typeface="Arial" charset="0"/>
                <a:ea typeface="Arial" charset="0"/>
                <a:cs typeface="Arial" charset="0"/>
              </a:rPr>
              <a:t>etur</a:t>
            </a:r>
            <a:r>
              <a:rPr lang="en-US" sz="2400" baseline="30000">
                <a:solidFill>
                  <a:schemeClr val="bg1"/>
                </a:solidFill>
                <a:latin typeface="Arial" charset="0"/>
                <a:ea typeface="Arial" charset="0"/>
                <a:cs typeface="Arial" charset="0"/>
              </a:rPr>
              <a:t>?</a:t>
            </a:r>
          </a:p>
          <a:p>
            <a:pPr>
              <a:lnSpc>
                <a:spcPts val="2000"/>
              </a:lnSpc>
              <a:buClr>
                <a:schemeClr val="accent4">
                  <a:lumMod val="60000"/>
                  <a:lumOff val="40000"/>
                </a:schemeClr>
              </a:buClr>
              <a:buSzPct val="115000"/>
            </a:pPr>
            <a:endParaRPr lang="en-US" sz="2400" baseline="30000">
              <a:solidFill>
                <a:schemeClr val="bg1"/>
              </a:solidFill>
              <a:latin typeface="Arial" charset="0"/>
              <a:ea typeface="Arial" charset="0"/>
              <a:cs typeface="Arial" charset="0"/>
            </a:endParaRP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chemeClr val="bg1"/>
                </a:solidFill>
                <a:latin typeface="Arial" charset="0"/>
                <a:ea typeface="Arial" charset="0"/>
                <a:cs typeface="Arial" charset="0"/>
              </a:rPr>
              <a:t>Copy</a:t>
            </a:r>
            <a:endParaRPr lang="en-US" sz="2400" baseline="3000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00717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6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DC817E-9603-EE4D-83BB-8F63AE543A19}"/>
              </a:ext>
            </a:extLst>
          </p:cNvPr>
          <p:cNvSpPr/>
          <p:nvPr userDrawn="1"/>
        </p:nvSpPr>
        <p:spPr>
          <a:xfrm>
            <a:off x="1418217" y="1994925"/>
            <a:ext cx="10290564" cy="707886"/>
          </a:xfrm>
          <a:prstGeom prst="rect">
            <a:avLst/>
          </a:prstGeom>
        </p:spPr>
        <p:txBody>
          <a:bodyPr wrap="square">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lang="en-US" sz="4800" b="1" kern="1000" spc="-100">
                <a:solidFill>
                  <a:srgbClr val="002060"/>
                </a:solidFill>
                <a:latin typeface="Arial" charset="0"/>
                <a:ea typeface="Arial" charset="0"/>
                <a:cs typeface="Arial" charset="0"/>
              </a:rPr>
              <a:t>Bold single headline etc.</a:t>
            </a:r>
          </a:p>
        </p:txBody>
      </p:sp>
      <p:sp>
        <p:nvSpPr>
          <p:cNvPr id="3" name="TextBox 2">
            <a:extLst>
              <a:ext uri="{FF2B5EF4-FFF2-40B4-BE49-F238E27FC236}">
                <a16:creationId xmlns:a16="http://schemas.microsoft.com/office/drawing/2014/main" id="{95C420F1-F8F2-FE4F-89EA-317D399F09C8}"/>
              </a:ext>
            </a:extLst>
          </p:cNvPr>
          <p:cNvSpPr txBox="1"/>
          <p:nvPr userDrawn="1"/>
        </p:nvSpPr>
        <p:spPr>
          <a:xfrm>
            <a:off x="1492355" y="2918382"/>
            <a:ext cx="10246161" cy="2383217"/>
          </a:xfrm>
          <a:prstGeom prst="rect">
            <a:avLst/>
          </a:prstGeom>
          <a:noFill/>
        </p:spPr>
        <p:txBody>
          <a:bodyPr wrap="square" rtlCol="0">
            <a:spAutoFit/>
          </a:bodyPr>
          <a:lstStyle/>
          <a:p>
            <a:pPr>
              <a:lnSpc>
                <a:spcPts val="2000"/>
              </a:lnSpc>
            </a:pPr>
            <a:r>
              <a:rPr lang="en-US" sz="2400" baseline="30000">
                <a:solidFill>
                  <a:srgbClr val="002060"/>
                </a:solidFill>
                <a:latin typeface="Arial" charset="0"/>
                <a:ea typeface="Arial" charset="0"/>
                <a:cs typeface="Arial" charset="0"/>
              </a:rPr>
              <a:t>Lorem ipsum </a:t>
            </a:r>
            <a:r>
              <a:rPr lang="en-US" sz="2400" baseline="30000" err="1">
                <a:solidFill>
                  <a:srgbClr val="002060"/>
                </a:solidFill>
                <a:latin typeface="Arial" charset="0"/>
                <a:ea typeface="Arial" charset="0"/>
                <a:cs typeface="Arial" charset="0"/>
              </a:rPr>
              <a:t>Perrunt</a:t>
            </a:r>
            <a:r>
              <a:rPr lang="en-US" sz="2400" baseline="30000">
                <a:solidFill>
                  <a:srgbClr val="002060"/>
                </a:solidFill>
                <a:latin typeface="Arial" charset="0"/>
                <a:ea typeface="Arial" charset="0"/>
                <a:cs typeface="Arial" charset="0"/>
              </a:rPr>
              <a:t> que </a:t>
            </a:r>
            <a:r>
              <a:rPr lang="en-US" sz="2400" baseline="30000" err="1">
                <a:solidFill>
                  <a:srgbClr val="002060"/>
                </a:solidFill>
                <a:latin typeface="Arial" charset="0"/>
                <a:ea typeface="Arial" charset="0"/>
                <a:cs typeface="Arial" charset="0"/>
              </a:rPr>
              <a:t>nobis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doluptae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experae</a:t>
            </a:r>
            <a:r>
              <a:rPr lang="en-US" sz="2400" baseline="30000">
                <a:solidFill>
                  <a:srgbClr val="002060"/>
                </a:solidFill>
                <a:latin typeface="Arial" charset="0"/>
                <a:ea typeface="Arial" charset="0"/>
                <a:cs typeface="Arial" charset="0"/>
              </a:rPr>
              <a:t> culpa in none </a:t>
            </a:r>
            <a:r>
              <a:rPr lang="en-US" sz="2400" baseline="30000" err="1">
                <a:solidFill>
                  <a:srgbClr val="002060"/>
                </a:solidFill>
                <a:latin typeface="Arial" charset="0"/>
                <a:ea typeface="Arial" charset="0"/>
                <a:cs typeface="Arial" charset="0"/>
              </a:rPr>
              <a:t>praturectur</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vellandae</a:t>
            </a:r>
            <a:r>
              <a:rPr lang="en-US" sz="2400" baseline="30000">
                <a:solidFill>
                  <a:srgbClr val="002060"/>
                </a:solidFill>
                <a:latin typeface="Arial" charset="0"/>
                <a:ea typeface="Arial" charset="0"/>
                <a:cs typeface="Arial" charset="0"/>
              </a:rPr>
              <a:t> pre </a:t>
            </a:r>
            <a:r>
              <a:rPr lang="en-US" sz="2400" baseline="30000" err="1">
                <a:solidFill>
                  <a:srgbClr val="002060"/>
                </a:solidFill>
                <a:latin typeface="Arial" charset="0"/>
                <a:ea typeface="Arial" charset="0"/>
                <a:cs typeface="Arial" charset="0"/>
              </a:rPr>
              <a:t>volluptae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samuscitio</a:t>
            </a:r>
            <a:r>
              <a:rPr lang="en-US" sz="2400" baseline="30000">
                <a:solidFill>
                  <a:srgbClr val="002060"/>
                </a:solidFill>
                <a:latin typeface="Arial" charset="0"/>
                <a:ea typeface="Arial" charset="0"/>
                <a:cs typeface="Arial" charset="0"/>
              </a:rPr>
              <a:t> ex </a:t>
            </a:r>
            <a:r>
              <a:rPr lang="en-US" sz="2400" baseline="30000" err="1">
                <a:solidFill>
                  <a:srgbClr val="002060"/>
                </a:solidFill>
                <a:latin typeface="Arial" charset="0"/>
                <a:ea typeface="Arial" charset="0"/>
                <a:cs typeface="Arial" charset="0"/>
              </a:rPr>
              <a:t>est</a:t>
            </a:r>
            <a:r>
              <a:rPr lang="en-US" sz="2400" baseline="30000">
                <a:solidFill>
                  <a:srgbClr val="002060"/>
                </a:solidFill>
                <a:latin typeface="Arial" charset="0"/>
                <a:ea typeface="Arial" charset="0"/>
                <a:cs typeface="Arial" charset="0"/>
              </a:rPr>
              <a:t>, sit </a:t>
            </a:r>
            <a:r>
              <a:rPr lang="en-US" sz="2400" baseline="30000" err="1">
                <a:solidFill>
                  <a:srgbClr val="002060"/>
                </a:solidFill>
                <a:latin typeface="Arial" charset="0"/>
                <a:ea typeface="Arial" charset="0"/>
                <a:cs typeface="Arial" charset="0"/>
              </a:rPr>
              <a:t>utemodicate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omnihillendi</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conet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laut</a:t>
            </a:r>
            <a:r>
              <a:rPr lang="en-US" sz="2400" baseline="30000">
                <a:solidFill>
                  <a:srgbClr val="002060"/>
                </a:solidFill>
                <a:latin typeface="Arial" charset="0"/>
                <a:ea typeface="Arial" charset="0"/>
                <a:cs typeface="Arial" charset="0"/>
              </a:rPr>
              <a:t> id que </a:t>
            </a:r>
            <a:r>
              <a:rPr lang="en-US" sz="2400" baseline="30000" err="1">
                <a:solidFill>
                  <a:srgbClr val="002060"/>
                </a:solidFill>
                <a:latin typeface="Arial" charset="0"/>
                <a:ea typeface="Arial" charset="0"/>
                <a:cs typeface="Arial" charset="0"/>
              </a:rPr>
              <a:t>necearu</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ptatis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explatis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esto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omnimodit</a:t>
            </a:r>
            <a:r>
              <a:rPr lang="en-US" sz="2400" baseline="30000">
                <a:solidFill>
                  <a:srgbClr val="002060"/>
                </a:solidFill>
                <a:latin typeface="Arial" charset="0"/>
                <a:ea typeface="Arial" charset="0"/>
                <a:cs typeface="Arial" charset="0"/>
              </a:rPr>
              <a:t> et et </a:t>
            </a:r>
            <a:r>
              <a:rPr lang="en-US" sz="2400" baseline="30000" err="1">
                <a:solidFill>
                  <a:srgbClr val="002060"/>
                </a:solidFill>
                <a:latin typeface="Arial" charset="0"/>
                <a:ea typeface="Arial" charset="0"/>
                <a:cs typeface="Arial" charset="0"/>
              </a:rPr>
              <a:t>volupta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quatiae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consequid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minciat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ionem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Volecupta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perit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volorerspe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cullandae</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num</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liaspic</a:t>
            </a:r>
            <a:r>
              <a:rPr lang="en-US" sz="2400" baseline="30000">
                <a:solidFill>
                  <a:srgbClr val="002060"/>
                </a:solidFill>
                <a:latin typeface="Arial" charset="0"/>
                <a:ea typeface="Arial" charset="0"/>
                <a:cs typeface="Arial" charset="0"/>
              </a:rPr>
              <a:t> tem quam </a:t>
            </a:r>
            <a:r>
              <a:rPr lang="en-US" sz="2400" baseline="30000" err="1">
                <a:solidFill>
                  <a:srgbClr val="002060"/>
                </a:solidFill>
                <a:latin typeface="Arial" charset="0"/>
                <a:ea typeface="Arial" charset="0"/>
                <a:cs typeface="Arial" charset="0"/>
              </a:rPr>
              <a:t>aut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vendelit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ped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quas</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volorro</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mincid</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ut</a:t>
            </a:r>
            <a:r>
              <a:rPr lang="en-US" sz="2400" baseline="30000">
                <a:solidFill>
                  <a:srgbClr val="002060"/>
                </a:solidFill>
                <a:latin typeface="Arial" charset="0"/>
                <a:ea typeface="Arial" charset="0"/>
                <a:cs typeface="Arial" charset="0"/>
              </a:rPr>
              <a:t> </a:t>
            </a:r>
            <a:r>
              <a:rPr lang="en-US" sz="2400" baseline="30000" err="1">
                <a:solidFill>
                  <a:srgbClr val="002060"/>
                </a:solidFill>
                <a:latin typeface="Arial" charset="0"/>
                <a:ea typeface="Arial" charset="0"/>
                <a:cs typeface="Arial" charset="0"/>
              </a:rPr>
              <a:t>etur</a:t>
            </a:r>
            <a:r>
              <a:rPr lang="en-US" sz="2400" baseline="30000">
                <a:solidFill>
                  <a:srgbClr val="002060"/>
                </a:solidFill>
                <a:latin typeface="Arial" charset="0"/>
                <a:ea typeface="Arial" charset="0"/>
                <a:cs typeface="Arial" charset="0"/>
              </a:rPr>
              <a:t>?</a:t>
            </a:r>
          </a:p>
          <a:p>
            <a:pPr>
              <a:lnSpc>
                <a:spcPts val="2000"/>
              </a:lnSpc>
              <a:buClr>
                <a:schemeClr val="accent4">
                  <a:lumMod val="60000"/>
                  <a:lumOff val="40000"/>
                </a:schemeClr>
              </a:buClr>
              <a:buSzPct val="115000"/>
            </a:pPr>
            <a:endParaRPr lang="en-US" sz="2400" baseline="30000">
              <a:solidFill>
                <a:srgbClr val="002060"/>
              </a:solidFill>
              <a:latin typeface="Arial" charset="0"/>
              <a:ea typeface="Arial" charset="0"/>
              <a:cs typeface="Arial" charset="0"/>
            </a:endParaRP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p>
          <a:p>
            <a:pPr marL="342900" indent="-342900">
              <a:lnSpc>
                <a:spcPts val="2000"/>
              </a:lnSpc>
              <a:buClr>
                <a:schemeClr val="accent4">
                  <a:lumMod val="60000"/>
                  <a:lumOff val="40000"/>
                </a:schemeClr>
              </a:buClr>
              <a:buSzPct val="115000"/>
              <a:buFont typeface="Arial" charset="0"/>
              <a:buChar char="•"/>
            </a:pPr>
            <a:r>
              <a:rPr lang="en-US" sz="2400" b="1" baseline="30000">
                <a:solidFill>
                  <a:srgbClr val="002060"/>
                </a:solidFill>
                <a:latin typeface="Arial" charset="0"/>
                <a:ea typeface="Arial" charset="0"/>
                <a:cs typeface="Arial" charset="0"/>
              </a:rPr>
              <a:t>Copy</a:t>
            </a:r>
            <a:endParaRPr lang="en-US" sz="2400" baseline="3000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38257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80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bg1"/>
          </a:solidFill>
        </p:spPr>
        <p:txBody>
          <a:bodyPr vert="horz" lIns="91440" tIns="45720" rIns="91440" bIns="45720" rtlCol="0" anchor="ctr">
            <a:normAutofit/>
          </a:bodyPr>
          <a:lstStyle/>
          <a:p>
            <a:r>
              <a:rPr lang="en-US"/>
              <a:t>CSP Corporate PowerPoint template 2020</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2AAC5-EC85-EB4A-8FA5-E63B38239DDE}" type="datetimeFigureOut">
              <a:rPr lang="en-US" smtClean="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C453F-66CE-9649-8778-FA1C7507999F}" type="slidenum">
              <a:rPr lang="en-US" smtClean="0"/>
              <a:t>‹#›</a:t>
            </a:fld>
            <a:endParaRPr lang="en-US"/>
          </a:p>
        </p:txBody>
      </p:sp>
    </p:spTree>
    <p:extLst>
      <p:ext uri="{BB962C8B-B14F-4D97-AF65-F5344CB8AC3E}">
        <p14:creationId xmlns:p14="http://schemas.microsoft.com/office/powerpoint/2010/main" val="98324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3" r:id="rId4"/>
    <p:sldLayoutId id="2147483651" r:id="rId5"/>
    <p:sldLayoutId id="2147483654" r:id="rId6"/>
    <p:sldLayoutId id="2147483652" r:id="rId7"/>
    <p:sldLayoutId id="2147483657" r:id="rId8"/>
    <p:sldLayoutId id="2147483656" r:id="rId9"/>
    <p:sldLayoutId id="2147483658" r:id="rId10"/>
    <p:sldLayoutId id="2147483660"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2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2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9.emf"/><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3" name="TextBox 2">
            <a:extLst>
              <a:ext uri="{FF2B5EF4-FFF2-40B4-BE49-F238E27FC236}">
                <a16:creationId xmlns:a16="http://schemas.microsoft.com/office/drawing/2014/main" id="{EC0ED841-C0DA-8E34-65B4-81E8194B46C7}"/>
              </a:ext>
            </a:extLst>
          </p:cNvPr>
          <p:cNvSpPr txBox="1"/>
          <p:nvPr/>
        </p:nvSpPr>
        <p:spPr>
          <a:xfrm>
            <a:off x="3756769" y="4837684"/>
            <a:ext cx="6100010" cy="646331"/>
          </a:xfrm>
          <a:prstGeom prst="rect">
            <a:avLst/>
          </a:prstGeom>
          <a:noFill/>
        </p:spPr>
        <p:txBody>
          <a:bodyPr wrap="square">
            <a:spAutoFit/>
          </a:bodyPr>
          <a:lstStyle/>
          <a:p>
            <a:r>
              <a:rPr lang="en-GB" b="0" i="1" u="none" strike="noStrike">
                <a:solidFill>
                  <a:srgbClr val="000000"/>
                </a:solidFill>
                <a:effectLst/>
                <a:latin typeface="Arial" panose="020B0604020202020204" pitchFamily="34" charset="0"/>
              </a:rPr>
              <a:t>CSP Assistant Director, Strategic Communications &amp; Community Rehabilitation Alliance Co-Chair</a:t>
            </a:r>
            <a:endParaRPr lang="en-GB"/>
          </a:p>
        </p:txBody>
      </p:sp>
      <p:sp>
        <p:nvSpPr>
          <p:cNvPr id="4" name="Rectangle 3">
            <a:extLst>
              <a:ext uri="{FF2B5EF4-FFF2-40B4-BE49-F238E27FC236}">
                <a16:creationId xmlns:a16="http://schemas.microsoft.com/office/drawing/2014/main" id="{24B71DEF-CF04-22C1-AC05-D40AF7D3E36D}"/>
              </a:ext>
            </a:extLst>
          </p:cNvPr>
          <p:cNvSpPr/>
          <p:nvPr/>
        </p:nvSpPr>
        <p:spPr>
          <a:xfrm>
            <a:off x="3756769" y="4278877"/>
            <a:ext cx="9220323" cy="558807"/>
          </a:xfrm>
          <a:prstGeom prst="rect">
            <a:avLst/>
          </a:prstGeom>
        </p:spPr>
        <p:txBody>
          <a:bodyPr wrap="square">
            <a:spAutoFit/>
          </a:bodyPr>
          <a:lstStyle/>
          <a:p>
            <a:pPr>
              <a:lnSpc>
                <a:spcPts val="4000"/>
              </a:lnSpc>
              <a:spcAft>
                <a:spcPts val="600"/>
              </a:spcAft>
            </a:pPr>
            <a:r>
              <a:rPr lang="en-US" sz="2800" b="1" kern="1000" spc="-100">
                <a:solidFill>
                  <a:srgbClr val="002060"/>
                </a:solidFill>
                <a:latin typeface="Arial" charset="0"/>
                <a:ea typeface="Arial" charset="0"/>
                <a:cs typeface="Arial" charset="0"/>
              </a:rPr>
              <a:t>Sara Hazzard</a:t>
            </a:r>
          </a:p>
        </p:txBody>
      </p:sp>
      <p:pic>
        <p:nvPicPr>
          <p:cNvPr id="7" name="Picture 6">
            <a:extLst>
              <a:ext uri="{FF2B5EF4-FFF2-40B4-BE49-F238E27FC236}">
                <a16:creationId xmlns:a16="http://schemas.microsoft.com/office/drawing/2014/main" id="{57B556F2-75A2-8B66-338F-F64AA0647252}"/>
              </a:ext>
            </a:extLst>
          </p:cNvPr>
          <p:cNvPicPr>
            <a:picLocks noChangeAspect="1"/>
          </p:cNvPicPr>
          <p:nvPr/>
        </p:nvPicPr>
        <p:blipFill>
          <a:blip r:embed="rId5"/>
          <a:stretch>
            <a:fillRect/>
          </a:stretch>
        </p:blipFill>
        <p:spPr>
          <a:xfrm>
            <a:off x="3825069" y="1578656"/>
            <a:ext cx="4541862" cy="2752712"/>
          </a:xfrm>
          <a:prstGeom prst="rect">
            <a:avLst/>
          </a:prstGeom>
        </p:spPr>
      </p:pic>
    </p:spTree>
    <p:extLst>
      <p:ext uri="{BB962C8B-B14F-4D97-AF65-F5344CB8AC3E}">
        <p14:creationId xmlns:p14="http://schemas.microsoft.com/office/powerpoint/2010/main" val="69457667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urved line.png" descr="curved line.png">
            <a:extLst>
              <a:ext uri="{FF2B5EF4-FFF2-40B4-BE49-F238E27FC236}">
                <a16:creationId xmlns:a16="http://schemas.microsoft.com/office/drawing/2014/main" id="{6BA114E1-5C58-019B-9B7F-F7C33A2FE585}"/>
              </a:ext>
            </a:extLst>
          </p:cNvPr>
          <p:cNvPicPr>
            <a:picLocks noChangeAspect="1"/>
          </p:cNvPicPr>
          <p:nvPr/>
        </p:nvPicPr>
        <p:blipFill>
          <a:blip r:embed="rId3"/>
          <a:stretch>
            <a:fillRect/>
          </a:stretch>
        </p:blipFill>
        <p:spPr>
          <a:xfrm>
            <a:off x="3409" y="5119727"/>
            <a:ext cx="12231675" cy="1813259"/>
          </a:xfrm>
          <a:prstGeom prst="rect">
            <a:avLst/>
          </a:prstGeom>
          <a:ln w="12700">
            <a:miter lim="400000"/>
          </a:ln>
        </p:spPr>
      </p:pic>
      <p:pic>
        <p:nvPicPr>
          <p:cNvPr id="3" name="logo.png" descr="logo.png">
            <a:extLst>
              <a:ext uri="{FF2B5EF4-FFF2-40B4-BE49-F238E27FC236}">
                <a16:creationId xmlns:a16="http://schemas.microsoft.com/office/drawing/2014/main" id="{3976F8FD-96AF-C80B-5ECC-BF1A5E3C2EDF}"/>
              </a:ext>
            </a:extLst>
          </p:cNvPr>
          <p:cNvPicPr>
            <a:picLocks noChangeAspect="1"/>
          </p:cNvPicPr>
          <p:nvPr/>
        </p:nvPicPr>
        <p:blipFill>
          <a:blip r:embed="rId4"/>
          <a:stretch>
            <a:fillRect/>
          </a:stretch>
        </p:blipFill>
        <p:spPr>
          <a:xfrm>
            <a:off x="581313" y="5340656"/>
            <a:ext cx="1300209" cy="818109"/>
          </a:xfrm>
          <a:prstGeom prst="rect">
            <a:avLst/>
          </a:prstGeom>
          <a:ln w="12700">
            <a:miter lim="400000"/>
          </a:ln>
        </p:spPr>
      </p:pic>
      <p:pic>
        <p:nvPicPr>
          <p:cNvPr id="5" name="Picture 4">
            <a:extLst>
              <a:ext uri="{FF2B5EF4-FFF2-40B4-BE49-F238E27FC236}">
                <a16:creationId xmlns:a16="http://schemas.microsoft.com/office/drawing/2014/main" id="{5F8DD2B5-A395-1E9A-50DD-2180D8A2CB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5058" y="1138003"/>
            <a:ext cx="7449576" cy="4581994"/>
          </a:xfrm>
          <a:prstGeom prst="rect">
            <a:avLst/>
          </a:prstGeom>
        </p:spPr>
      </p:pic>
      <p:pic>
        <p:nvPicPr>
          <p:cNvPr id="7" name="curved line.png" descr="curved line.png">
            <a:extLst>
              <a:ext uri="{FF2B5EF4-FFF2-40B4-BE49-F238E27FC236}">
                <a16:creationId xmlns:a16="http://schemas.microsoft.com/office/drawing/2014/main" id="{253DD474-DFD2-B7E9-5316-EA9433499813}"/>
              </a:ext>
            </a:extLst>
          </p:cNvPr>
          <p:cNvPicPr>
            <a:picLocks noChangeAspect="1"/>
          </p:cNvPicPr>
          <p:nvPr/>
        </p:nvPicPr>
        <p:blipFill>
          <a:blip r:embed="rId3"/>
          <a:stretch>
            <a:fillRect/>
          </a:stretch>
        </p:blipFill>
        <p:spPr>
          <a:xfrm>
            <a:off x="3409" y="5119727"/>
            <a:ext cx="12231675" cy="1813259"/>
          </a:xfrm>
          <a:prstGeom prst="rect">
            <a:avLst/>
          </a:prstGeom>
          <a:ln w="12700">
            <a:miter lim="400000"/>
          </a:ln>
        </p:spPr>
      </p:pic>
      <p:pic>
        <p:nvPicPr>
          <p:cNvPr id="8" name="logo.png" descr="logo.png">
            <a:extLst>
              <a:ext uri="{FF2B5EF4-FFF2-40B4-BE49-F238E27FC236}">
                <a16:creationId xmlns:a16="http://schemas.microsoft.com/office/drawing/2014/main" id="{7C54507A-E704-784B-7071-37CE18DEDB7E}"/>
              </a:ext>
            </a:extLst>
          </p:cNvPr>
          <p:cNvPicPr>
            <a:picLocks noChangeAspect="1"/>
          </p:cNvPicPr>
          <p:nvPr/>
        </p:nvPicPr>
        <p:blipFill>
          <a:blip r:embed="rId4"/>
          <a:stretch>
            <a:fillRect/>
          </a:stretch>
        </p:blipFill>
        <p:spPr>
          <a:xfrm>
            <a:off x="581313" y="5340656"/>
            <a:ext cx="1300209" cy="818109"/>
          </a:xfrm>
          <a:prstGeom prst="rect">
            <a:avLst/>
          </a:prstGeom>
          <a:ln w="12700">
            <a:miter lim="400000"/>
          </a:ln>
        </p:spPr>
      </p:pic>
      <p:sp>
        <p:nvSpPr>
          <p:cNvPr id="9" name="In finibus purus mollis urna">
            <a:extLst>
              <a:ext uri="{FF2B5EF4-FFF2-40B4-BE49-F238E27FC236}">
                <a16:creationId xmlns:a16="http://schemas.microsoft.com/office/drawing/2014/main" id="{FED8B64B-A0D1-FC16-D70F-612C454503CE}"/>
              </a:ext>
            </a:extLst>
          </p:cNvPr>
          <p:cNvSpPr txBox="1"/>
          <p:nvPr/>
        </p:nvSpPr>
        <p:spPr>
          <a:xfrm>
            <a:off x="2015058" y="665132"/>
            <a:ext cx="4602027" cy="4944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spAutoFit/>
          </a:bodyPr>
          <a:lstStyle>
            <a:lvl1pPr algn="l" defTabSz="914400">
              <a:lnSpc>
                <a:spcPct val="90000"/>
              </a:lnSpc>
              <a:defRPr sz="6400">
                <a:solidFill>
                  <a:srgbClr val="02A878"/>
                </a:solidFill>
                <a:latin typeface="Albert Sans Regular Regular"/>
                <a:ea typeface="Albert Sans Regular Regular"/>
                <a:cs typeface="Albert Sans Regular Regular"/>
                <a:sym typeface="Albert Sans Regular Regular"/>
              </a:defRPr>
            </a:lvl1pPr>
          </a:lstStyle>
          <a:p>
            <a:r>
              <a:rPr lang="en-GB" sz="3200"/>
              <a:t>Working in partnership</a:t>
            </a:r>
            <a:endParaRPr sz="3200"/>
          </a:p>
        </p:txBody>
      </p:sp>
    </p:spTree>
    <p:extLst>
      <p:ext uri="{BB962C8B-B14F-4D97-AF65-F5344CB8AC3E}">
        <p14:creationId xmlns:p14="http://schemas.microsoft.com/office/powerpoint/2010/main" val="3313777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C9215A-69E8-2CE5-2073-83BB738AC80D}"/>
              </a:ext>
            </a:extLst>
          </p:cNvPr>
          <p:cNvPicPr>
            <a:picLocks noChangeAspect="1"/>
          </p:cNvPicPr>
          <p:nvPr/>
        </p:nvPicPr>
        <p:blipFill rotWithShape="1">
          <a:blip r:embed="rId3"/>
          <a:srcRect l="9789" t="16488" r="28087" b="6300"/>
          <a:stretch/>
        </p:blipFill>
        <p:spPr>
          <a:xfrm>
            <a:off x="2389248" y="729909"/>
            <a:ext cx="7034152" cy="4915360"/>
          </a:xfrm>
          <a:prstGeom prst="rect">
            <a:avLst/>
          </a:prstGeom>
          <a:ln w="12700">
            <a:solidFill>
              <a:schemeClr val="tx1"/>
            </a:solidFill>
          </a:ln>
        </p:spPr>
      </p:pic>
      <p:pic>
        <p:nvPicPr>
          <p:cNvPr id="2" name="curved line.png" descr="curved line.png">
            <a:extLst>
              <a:ext uri="{FF2B5EF4-FFF2-40B4-BE49-F238E27FC236}">
                <a16:creationId xmlns:a16="http://schemas.microsoft.com/office/drawing/2014/main" id="{4944D8CC-AD69-3A1E-3F58-679722169247}"/>
              </a:ext>
            </a:extLst>
          </p:cNvPr>
          <p:cNvPicPr>
            <a:picLocks noChangeAspect="1"/>
          </p:cNvPicPr>
          <p:nvPr/>
        </p:nvPicPr>
        <p:blipFill>
          <a:blip r:embed="rId4"/>
          <a:stretch>
            <a:fillRect/>
          </a:stretch>
        </p:blipFill>
        <p:spPr>
          <a:xfrm>
            <a:off x="3409" y="5119727"/>
            <a:ext cx="12231675" cy="1813259"/>
          </a:xfrm>
          <a:prstGeom prst="rect">
            <a:avLst/>
          </a:prstGeom>
          <a:ln w="12700">
            <a:miter lim="400000"/>
          </a:ln>
        </p:spPr>
      </p:pic>
      <p:pic>
        <p:nvPicPr>
          <p:cNvPr id="3" name="logo.png" descr="logo.png">
            <a:extLst>
              <a:ext uri="{FF2B5EF4-FFF2-40B4-BE49-F238E27FC236}">
                <a16:creationId xmlns:a16="http://schemas.microsoft.com/office/drawing/2014/main" id="{346D8301-A308-C6AB-385D-B7BF39CF6884}"/>
              </a:ext>
            </a:extLst>
          </p:cNvPr>
          <p:cNvPicPr>
            <a:picLocks noChangeAspect="1"/>
          </p:cNvPicPr>
          <p:nvPr/>
        </p:nvPicPr>
        <p:blipFill>
          <a:blip r:embed="rId5"/>
          <a:stretch>
            <a:fillRect/>
          </a:stretch>
        </p:blipFill>
        <p:spPr>
          <a:xfrm>
            <a:off x="581313" y="5340656"/>
            <a:ext cx="1300209" cy="818109"/>
          </a:xfrm>
          <a:prstGeom prst="rect">
            <a:avLst/>
          </a:prstGeom>
          <a:ln w="12700">
            <a:miter lim="400000"/>
          </a:ln>
        </p:spPr>
      </p:pic>
    </p:spTree>
    <p:extLst>
      <p:ext uri="{BB962C8B-B14F-4D97-AF65-F5344CB8AC3E}">
        <p14:creationId xmlns:p14="http://schemas.microsoft.com/office/powerpoint/2010/main" val="35686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laceholder2.png" descr="placeholder2.png"/>
          <p:cNvPicPr>
            <a:picLocks noChangeAspect="1"/>
          </p:cNvPicPr>
          <p:nvPr/>
        </p:nvPicPr>
        <p:blipFill>
          <a:blip r:embed="rId3"/>
          <a:srcRect l="25728"/>
          <a:stretch>
            <a:fillRect/>
          </a:stretch>
        </p:blipFill>
        <p:spPr>
          <a:xfrm flipH="1">
            <a:off x="5316374" y="-88615"/>
            <a:ext cx="7058470" cy="6959315"/>
          </a:xfrm>
          <a:prstGeom prst="rect">
            <a:avLst/>
          </a:prstGeom>
          <a:ln w="12700">
            <a:miter lim="400000"/>
          </a:ln>
        </p:spPr>
      </p:pic>
      <p:sp>
        <p:nvSpPr>
          <p:cNvPr id="269" name="TextBox 3"/>
          <p:cNvSpPr txBox="1"/>
          <p:nvPr/>
        </p:nvSpPr>
        <p:spPr>
          <a:xfrm>
            <a:off x="6276898" y="1376263"/>
            <a:ext cx="6601742"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gn="l" defTabSz="1828800">
              <a:defRPr sz="6400">
                <a:solidFill>
                  <a:srgbClr val="FFFFFF"/>
                </a:solidFill>
                <a:latin typeface="Albert Sans Regular Regular"/>
                <a:ea typeface="Albert Sans Regular Regular"/>
                <a:cs typeface="Albert Sans Regular Regular"/>
                <a:sym typeface="Albert Sans Regular Regular"/>
              </a:defRPr>
            </a:lvl1pPr>
          </a:lstStyle>
          <a:p>
            <a:r>
              <a:rPr lang="en-GB" sz="3200"/>
              <a:t>Key recommendations</a:t>
            </a:r>
            <a:br>
              <a:rPr lang="en-GB" sz="3200"/>
            </a:br>
            <a:r>
              <a:rPr lang="en-GB" sz="3200"/>
              <a:t>for the system</a:t>
            </a:r>
            <a:endParaRPr sz="3200"/>
          </a:p>
        </p:txBody>
      </p:sp>
      <p:sp>
        <p:nvSpPr>
          <p:cNvPr id="271" name="Rectangle 5"/>
          <p:cNvSpPr txBox="1"/>
          <p:nvPr/>
        </p:nvSpPr>
        <p:spPr>
          <a:xfrm>
            <a:off x="6301459" y="2341341"/>
            <a:ext cx="4785103"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lgn="l"/>
            <a:r>
              <a:rPr lang="en-GB" sz="2000" b="1">
                <a:solidFill>
                  <a:schemeClr val="bg1"/>
                </a:solidFill>
                <a:latin typeface="Albert Sans Regular Light"/>
                <a:cs typeface="Arial"/>
              </a:rPr>
              <a:t>1. Appoint a rehabilitation director/leader at executive level </a:t>
            </a:r>
            <a:br>
              <a:rPr lang="en-GB" sz="2000" b="1">
                <a:solidFill>
                  <a:schemeClr val="bg1"/>
                </a:solidFill>
                <a:latin typeface="Albert Sans Regular Light"/>
                <a:cs typeface="Arial"/>
              </a:rPr>
            </a:br>
            <a:endParaRPr lang="en-GB" sz="2000" b="1">
              <a:solidFill>
                <a:schemeClr val="bg1"/>
              </a:solidFill>
              <a:latin typeface="Albert Sans Regular Light"/>
              <a:cs typeface="Arial"/>
            </a:endParaRPr>
          </a:p>
          <a:p>
            <a:pPr algn="l"/>
            <a:r>
              <a:rPr lang="en-GB" sz="2000" b="1">
                <a:solidFill>
                  <a:schemeClr val="bg1"/>
                </a:solidFill>
                <a:latin typeface="Albert Sans Regular Light"/>
                <a:cs typeface="Arial"/>
              </a:rPr>
              <a:t>2. Establish a local provider rehabilitation network to include all key players</a:t>
            </a:r>
          </a:p>
          <a:p>
            <a:pPr algn="l"/>
            <a:br>
              <a:rPr lang="en-GB" sz="2000" b="1">
                <a:solidFill>
                  <a:schemeClr val="bg1"/>
                </a:solidFill>
                <a:latin typeface="Albert Sans Regular Light"/>
                <a:cs typeface="Arial"/>
              </a:rPr>
            </a:br>
            <a:r>
              <a:rPr lang="en-GB" sz="2000" b="1">
                <a:solidFill>
                  <a:schemeClr val="bg1"/>
                </a:solidFill>
                <a:latin typeface="Albert Sans Regular Light"/>
                <a:cs typeface="Arial"/>
              </a:rPr>
              <a:t>3. Review existing rehabilitation services to remove silos of care and duplication of services</a:t>
            </a:r>
          </a:p>
          <a:p>
            <a:pPr algn="l"/>
            <a:br>
              <a:rPr lang="en-GB" sz="2000" b="1">
                <a:solidFill>
                  <a:schemeClr val="bg1"/>
                </a:solidFill>
                <a:latin typeface="Albert Sans Regular Light"/>
                <a:cs typeface="Arial"/>
              </a:rPr>
            </a:br>
            <a:r>
              <a:rPr lang="en-GB" sz="2000" b="1">
                <a:solidFill>
                  <a:schemeClr val="bg1"/>
                </a:solidFill>
                <a:latin typeface="Albert Sans Regular Light"/>
                <a:cs typeface="Arial"/>
              </a:rPr>
              <a:t>4. Publish an annual report on rehabilitation</a:t>
            </a:r>
          </a:p>
        </p:txBody>
      </p:sp>
      <p:pic>
        <p:nvPicPr>
          <p:cNvPr id="274" name="logowhite.png" descr="logowhite.png"/>
          <p:cNvPicPr>
            <a:picLocks noChangeAspect="1"/>
          </p:cNvPicPr>
          <p:nvPr/>
        </p:nvPicPr>
        <p:blipFill>
          <a:blip r:embed="rId4"/>
          <a:stretch>
            <a:fillRect/>
          </a:stretch>
        </p:blipFill>
        <p:spPr>
          <a:xfrm>
            <a:off x="6364028" y="840235"/>
            <a:ext cx="633489" cy="414330"/>
          </a:xfrm>
          <a:prstGeom prst="rect">
            <a:avLst/>
          </a:prstGeom>
          <a:ln w="12700">
            <a:miter lim="400000"/>
          </a:ln>
        </p:spPr>
      </p:pic>
      <p:pic>
        <p:nvPicPr>
          <p:cNvPr id="3" name="Picture 2" descr="Logo&#10;&#10;Description automatically generated">
            <a:extLst>
              <a:ext uri="{FF2B5EF4-FFF2-40B4-BE49-F238E27FC236}">
                <a16:creationId xmlns:a16="http://schemas.microsoft.com/office/drawing/2014/main" id="{B33EE78C-D69D-2795-D470-E087B904E5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446" y="1292154"/>
            <a:ext cx="3813379" cy="3813379"/>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laceholder2.png" descr="placeholder2.png"/>
          <p:cNvPicPr>
            <a:picLocks noChangeAspect="1"/>
          </p:cNvPicPr>
          <p:nvPr/>
        </p:nvPicPr>
        <p:blipFill>
          <a:blip r:embed="rId3"/>
          <a:srcRect l="25728"/>
          <a:stretch>
            <a:fillRect/>
          </a:stretch>
        </p:blipFill>
        <p:spPr>
          <a:xfrm flipH="1">
            <a:off x="0" y="-101315"/>
            <a:ext cx="7058470" cy="6959315"/>
          </a:xfrm>
          <a:prstGeom prst="rect">
            <a:avLst/>
          </a:prstGeom>
          <a:noFill/>
          <a:ln w="12700">
            <a:miter lim="400000"/>
          </a:ln>
          <a:scene3d>
            <a:camera prst="orthographicFront">
              <a:rot lat="0" lon="10800000" rev="0"/>
            </a:camera>
            <a:lightRig rig="threePt" dir="t"/>
          </a:scene3d>
        </p:spPr>
      </p:pic>
      <p:sp>
        <p:nvSpPr>
          <p:cNvPr id="269" name="TextBox 3"/>
          <p:cNvSpPr txBox="1"/>
          <p:nvPr/>
        </p:nvSpPr>
        <p:spPr>
          <a:xfrm>
            <a:off x="960524" y="1363563"/>
            <a:ext cx="6601742"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45720" bIns="45720">
            <a:spAutoFit/>
          </a:bodyPr>
          <a:lstStyle>
            <a:lvl1pPr algn="l" defTabSz="1828800">
              <a:defRPr sz="6400">
                <a:solidFill>
                  <a:srgbClr val="FFFFFF"/>
                </a:solidFill>
                <a:latin typeface="Albert Sans Regular Regular"/>
                <a:ea typeface="Albert Sans Regular Regular"/>
                <a:cs typeface="Albert Sans Regular Regular"/>
                <a:sym typeface="Albert Sans Regular Regular"/>
              </a:defRPr>
            </a:lvl1pPr>
          </a:lstStyle>
          <a:p>
            <a:r>
              <a:rPr lang="en-GB" sz="3200"/>
              <a:t>Summary of the standards</a:t>
            </a:r>
            <a:endParaRPr sz="3200"/>
          </a:p>
        </p:txBody>
      </p:sp>
      <p:sp>
        <p:nvSpPr>
          <p:cNvPr id="271" name="Rectangle 5"/>
          <p:cNvSpPr txBox="1"/>
          <p:nvPr/>
        </p:nvSpPr>
        <p:spPr>
          <a:xfrm>
            <a:off x="985085" y="2328640"/>
            <a:ext cx="4785103" cy="31700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tIns="45720" bIns="45720">
            <a:spAutoFit/>
          </a:bodyPr>
          <a:lstStyle/>
          <a:p>
            <a:pPr algn="l"/>
            <a:r>
              <a:rPr lang="en-GB" sz="2000" b="1">
                <a:solidFill>
                  <a:schemeClr val="bg1"/>
                </a:solidFill>
                <a:latin typeface="Albert Sans Regular Light"/>
                <a:cs typeface="Arial"/>
              </a:rPr>
              <a:t>1. Referral processes are explicit, easy, efficient and equitable</a:t>
            </a:r>
          </a:p>
          <a:p>
            <a:pPr algn="l"/>
            <a:endParaRPr lang="en-GB" sz="2000" b="1">
              <a:solidFill>
                <a:schemeClr val="bg1"/>
              </a:solidFill>
              <a:latin typeface="Albert Sans Regular Light"/>
              <a:cs typeface="Arial"/>
            </a:endParaRPr>
          </a:p>
          <a:p>
            <a:pPr algn="l"/>
            <a:r>
              <a:rPr lang="en-GB" sz="2000" b="1">
                <a:solidFill>
                  <a:schemeClr val="bg1"/>
                </a:solidFill>
                <a:latin typeface="Albert Sans Regular Light"/>
                <a:cs typeface="Arial"/>
              </a:rPr>
              <a:t>2. Rehab interventions should be, timely, co-ordinated and prevent avoidable disability.</a:t>
            </a:r>
          </a:p>
          <a:p>
            <a:pPr algn="l"/>
            <a:endParaRPr lang="en-GB" sz="2000" b="1">
              <a:solidFill>
                <a:schemeClr val="bg1"/>
              </a:solidFill>
              <a:latin typeface="Albert Sans Regular Light"/>
              <a:cs typeface="Arial"/>
            </a:endParaRPr>
          </a:p>
          <a:p>
            <a:pPr>
              <a:defRPr/>
            </a:pPr>
            <a:r>
              <a:rPr lang="en-GB" sz="2000" b="1">
                <a:solidFill>
                  <a:schemeClr val="bg1"/>
                </a:solidFill>
                <a:latin typeface="Albert Sans Regular Light"/>
                <a:cs typeface="Arial"/>
              </a:rPr>
              <a:t>3. Rehab pathways should address all rehab needs, be delivered locally and in appropriate formats.</a:t>
            </a:r>
            <a:endParaRPr lang="en-GB" sz="2000" b="1">
              <a:solidFill>
                <a:schemeClr val="bg1"/>
              </a:solidFill>
              <a:latin typeface="Albert Sans Regular Light"/>
              <a:cs typeface="Arial" panose="020B0604020202020204" pitchFamily="34" charset="0"/>
            </a:endParaRPr>
          </a:p>
        </p:txBody>
      </p:sp>
      <p:pic>
        <p:nvPicPr>
          <p:cNvPr id="274" name="logowhite.png" descr="logowhite.png"/>
          <p:cNvPicPr>
            <a:picLocks noChangeAspect="1"/>
          </p:cNvPicPr>
          <p:nvPr/>
        </p:nvPicPr>
        <p:blipFill>
          <a:blip r:embed="rId4"/>
          <a:stretch>
            <a:fillRect/>
          </a:stretch>
        </p:blipFill>
        <p:spPr>
          <a:xfrm>
            <a:off x="1047654" y="827535"/>
            <a:ext cx="633489" cy="414330"/>
          </a:xfrm>
          <a:prstGeom prst="rect">
            <a:avLst/>
          </a:prstGeom>
          <a:ln w="12700">
            <a:miter lim="400000"/>
          </a:ln>
        </p:spPr>
      </p:pic>
      <p:pic>
        <p:nvPicPr>
          <p:cNvPr id="2" name="Picture 1" descr="Icon&#10;&#10;Description automatically generated">
            <a:extLst>
              <a:ext uri="{FF2B5EF4-FFF2-40B4-BE49-F238E27FC236}">
                <a16:creationId xmlns:a16="http://schemas.microsoft.com/office/drawing/2014/main" id="{84C17975-AB37-5001-CB71-674DF47E6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5451" y="1241865"/>
            <a:ext cx="3813379" cy="3813379"/>
          </a:xfrm>
          <a:prstGeom prst="rect">
            <a:avLst/>
          </a:prstGeom>
        </p:spPr>
      </p:pic>
    </p:spTree>
    <p:extLst>
      <p:ext uri="{BB962C8B-B14F-4D97-AF65-F5344CB8AC3E}">
        <p14:creationId xmlns:p14="http://schemas.microsoft.com/office/powerpoint/2010/main" val="7817900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laceholder2.png" descr="placeholder2.png"/>
          <p:cNvPicPr>
            <a:picLocks noChangeAspect="1"/>
          </p:cNvPicPr>
          <p:nvPr/>
        </p:nvPicPr>
        <p:blipFill>
          <a:blip r:embed="rId3"/>
          <a:srcRect l="25728"/>
          <a:stretch>
            <a:fillRect/>
          </a:stretch>
        </p:blipFill>
        <p:spPr>
          <a:xfrm flipH="1">
            <a:off x="5316374" y="-88615"/>
            <a:ext cx="7058470" cy="6959315"/>
          </a:xfrm>
          <a:prstGeom prst="rect">
            <a:avLst/>
          </a:prstGeom>
          <a:ln w="12700">
            <a:miter lim="400000"/>
          </a:ln>
        </p:spPr>
      </p:pic>
      <p:sp>
        <p:nvSpPr>
          <p:cNvPr id="269" name="TextBox 3"/>
          <p:cNvSpPr txBox="1"/>
          <p:nvPr/>
        </p:nvSpPr>
        <p:spPr>
          <a:xfrm>
            <a:off x="6276898" y="1376264"/>
            <a:ext cx="6601742"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lvl1pPr algn="l" defTabSz="1828800">
              <a:defRPr sz="6400">
                <a:solidFill>
                  <a:srgbClr val="FFFFFF"/>
                </a:solidFill>
                <a:latin typeface="Albert Sans Regular Regular"/>
                <a:ea typeface="Albert Sans Regular Regular"/>
                <a:cs typeface="Albert Sans Regular Regular"/>
                <a:sym typeface="Albert Sans Regular Regular"/>
              </a:defRPr>
            </a:lvl1pPr>
          </a:lstStyle>
          <a:p>
            <a:r>
              <a:rPr lang="en-GB" sz="3200"/>
              <a:t>Summary of the standards</a:t>
            </a:r>
            <a:endParaRPr sz="3200"/>
          </a:p>
        </p:txBody>
      </p:sp>
      <p:sp>
        <p:nvSpPr>
          <p:cNvPr id="271" name="Rectangle 5"/>
          <p:cNvSpPr txBox="1"/>
          <p:nvPr/>
        </p:nvSpPr>
        <p:spPr>
          <a:xfrm>
            <a:off x="6301458" y="2341340"/>
            <a:ext cx="5288092" cy="3847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l"/>
            <a:r>
              <a:rPr lang="en-GB" sz="2000" b="1">
                <a:solidFill>
                  <a:schemeClr val="bg1"/>
                </a:solidFill>
                <a:latin typeface="Albert Sans Regular Light"/>
                <a:cs typeface="Arial"/>
              </a:rPr>
              <a:t>4. </a:t>
            </a:r>
            <a:r>
              <a:rPr lang="en-GB" sz="2000" b="1">
                <a:solidFill>
                  <a:schemeClr val="bg1"/>
                </a:solidFill>
                <a:latin typeface="Albert Sans Regular Light"/>
                <a:cs typeface="Arial" panose="020B0604020202020204" pitchFamily="34" charset="0"/>
              </a:rPr>
              <a:t>Rehab pathways should be delivered locally with access to specialist services</a:t>
            </a:r>
          </a:p>
          <a:p>
            <a:pPr algn="l"/>
            <a:endParaRPr lang="en-GB" sz="2400" b="1">
              <a:solidFill>
                <a:schemeClr val="bg1"/>
              </a:solidFill>
              <a:latin typeface="Albert Sans Regular Light"/>
              <a:cs typeface="Arial" panose="020B0604020202020204" pitchFamily="34" charset="0"/>
            </a:endParaRPr>
          </a:p>
          <a:p>
            <a:pPr algn="l"/>
            <a:r>
              <a:rPr lang="en-GB" sz="2000" b="1">
                <a:solidFill>
                  <a:schemeClr val="bg1"/>
                </a:solidFill>
                <a:latin typeface="Albert Sans Regular Light"/>
                <a:cs typeface="Arial" panose="020B0604020202020204" pitchFamily="34" charset="0"/>
              </a:rPr>
              <a:t>5. Rehab should enable the individual to reach their optimal recovery and build their confidence to self manage.</a:t>
            </a:r>
          </a:p>
          <a:p>
            <a:pPr algn="l"/>
            <a:endParaRPr lang="en-GB" sz="2000" b="1">
              <a:solidFill>
                <a:schemeClr val="bg1"/>
              </a:solidFill>
              <a:latin typeface="Albert Sans Regular Light"/>
              <a:cs typeface="Arial" panose="020B0604020202020204" pitchFamily="34" charset="0"/>
            </a:endParaRPr>
          </a:p>
          <a:p>
            <a:pPr>
              <a:defRPr/>
            </a:pPr>
            <a:r>
              <a:rPr lang="en-GB" sz="2000" b="1">
                <a:solidFill>
                  <a:schemeClr val="bg1"/>
                </a:solidFill>
                <a:latin typeface="Albert Sans Regular Light"/>
                <a:cs typeface="Arial" panose="020B0604020202020204" pitchFamily="34" charset="0"/>
              </a:rPr>
              <a:t>6. Rehab service should be well led, adequately staffed and supported by a rehab network.</a:t>
            </a:r>
          </a:p>
          <a:p>
            <a:pPr>
              <a:defRPr/>
            </a:pPr>
            <a:endParaRPr lang="en-GB" sz="2000" b="1">
              <a:solidFill>
                <a:schemeClr val="bg1"/>
              </a:solidFill>
              <a:latin typeface="Albert Sans Regular Light"/>
              <a:cs typeface="Arial" panose="020B0604020202020204" pitchFamily="34" charset="0"/>
            </a:endParaRPr>
          </a:p>
          <a:p>
            <a:pPr>
              <a:defRPr/>
            </a:pPr>
            <a:r>
              <a:rPr lang="en-GB" sz="2000" b="1">
                <a:solidFill>
                  <a:schemeClr val="bg1"/>
                </a:solidFill>
                <a:latin typeface="Albert Sans Regular Light"/>
                <a:cs typeface="Arial" panose="020B0604020202020204" pitchFamily="34" charset="0"/>
              </a:rPr>
              <a:t>7. Rehab service should recognise the role and importance of families/carers and networks.</a:t>
            </a:r>
            <a:endParaRPr lang="en-US" sz="2000" b="1">
              <a:solidFill>
                <a:schemeClr val="bg1"/>
              </a:solidFill>
              <a:latin typeface="Albert Sans Regular Light"/>
              <a:cs typeface="Arial" panose="020B0604020202020204" pitchFamily="34" charset="0"/>
            </a:endParaRPr>
          </a:p>
        </p:txBody>
      </p:sp>
      <p:pic>
        <p:nvPicPr>
          <p:cNvPr id="274" name="logowhite.png" descr="logowhite.png"/>
          <p:cNvPicPr>
            <a:picLocks noChangeAspect="1"/>
          </p:cNvPicPr>
          <p:nvPr/>
        </p:nvPicPr>
        <p:blipFill>
          <a:blip r:embed="rId4"/>
          <a:stretch>
            <a:fillRect/>
          </a:stretch>
        </p:blipFill>
        <p:spPr>
          <a:xfrm>
            <a:off x="6364028" y="840235"/>
            <a:ext cx="633489" cy="414330"/>
          </a:xfrm>
          <a:prstGeom prst="rect">
            <a:avLst/>
          </a:prstGeom>
          <a:ln w="12700">
            <a:miter lim="400000"/>
          </a:ln>
        </p:spPr>
      </p:pic>
      <p:pic>
        <p:nvPicPr>
          <p:cNvPr id="2" name="Picture 1" descr="Icon&#10;&#10;Description automatically generated with medium confidence">
            <a:extLst>
              <a:ext uri="{FF2B5EF4-FFF2-40B4-BE49-F238E27FC236}">
                <a16:creationId xmlns:a16="http://schemas.microsoft.com/office/drawing/2014/main" id="{C51E5E51-2C1B-E09F-2126-3EE5EE5B0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702" y="1376264"/>
            <a:ext cx="3813379" cy="3813379"/>
          </a:xfrm>
          <a:prstGeom prst="rect">
            <a:avLst/>
          </a:prstGeom>
        </p:spPr>
      </p:pic>
    </p:spTree>
    <p:extLst>
      <p:ext uri="{BB962C8B-B14F-4D97-AF65-F5344CB8AC3E}">
        <p14:creationId xmlns:p14="http://schemas.microsoft.com/office/powerpoint/2010/main" val="4199078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urved line.png" descr="curved line.png">
            <a:extLst>
              <a:ext uri="{FF2B5EF4-FFF2-40B4-BE49-F238E27FC236}">
                <a16:creationId xmlns:a16="http://schemas.microsoft.com/office/drawing/2014/main" id="{7338998D-A5D1-5613-2E0C-3B2C42CA65BF}"/>
              </a:ext>
            </a:extLst>
          </p:cNvPr>
          <p:cNvPicPr>
            <a:picLocks noChangeAspect="1"/>
          </p:cNvPicPr>
          <p:nvPr/>
        </p:nvPicPr>
        <p:blipFill>
          <a:blip r:embed="rId3"/>
          <a:stretch>
            <a:fillRect/>
          </a:stretch>
        </p:blipFill>
        <p:spPr>
          <a:xfrm>
            <a:off x="3410" y="5119728"/>
            <a:ext cx="12231675" cy="1813259"/>
          </a:xfrm>
          <a:prstGeom prst="rect">
            <a:avLst/>
          </a:prstGeom>
          <a:ln w="12700">
            <a:miter lim="400000"/>
          </a:ln>
        </p:spPr>
      </p:pic>
      <p:pic>
        <p:nvPicPr>
          <p:cNvPr id="3" name="Picture 3" descr="A picture containing mirror, hand glass, microscope, cheval glass&#10;&#10;Description automatically generated">
            <a:extLst>
              <a:ext uri="{FF2B5EF4-FFF2-40B4-BE49-F238E27FC236}">
                <a16:creationId xmlns:a16="http://schemas.microsoft.com/office/drawing/2014/main" id="{E9A04C95-BC14-D8D8-9599-17BA69AA4775}"/>
              </a:ext>
            </a:extLst>
          </p:cNvPr>
          <p:cNvPicPr>
            <a:picLocks noChangeAspect="1"/>
          </p:cNvPicPr>
          <p:nvPr/>
        </p:nvPicPr>
        <p:blipFill>
          <a:blip r:embed="rId4"/>
          <a:stretch>
            <a:fillRect/>
          </a:stretch>
        </p:blipFill>
        <p:spPr>
          <a:xfrm>
            <a:off x="3393922" y="1155582"/>
            <a:ext cx="4763104" cy="3815321"/>
          </a:xfrm>
          <a:prstGeom prst="rect">
            <a:avLst/>
          </a:prstGeom>
        </p:spPr>
      </p:pic>
      <p:cxnSp>
        <p:nvCxnSpPr>
          <p:cNvPr id="4" name="Straight Arrow Connector 3">
            <a:extLst>
              <a:ext uri="{FF2B5EF4-FFF2-40B4-BE49-F238E27FC236}">
                <a16:creationId xmlns:a16="http://schemas.microsoft.com/office/drawing/2014/main" id="{F1C0C2AD-2C93-6AC5-F709-69FA34B1FD12}"/>
              </a:ext>
            </a:extLst>
          </p:cNvPr>
          <p:cNvCxnSpPr/>
          <p:nvPr/>
        </p:nvCxnSpPr>
        <p:spPr>
          <a:xfrm flipV="1">
            <a:off x="6751561" y="1669872"/>
            <a:ext cx="1797351" cy="6821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2FC379D-E23B-9C8B-FF1C-6E6033DFB449}"/>
              </a:ext>
            </a:extLst>
          </p:cNvPr>
          <p:cNvCxnSpPr>
            <a:cxnSpLocks/>
          </p:cNvCxnSpPr>
          <p:nvPr/>
        </p:nvCxnSpPr>
        <p:spPr>
          <a:xfrm>
            <a:off x="6848322" y="3694613"/>
            <a:ext cx="1773161" cy="321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EC2C307-07C1-7381-893B-94FB0A500DC4}"/>
              </a:ext>
            </a:extLst>
          </p:cNvPr>
          <p:cNvCxnSpPr>
            <a:cxnSpLocks/>
          </p:cNvCxnSpPr>
          <p:nvPr/>
        </p:nvCxnSpPr>
        <p:spPr>
          <a:xfrm flipH="1" flipV="1">
            <a:off x="3855362" y="1828491"/>
            <a:ext cx="973055" cy="2090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4462C9A-1E38-103B-1237-1E6CD0257786}"/>
              </a:ext>
            </a:extLst>
          </p:cNvPr>
          <p:cNvCxnSpPr>
            <a:cxnSpLocks/>
          </p:cNvCxnSpPr>
          <p:nvPr/>
        </p:nvCxnSpPr>
        <p:spPr>
          <a:xfrm flipH="1">
            <a:off x="3166530" y="3742994"/>
            <a:ext cx="1432078" cy="7087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130BAA9-E90B-4911-9351-449A3364B658}"/>
              </a:ext>
            </a:extLst>
          </p:cNvPr>
          <p:cNvSpPr txBox="1"/>
          <p:nvPr/>
        </p:nvSpPr>
        <p:spPr>
          <a:xfrm>
            <a:off x="8488435" y="1166894"/>
            <a:ext cx="293914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Regular"/>
                <a:cs typeface="Calibri"/>
              </a:rPr>
              <a:t>To influence your system</a:t>
            </a:r>
            <a:endParaRPr lang="en-GB" sz="2400">
              <a:latin typeface="Albert Sans Regular Regular"/>
            </a:endParaRPr>
          </a:p>
        </p:txBody>
      </p:sp>
      <p:sp>
        <p:nvSpPr>
          <p:cNvPr id="10" name="TextBox 9">
            <a:extLst>
              <a:ext uri="{FF2B5EF4-FFF2-40B4-BE49-F238E27FC236}">
                <a16:creationId xmlns:a16="http://schemas.microsoft.com/office/drawing/2014/main" id="{38180364-A2B9-6F04-7AAE-F8F4A0BE21BE}"/>
              </a:ext>
            </a:extLst>
          </p:cNvPr>
          <p:cNvSpPr txBox="1"/>
          <p:nvPr/>
        </p:nvSpPr>
        <p:spPr>
          <a:xfrm>
            <a:off x="8635998" y="3855481"/>
            <a:ext cx="316895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Regular"/>
                <a:cs typeface="Calibri"/>
              </a:rPr>
              <a:t>To improve patient experience, outcomes &amp; satisfaction</a:t>
            </a:r>
            <a:endParaRPr lang="en-GB" sz="2400">
              <a:latin typeface="Albert Sans Regular Regular"/>
            </a:endParaRPr>
          </a:p>
        </p:txBody>
      </p:sp>
      <p:sp>
        <p:nvSpPr>
          <p:cNvPr id="11" name="TextBox 10">
            <a:extLst>
              <a:ext uri="{FF2B5EF4-FFF2-40B4-BE49-F238E27FC236}">
                <a16:creationId xmlns:a16="http://schemas.microsoft.com/office/drawing/2014/main" id="{E3079E65-98F4-05F5-56AC-5F4D6FC9095A}"/>
              </a:ext>
            </a:extLst>
          </p:cNvPr>
          <p:cNvSpPr txBox="1"/>
          <p:nvPr/>
        </p:nvSpPr>
        <p:spPr>
          <a:xfrm>
            <a:off x="974871" y="4461146"/>
            <a:ext cx="29391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Regular"/>
                <a:cs typeface="Calibri"/>
              </a:rPr>
              <a:t>To slow deterioration</a:t>
            </a:r>
            <a:endParaRPr lang="en-GB" sz="2400">
              <a:latin typeface="Albert Sans Regular Regular"/>
            </a:endParaRPr>
          </a:p>
        </p:txBody>
      </p:sp>
      <p:sp>
        <p:nvSpPr>
          <p:cNvPr id="12" name="TextBox 11">
            <a:extLst>
              <a:ext uri="{FF2B5EF4-FFF2-40B4-BE49-F238E27FC236}">
                <a16:creationId xmlns:a16="http://schemas.microsoft.com/office/drawing/2014/main" id="{0FC29D22-F741-017E-DDF5-BEFC92BB0853}"/>
              </a:ext>
            </a:extLst>
          </p:cNvPr>
          <p:cNvSpPr txBox="1"/>
          <p:nvPr/>
        </p:nvSpPr>
        <p:spPr>
          <a:xfrm>
            <a:off x="259434" y="1493327"/>
            <a:ext cx="35693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Regular"/>
                <a:cs typeface="Calibri"/>
              </a:rPr>
              <a:t>To keep people out of expensive parts of the NHS</a:t>
            </a:r>
            <a:endParaRPr lang="en-GB" sz="2400">
              <a:latin typeface="Albert Sans Regular Regular"/>
            </a:endParaRPr>
          </a:p>
        </p:txBody>
      </p:sp>
      <p:sp>
        <p:nvSpPr>
          <p:cNvPr id="13" name="TextBox 12">
            <a:extLst>
              <a:ext uri="{FF2B5EF4-FFF2-40B4-BE49-F238E27FC236}">
                <a16:creationId xmlns:a16="http://schemas.microsoft.com/office/drawing/2014/main" id="{F6A8E4DC-695C-B9A5-ACD9-CBDE2DAEFD13}"/>
              </a:ext>
            </a:extLst>
          </p:cNvPr>
          <p:cNvSpPr txBox="1"/>
          <p:nvPr/>
        </p:nvSpPr>
        <p:spPr>
          <a:xfrm>
            <a:off x="5302548" y="3409958"/>
            <a:ext cx="13909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a:latin typeface="Albert Sans Regular Regular"/>
                <a:cs typeface="Calibri"/>
              </a:rPr>
              <a:t>You</a:t>
            </a:r>
            <a:endParaRPr lang="en-GB" sz="3600">
              <a:latin typeface="Albert Sans Regular Regular"/>
            </a:endParaRPr>
          </a:p>
        </p:txBody>
      </p:sp>
      <p:cxnSp>
        <p:nvCxnSpPr>
          <p:cNvPr id="14" name="Straight Arrow Connector 13">
            <a:extLst>
              <a:ext uri="{FF2B5EF4-FFF2-40B4-BE49-F238E27FC236}">
                <a16:creationId xmlns:a16="http://schemas.microsoft.com/office/drawing/2014/main" id="{A8D36754-9A23-B7FE-9B7B-FA52E15F6826}"/>
              </a:ext>
            </a:extLst>
          </p:cNvPr>
          <p:cNvCxnSpPr>
            <a:cxnSpLocks/>
          </p:cNvCxnSpPr>
          <p:nvPr/>
        </p:nvCxnSpPr>
        <p:spPr>
          <a:xfrm flipV="1">
            <a:off x="6920893" y="2964061"/>
            <a:ext cx="1567542" cy="532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A059E2C-8B7D-9AA2-8101-DB870139A737}"/>
              </a:ext>
            </a:extLst>
          </p:cNvPr>
          <p:cNvSpPr txBox="1"/>
          <p:nvPr/>
        </p:nvSpPr>
        <p:spPr>
          <a:xfrm>
            <a:off x="8384418" y="2303541"/>
            <a:ext cx="293914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Light"/>
                <a:cs typeface="Calibri"/>
              </a:rPr>
              <a:t>To slow the snowball effect of multiple conditions</a:t>
            </a:r>
            <a:endParaRPr lang="en-GB" sz="2400">
              <a:latin typeface="Albert Sans Regular Light"/>
            </a:endParaRPr>
          </a:p>
        </p:txBody>
      </p:sp>
      <p:sp>
        <p:nvSpPr>
          <p:cNvPr id="16" name="TextBox 15">
            <a:extLst>
              <a:ext uri="{FF2B5EF4-FFF2-40B4-BE49-F238E27FC236}">
                <a16:creationId xmlns:a16="http://schemas.microsoft.com/office/drawing/2014/main" id="{9317ED6D-AC2B-E05B-8E73-C4FE5A3FE3FB}"/>
              </a:ext>
            </a:extLst>
          </p:cNvPr>
          <p:cNvSpPr txBox="1"/>
          <p:nvPr/>
        </p:nvSpPr>
        <p:spPr>
          <a:xfrm>
            <a:off x="1197424" y="2754813"/>
            <a:ext cx="2286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Albert Sans Regular Regular"/>
                <a:cs typeface="Calibri"/>
              </a:rPr>
              <a:t>To help ease pressure on the system</a:t>
            </a:r>
          </a:p>
        </p:txBody>
      </p:sp>
      <p:cxnSp>
        <p:nvCxnSpPr>
          <p:cNvPr id="17" name="Straight Arrow Connector 16">
            <a:extLst>
              <a:ext uri="{FF2B5EF4-FFF2-40B4-BE49-F238E27FC236}">
                <a16:creationId xmlns:a16="http://schemas.microsoft.com/office/drawing/2014/main" id="{1527DB46-7747-7B68-FDE6-4F19CC4530CD}"/>
              </a:ext>
            </a:extLst>
          </p:cNvPr>
          <p:cNvCxnSpPr>
            <a:cxnSpLocks/>
          </p:cNvCxnSpPr>
          <p:nvPr/>
        </p:nvCxnSpPr>
        <p:spPr>
          <a:xfrm flipH="1">
            <a:off x="3360054" y="3005185"/>
            <a:ext cx="1226459" cy="314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logo.png" descr="logo.png">
            <a:extLst>
              <a:ext uri="{FF2B5EF4-FFF2-40B4-BE49-F238E27FC236}">
                <a16:creationId xmlns:a16="http://schemas.microsoft.com/office/drawing/2014/main" id="{531CBA23-ECF7-C94A-25CA-57F61221ED55}"/>
              </a:ext>
            </a:extLst>
          </p:cNvPr>
          <p:cNvPicPr>
            <a:picLocks noChangeAspect="1"/>
          </p:cNvPicPr>
          <p:nvPr/>
        </p:nvPicPr>
        <p:blipFill>
          <a:blip r:embed="rId5"/>
          <a:stretch>
            <a:fillRect/>
          </a:stretch>
        </p:blipFill>
        <p:spPr>
          <a:xfrm>
            <a:off x="581314" y="5340657"/>
            <a:ext cx="1300209" cy="818109"/>
          </a:xfrm>
          <a:prstGeom prst="rect">
            <a:avLst/>
          </a:prstGeom>
          <a:ln w="12700">
            <a:miter lim="400000"/>
          </a:ln>
        </p:spPr>
      </p:pic>
      <p:pic>
        <p:nvPicPr>
          <p:cNvPr id="19" name="Picture 18" descr="Icon&#10;&#10;Description automatically generated">
            <a:extLst>
              <a:ext uri="{FF2B5EF4-FFF2-40B4-BE49-F238E27FC236}">
                <a16:creationId xmlns:a16="http://schemas.microsoft.com/office/drawing/2014/main" id="{2B0CD0CA-AC67-8EAB-18C1-F806C8F534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3888" y="1456380"/>
            <a:ext cx="2399100" cy="2399100"/>
          </a:xfrm>
          <a:prstGeom prst="rect">
            <a:avLst/>
          </a:prstGeom>
        </p:spPr>
      </p:pic>
      <p:sp>
        <p:nvSpPr>
          <p:cNvPr id="20" name="TextBox 3">
            <a:extLst>
              <a:ext uri="{FF2B5EF4-FFF2-40B4-BE49-F238E27FC236}">
                <a16:creationId xmlns:a16="http://schemas.microsoft.com/office/drawing/2014/main" id="{5711D9C0-D772-A8FC-FD90-B775E59EFC2D}"/>
              </a:ext>
            </a:extLst>
          </p:cNvPr>
          <p:cNvSpPr txBox="1"/>
          <p:nvPr/>
        </p:nvSpPr>
        <p:spPr>
          <a:xfrm>
            <a:off x="398730" y="291135"/>
            <a:ext cx="9148042" cy="83099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tIns="45720" bIns="45720">
            <a:spAutoFit/>
          </a:bodyPr>
          <a:lstStyle>
            <a:lvl1pPr algn="l" defTabSz="1828800">
              <a:defRPr sz="9600">
                <a:solidFill>
                  <a:srgbClr val="02A878"/>
                </a:solidFill>
                <a:latin typeface="Albert Sans Regular Medium"/>
                <a:ea typeface="Albert Sans Regular Medium"/>
                <a:cs typeface="Albert Sans Regular Medium"/>
                <a:sym typeface="Albert Sans Regular Medium"/>
              </a:defRPr>
            </a:lvl1pPr>
          </a:lstStyle>
          <a:p>
            <a:r>
              <a:rPr lang="en-GB" sz="4800"/>
              <a:t>Who are the standards for?</a:t>
            </a:r>
            <a:endParaRPr sz="4800"/>
          </a:p>
        </p:txBody>
      </p:sp>
    </p:spTree>
    <p:extLst>
      <p:ext uri="{BB962C8B-B14F-4D97-AF65-F5344CB8AC3E}">
        <p14:creationId xmlns:p14="http://schemas.microsoft.com/office/powerpoint/2010/main" val="459412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92292BD-62CC-A73F-DCA8-C7043C791E71}"/>
              </a:ext>
            </a:extLst>
          </p:cNvPr>
          <p:cNvPicPr>
            <a:picLocks noGrp="1" noChangeAspect="1"/>
          </p:cNvPicPr>
          <p:nvPr>
            <p:ph type="pic" idx="21"/>
          </p:nvPr>
        </p:nvPicPr>
        <p:blipFill>
          <a:blip r:embed="rId3">
            <a:extLst>
              <a:ext uri="{28A0092B-C50C-407E-A947-70E740481C1C}">
                <a14:useLocalDpi xmlns:a14="http://schemas.microsoft.com/office/drawing/2010/main" val="0"/>
              </a:ext>
            </a:extLst>
          </a:blip>
          <a:srcRect/>
          <a:stretch/>
        </p:blipFill>
        <p:spPr>
          <a:xfrm>
            <a:off x="3457575" y="-71334"/>
            <a:ext cx="10523805" cy="7004320"/>
          </a:xfrm>
        </p:spPr>
      </p:pic>
      <p:grpSp>
        <p:nvGrpSpPr>
          <p:cNvPr id="236" name="Group"/>
          <p:cNvGrpSpPr/>
          <p:nvPr/>
        </p:nvGrpSpPr>
        <p:grpSpPr>
          <a:xfrm>
            <a:off x="365198" y="281230"/>
            <a:ext cx="1252605" cy="307777"/>
            <a:chOff x="0" y="0"/>
            <a:chExt cx="2505208" cy="615553"/>
          </a:xfrm>
        </p:grpSpPr>
        <p:sp>
          <p:nvSpPr>
            <p:cNvPr id="234" name="TextBox 13"/>
            <p:cNvSpPr txBox="1"/>
            <p:nvPr/>
          </p:nvSpPr>
          <p:spPr>
            <a:xfrm>
              <a:off x="0" y="0"/>
              <a:ext cx="1127231" cy="6155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20" tIns="45720" rIns="45720" bIns="45720" numCol="1" anchor="t">
              <a:spAutoFit/>
            </a:bodyPr>
            <a:lstStyle/>
            <a:p>
              <a:pPr>
                <a:defRPr sz="1400" b="1">
                  <a:solidFill>
                    <a:srgbClr val="01A878"/>
                  </a:solidFill>
                  <a:latin typeface="Helvetica"/>
                  <a:ea typeface="Helvetica"/>
                  <a:cs typeface="Helvetica"/>
                  <a:sym typeface="Helvetica"/>
                </a:defRPr>
              </a:pPr>
              <a:r>
                <a:rPr sz="700"/>
                <a:t>REHAB</a:t>
              </a:r>
            </a:p>
            <a:p>
              <a:pPr>
                <a:defRPr sz="1400" b="1">
                  <a:solidFill>
                    <a:srgbClr val="01A878"/>
                  </a:solidFill>
                  <a:latin typeface="Helvetica"/>
                  <a:ea typeface="Helvetica"/>
                  <a:cs typeface="Helvetica"/>
                  <a:sym typeface="Helvetica"/>
                </a:defRPr>
              </a:pPr>
              <a:r>
                <a:rPr sz="700"/>
                <a:t>ON TRACK</a:t>
              </a:r>
            </a:p>
          </p:txBody>
        </p:sp>
        <p:sp>
          <p:nvSpPr>
            <p:cNvPr id="235" name="Straight Connector 17"/>
            <p:cNvSpPr/>
            <p:nvPr/>
          </p:nvSpPr>
          <p:spPr>
            <a:xfrm flipH="1" flipV="1">
              <a:off x="1217371" y="447040"/>
              <a:ext cx="1287837" cy="1"/>
            </a:xfrm>
            <a:prstGeom prst="line">
              <a:avLst/>
            </a:prstGeom>
            <a:noFill/>
            <a:ln w="25400" cap="flat">
              <a:solidFill>
                <a:srgbClr val="01A878"/>
              </a:solidFill>
              <a:prstDash val="solid"/>
              <a:miter lim="800000"/>
            </a:ln>
            <a:effectLst/>
          </p:spPr>
          <p:txBody>
            <a:bodyPr wrap="square" lIns="45720" tIns="45720" rIns="45720" bIns="45720" numCol="1" anchor="t">
              <a:noAutofit/>
            </a:bodyPr>
            <a:lstStyle/>
            <a:p>
              <a:pPr>
                <a:defRPr sz="3600">
                  <a:solidFill>
                    <a:srgbClr val="000000"/>
                  </a:solidFill>
                  <a:latin typeface="Calibri"/>
                  <a:ea typeface="Calibri"/>
                  <a:cs typeface="Calibri"/>
                  <a:sym typeface="Calibri"/>
                </a:defRPr>
              </a:pPr>
              <a:endParaRPr/>
            </a:p>
          </p:txBody>
        </p:sp>
      </p:grpSp>
      <p:sp>
        <p:nvSpPr>
          <p:cNvPr id="237" name="TextBox 18"/>
          <p:cNvSpPr txBox="1"/>
          <p:nvPr/>
        </p:nvSpPr>
        <p:spPr>
          <a:xfrm>
            <a:off x="534954" y="6194956"/>
            <a:ext cx="732893" cy="21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45720" bIns="45720">
            <a:spAutoFit/>
          </a:bodyPr>
          <a:lstStyle>
            <a:lvl1pPr defTabSz="1828800">
              <a:defRPr sz="1600" b="1" spc="1200">
                <a:solidFill>
                  <a:srgbClr val="404040"/>
                </a:solidFill>
                <a:latin typeface="Helvetica"/>
                <a:ea typeface="Helvetica"/>
                <a:cs typeface="Helvetica"/>
                <a:sym typeface="Helvetica"/>
              </a:defRPr>
            </a:lvl1pPr>
          </a:lstStyle>
          <a:p>
            <a:r>
              <a:rPr sz="800"/>
              <a:t>...</a:t>
            </a:r>
          </a:p>
        </p:txBody>
      </p:sp>
      <p:sp>
        <p:nvSpPr>
          <p:cNvPr id="238" name="Rectangle"/>
          <p:cNvSpPr/>
          <p:nvPr/>
        </p:nvSpPr>
        <p:spPr>
          <a:xfrm>
            <a:off x="54145" y="-43123"/>
            <a:ext cx="5102742" cy="6944245"/>
          </a:xfrm>
          <a:prstGeom prst="rect">
            <a:avLst/>
          </a:prstGeom>
          <a:solidFill>
            <a:srgbClr val="FFFFFF"/>
          </a:solidFill>
          <a:ln w="12700">
            <a:miter lim="400000"/>
          </a:ln>
        </p:spPr>
        <p:txBody>
          <a:bodyPr lIns="25400" tIns="25400" rIns="25400" bIns="25400"/>
          <a:lstStyle/>
          <a:p>
            <a:pPr defTabSz="412750">
              <a:defRPr sz="3200">
                <a:solidFill>
                  <a:srgbClr val="FFFFFF"/>
                </a:solidFill>
                <a:latin typeface="Helvetica Neue Medium"/>
                <a:ea typeface="Helvetica Neue Medium"/>
                <a:cs typeface="Helvetica Neue Medium"/>
                <a:sym typeface="Helvetica Neue Medium"/>
              </a:defRPr>
            </a:pPr>
            <a:endParaRPr sz="1600"/>
          </a:p>
        </p:txBody>
      </p:sp>
      <p:pic>
        <p:nvPicPr>
          <p:cNvPr id="239" name="logo.png" descr="logo.png"/>
          <p:cNvPicPr>
            <a:picLocks noChangeAspect="1"/>
          </p:cNvPicPr>
          <p:nvPr/>
        </p:nvPicPr>
        <p:blipFill>
          <a:blip r:embed="rId4"/>
          <a:stretch>
            <a:fillRect/>
          </a:stretch>
        </p:blipFill>
        <p:spPr>
          <a:xfrm>
            <a:off x="581313" y="5340656"/>
            <a:ext cx="1300209" cy="818109"/>
          </a:xfrm>
          <a:prstGeom prst="rect">
            <a:avLst/>
          </a:prstGeom>
          <a:ln w="12700">
            <a:miter lim="400000"/>
          </a:ln>
        </p:spPr>
      </p:pic>
      <p:sp>
        <p:nvSpPr>
          <p:cNvPr id="241" name="In finibus purus mollis urna"/>
          <p:cNvSpPr txBox="1"/>
          <p:nvPr/>
        </p:nvSpPr>
        <p:spPr>
          <a:xfrm>
            <a:off x="582738" y="375927"/>
            <a:ext cx="3826640" cy="1380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gn="l" defTabSz="914400">
              <a:lnSpc>
                <a:spcPct val="90000"/>
              </a:lnSpc>
              <a:defRPr sz="6400">
                <a:solidFill>
                  <a:srgbClr val="02A878"/>
                </a:solidFill>
                <a:latin typeface="Albert Sans Regular Regular"/>
                <a:ea typeface="Albert Sans Regular Regular"/>
                <a:cs typeface="Albert Sans Regular Regular"/>
                <a:sym typeface="Albert Sans Regular Regular"/>
              </a:defRPr>
            </a:lvl1pPr>
          </a:lstStyle>
          <a:p>
            <a:r>
              <a:rPr lang="en-GB" sz="3200"/>
              <a:t>Community Rehabilitation Best Practice Standards</a:t>
            </a:r>
            <a:endParaRPr sz="3200"/>
          </a:p>
        </p:txBody>
      </p:sp>
      <p:pic>
        <p:nvPicPr>
          <p:cNvPr id="240" name="curved line.png" descr="curved line.png"/>
          <p:cNvPicPr>
            <a:picLocks noChangeAspect="1"/>
          </p:cNvPicPr>
          <p:nvPr/>
        </p:nvPicPr>
        <p:blipFill>
          <a:blip r:embed="rId5"/>
          <a:stretch>
            <a:fillRect/>
          </a:stretch>
        </p:blipFill>
        <p:spPr>
          <a:xfrm>
            <a:off x="-19838" y="5119727"/>
            <a:ext cx="12231675" cy="1813259"/>
          </a:xfrm>
          <a:prstGeom prst="rect">
            <a:avLst/>
          </a:prstGeom>
          <a:ln w="12700">
            <a:miter lim="400000"/>
          </a:ln>
        </p:spPr>
      </p:pic>
      <p:sp>
        <p:nvSpPr>
          <p:cNvPr id="242" name="Lorem ipsum dolor sit amet, consectetur adipiscing elit maecenas tincidunt malesuada magna it amet pharetra augue"/>
          <p:cNvSpPr txBox="1"/>
          <p:nvPr/>
        </p:nvSpPr>
        <p:spPr>
          <a:xfrm>
            <a:off x="506972" y="4646046"/>
            <a:ext cx="3289272" cy="6939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spAutoFit/>
          </a:bodyPr>
          <a:lstStyle>
            <a:lvl1pPr algn="l" defTabSz="914400">
              <a:lnSpc>
                <a:spcPct val="120000"/>
              </a:lnSpc>
              <a:defRPr>
                <a:solidFill>
                  <a:srgbClr val="535353"/>
                </a:solidFill>
                <a:latin typeface="Albert Sans Regular Light"/>
                <a:ea typeface="Albert Sans Regular Light"/>
                <a:cs typeface="Albert Sans Regular Light"/>
                <a:sym typeface="Albert Sans Regular Light"/>
              </a:defRPr>
            </a:lvl1pPr>
          </a:lstStyle>
          <a:p>
            <a:r>
              <a:rPr lang="en-GB"/>
              <a:t>Thank you!</a:t>
            </a:r>
          </a:p>
          <a:p>
            <a:r>
              <a:rPr lang="en-GB"/>
              <a:t>communityrehab@csp.org.uk</a:t>
            </a:r>
            <a:endParaRPr/>
          </a:p>
        </p:txBody>
      </p:sp>
      <p:sp>
        <p:nvSpPr>
          <p:cNvPr id="243" name="Rectangle"/>
          <p:cNvSpPr/>
          <p:nvPr/>
        </p:nvSpPr>
        <p:spPr>
          <a:xfrm>
            <a:off x="581313" y="1763766"/>
            <a:ext cx="969132" cy="30222"/>
          </a:xfrm>
          <a:prstGeom prst="rect">
            <a:avLst/>
          </a:prstGeom>
          <a:solidFill>
            <a:srgbClr val="02A878"/>
          </a:solidFill>
          <a:ln w="12700">
            <a:miter lim="400000"/>
          </a:ln>
        </p:spPr>
        <p:txBody>
          <a:bodyPr lIns="25400" tIns="25400" rIns="25400" bIns="25400" anchor="ctr"/>
          <a:lstStyle/>
          <a:p>
            <a:pPr defTabSz="412750">
              <a:defRPr sz="3200">
                <a:solidFill>
                  <a:srgbClr val="02A878"/>
                </a:solidFill>
                <a:latin typeface="Helvetica Neue Medium"/>
                <a:ea typeface="Helvetica Neue Medium"/>
                <a:cs typeface="Helvetica Neue Medium"/>
                <a:sym typeface="Helvetica Neue Medium"/>
              </a:defRPr>
            </a:pPr>
            <a:endParaRPr sz="1600"/>
          </a:p>
        </p:txBody>
      </p:sp>
      <p:pic>
        <p:nvPicPr>
          <p:cNvPr id="2" name="Picture 2" descr="Qr code&#10;&#10;Description automatically generated">
            <a:extLst>
              <a:ext uri="{FF2B5EF4-FFF2-40B4-BE49-F238E27FC236}">
                <a16:creationId xmlns:a16="http://schemas.microsoft.com/office/drawing/2014/main" id="{35B74CD6-BCCB-80A3-9F25-07D80783774D}"/>
              </a:ext>
            </a:extLst>
          </p:cNvPr>
          <p:cNvPicPr>
            <a:picLocks noChangeAspect="1"/>
          </p:cNvPicPr>
          <p:nvPr/>
        </p:nvPicPr>
        <p:blipFill>
          <a:blip r:embed="rId6"/>
          <a:stretch>
            <a:fillRect/>
          </a:stretch>
        </p:blipFill>
        <p:spPr>
          <a:xfrm>
            <a:off x="1165303" y="1899425"/>
            <a:ext cx="2743200" cy="2743200"/>
          </a:xfrm>
          <a:prstGeom prst="rect">
            <a:avLst/>
          </a:prstGeom>
        </p:spPr>
      </p:pic>
    </p:spTree>
    <p:extLst>
      <p:ext uri="{BB962C8B-B14F-4D97-AF65-F5344CB8AC3E}">
        <p14:creationId xmlns:p14="http://schemas.microsoft.com/office/powerpoint/2010/main" val="43838660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pic>
        <p:nvPicPr>
          <p:cNvPr id="1026" name="Picture 2">
            <a:extLst>
              <a:ext uri="{FF2B5EF4-FFF2-40B4-BE49-F238E27FC236}">
                <a16:creationId xmlns:a16="http://schemas.microsoft.com/office/drawing/2014/main" id="{C5BD0B14-473C-D68D-C9AB-42DB80AEBB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1057275"/>
            <a:ext cx="7705725" cy="474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D6DC33-DC01-4701-0D83-E3C1AEEA1350}"/>
              </a:ext>
            </a:extLst>
          </p:cNvPr>
          <p:cNvSpPr/>
          <p:nvPr/>
        </p:nvSpPr>
        <p:spPr>
          <a:xfrm>
            <a:off x="2243138" y="498468"/>
            <a:ext cx="9220323" cy="558807"/>
          </a:xfrm>
          <a:prstGeom prst="rect">
            <a:avLst/>
          </a:prstGeom>
        </p:spPr>
        <p:txBody>
          <a:bodyPr wrap="square">
            <a:spAutoFit/>
          </a:bodyPr>
          <a:lstStyle/>
          <a:p>
            <a:pPr>
              <a:lnSpc>
                <a:spcPts val="4000"/>
              </a:lnSpc>
              <a:spcAft>
                <a:spcPts val="600"/>
              </a:spcAft>
            </a:pPr>
            <a:r>
              <a:rPr lang="en-US" sz="2800" b="1" kern="1000" spc="-100">
                <a:solidFill>
                  <a:srgbClr val="002060"/>
                </a:solidFill>
                <a:latin typeface="Arial" charset="0"/>
                <a:ea typeface="Arial" charset="0"/>
                <a:cs typeface="Arial" charset="0"/>
              </a:rPr>
              <a:t>Working in partnership</a:t>
            </a:r>
          </a:p>
        </p:txBody>
      </p:sp>
    </p:spTree>
    <p:extLst>
      <p:ext uri="{BB962C8B-B14F-4D97-AF65-F5344CB8AC3E}">
        <p14:creationId xmlns:p14="http://schemas.microsoft.com/office/powerpoint/2010/main" val="29913413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pic>
        <p:nvPicPr>
          <p:cNvPr id="2050" name="Picture 2">
            <a:extLst>
              <a:ext uri="{FF2B5EF4-FFF2-40B4-BE49-F238E27FC236}">
                <a16:creationId xmlns:a16="http://schemas.microsoft.com/office/drawing/2014/main" id="{5F790A97-99FD-A788-06FC-CD25FEDFD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87" y="1047750"/>
            <a:ext cx="4143375" cy="2733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9EFF19FF-54D6-0D9E-E470-C02B032555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4462" y="1047750"/>
            <a:ext cx="29241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83F94A6-9787-C441-E2A2-5338B0DD0E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8050" y="1047750"/>
            <a:ext cx="3676650"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31863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pic>
        <p:nvPicPr>
          <p:cNvPr id="3074" name="Picture 2">
            <a:extLst>
              <a:ext uri="{FF2B5EF4-FFF2-40B4-BE49-F238E27FC236}">
                <a16:creationId xmlns:a16="http://schemas.microsoft.com/office/drawing/2014/main" id="{DF552B86-2AFF-8B98-602D-3BD87D3BE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1476375"/>
            <a:ext cx="8248650" cy="3905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AD26A2-D3EF-23D3-8646-002E4DAE3E7B}"/>
              </a:ext>
            </a:extLst>
          </p:cNvPr>
          <p:cNvSpPr/>
          <p:nvPr/>
        </p:nvSpPr>
        <p:spPr>
          <a:xfrm>
            <a:off x="1971675" y="848394"/>
            <a:ext cx="9220323" cy="558807"/>
          </a:xfrm>
          <a:prstGeom prst="rect">
            <a:avLst/>
          </a:prstGeom>
        </p:spPr>
        <p:txBody>
          <a:bodyPr wrap="square">
            <a:spAutoFit/>
          </a:bodyPr>
          <a:lstStyle/>
          <a:p>
            <a:pPr>
              <a:lnSpc>
                <a:spcPts val="4000"/>
              </a:lnSpc>
              <a:spcAft>
                <a:spcPts val="600"/>
              </a:spcAft>
            </a:pPr>
            <a:r>
              <a:rPr lang="en-US" sz="2800" b="1" kern="1000" spc="-100">
                <a:solidFill>
                  <a:srgbClr val="002060"/>
                </a:solidFill>
                <a:latin typeface="Arial" charset="0"/>
                <a:ea typeface="Arial" charset="0"/>
                <a:cs typeface="Arial" charset="0"/>
              </a:rPr>
              <a:t>The challenges we face</a:t>
            </a:r>
          </a:p>
        </p:txBody>
      </p:sp>
    </p:spTree>
    <p:extLst>
      <p:ext uri="{BB962C8B-B14F-4D97-AF65-F5344CB8AC3E}">
        <p14:creationId xmlns:p14="http://schemas.microsoft.com/office/powerpoint/2010/main" val="18212494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Rectangle 1">
            <a:extLst>
              <a:ext uri="{FF2B5EF4-FFF2-40B4-BE49-F238E27FC236}">
                <a16:creationId xmlns:a16="http://schemas.microsoft.com/office/drawing/2014/main" id="{35AD26A2-D3EF-23D3-8646-002E4DAE3E7B}"/>
              </a:ext>
            </a:extLst>
          </p:cNvPr>
          <p:cNvSpPr/>
          <p:nvPr/>
        </p:nvSpPr>
        <p:spPr>
          <a:xfrm>
            <a:off x="834789" y="1260576"/>
            <a:ext cx="9220323" cy="558807"/>
          </a:xfrm>
          <a:prstGeom prst="rect">
            <a:avLst/>
          </a:prstGeom>
        </p:spPr>
        <p:txBody>
          <a:bodyPr wrap="square">
            <a:spAutoFit/>
          </a:bodyPr>
          <a:lstStyle/>
          <a:p>
            <a:pPr>
              <a:lnSpc>
                <a:spcPts val="4000"/>
              </a:lnSpc>
              <a:spcAft>
                <a:spcPts val="600"/>
              </a:spcAft>
            </a:pPr>
            <a:r>
              <a:rPr lang="en-US" sz="2800" b="1" kern="1000" spc="-100">
                <a:solidFill>
                  <a:srgbClr val="002060"/>
                </a:solidFill>
                <a:latin typeface="Arial" charset="0"/>
                <a:ea typeface="Arial" charset="0"/>
                <a:cs typeface="Arial" charset="0"/>
              </a:rPr>
              <a:t>Our achievements</a:t>
            </a:r>
          </a:p>
        </p:txBody>
      </p:sp>
      <p:pic>
        <p:nvPicPr>
          <p:cNvPr id="3" name="Picture 4" descr="A picture containing person, wall, person, indoor&#10;&#10;Description automatically generated">
            <a:extLst>
              <a:ext uri="{FF2B5EF4-FFF2-40B4-BE49-F238E27FC236}">
                <a16:creationId xmlns:a16="http://schemas.microsoft.com/office/drawing/2014/main" id="{7149CC33-ACA3-C78C-AF83-50F2F9468300}"/>
              </a:ext>
            </a:extLst>
          </p:cNvPr>
          <p:cNvPicPr>
            <a:picLocks noChangeAspect="1"/>
          </p:cNvPicPr>
          <p:nvPr/>
        </p:nvPicPr>
        <p:blipFill>
          <a:blip r:embed="rId5"/>
          <a:stretch>
            <a:fillRect/>
          </a:stretch>
        </p:blipFill>
        <p:spPr>
          <a:xfrm>
            <a:off x="4838131" y="1891375"/>
            <a:ext cx="3152632" cy="3132115"/>
          </a:xfrm>
          <a:prstGeom prst="rect">
            <a:avLst/>
          </a:prstGeom>
        </p:spPr>
      </p:pic>
      <p:pic>
        <p:nvPicPr>
          <p:cNvPr id="4" name="Picture 6" descr="A picture containing text, newspaper&#10;&#10;Description automatically generated">
            <a:extLst>
              <a:ext uri="{FF2B5EF4-FFF2-40B4-BE49-F238E27FC236}">
                <a16:creationId xmlns:a16="http://schemas.microsoft.com/office/drawing/2014/main" id="{728E3031-987B-7D32-AEF4-C2132FC83DA8}"/>
              </a:ext>
            </a:extLst>
          </p:cNvPr>
          <p:cNvPicPr>
            <a:picLocks noChangeAspect="1"/>
          </p:cNvPicPr>
          <p:nvPr/>
        </p:nvPicPr>
        <p:blipFill>
          <a:blip r:embed="rId6"/>
          <a:stretch>
            <a:fillRect/>
          </a:stretch>
        </p:blipFill>
        <p:spPr>
          <a:xfrm>
            <a:off x="857535" y="1889972"/>
            <a:ext cx="3812275" cy="1246980"/>
          </a:xfrm>
          <a:prstGeom prst="rect">
            <a:avLst/>
          </a:prstGeom>
        </p:spPr>
      </p:pic>
      <p:pic>
        <p:nvPicPr>
          <p:cNvPr id="6" name="Picture 7" descr="Logo&#10;&#10;Description automatically generated">
            <a:extLst>
              <a:ext uri="{FF2B5EF4-FFF2-40B4-BE49-F238E27FC236}">
                <a16:creationId xmlns:a16="http://schemas.microsoft.com/office/drawing/2014/main" id="{E22D2C96-7177-99B1-B20B-4FE77DEA3791}"/>
              </a:ext>
            </a:extLst>
          </p:cNvPr>
          <p:cNvPicPr>
            <a:picLocks noChangeAspect="1"/>
          </p:cNvPicPr>
          <p:nvPr/>
        </p:nvPicPr>
        <p:blipFill>
          <a:blip r:embed="rId7"/>
          <a:stretch>
            <a:fillRect/>
          </a:stretch>
        </p:blipFill>
        <p:spPr>
          <a:xfrm>
            <a:off x="834789" y="3511362"/>
            <a:ext cx="3835020" cy="1529872"/>
          </a:xfrm>
          <a:prstGeom prst="rect">
            <a:avLst/>
          </a:prstGeom>
        </p:spPr>
      </p:pic>
      <p:pic>
        <p:nvPicPr>
          <p:cNvPr id="7" name="Picture 4" descr="A picture containing arrow&#10;&#10;Description automatically generated">
            <a:extLst>
              <a:ext uri="{FF2B5EF4-FFF2-40B4-BE49-F238E27FC236}">
                <a16:creationId xmlns:a16="http://schemas.microsoft.com/office/drawing/2014/main" id="{34645A1D-A62D-2373-D7F4-03EA3D848C54}"/>
              </a:ext>
            </a:extLst>
          </p:cNvPr>
          <p:cNvPicPr>
            <a:picLocks noChangeAspect="1"/>
          </p:cNvPicPr>
          <p:nvPr/>
        </p:nvPicPr>
        <p:blipFill>
          <a:blip r:embed="rId8"/>
          <a:stretch>
            <a:fillRect/>
          </a:stretch>
        </p:blipFill>
        <p:spPr>
          <a:xfrm>
            <a:off x="8083811" y="3506125"/>
            <a:ext cx="1563095" cy="1517603"/>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E0F6CA6B-25A2-EDE7-77AB-C553503C7123}"/>
              </a:ext>
            </a:extLst>
          </p:cNvPr>
          <p:cNvPicPr>
            <a:picLocks noChangeAspect="1"/>
          </p:cNvPicPr>
          <p:nvPr/>
        </p:nvPicPr>
        <p:blipFill>
          <a:blip r:embed="rId9"/>
          <a:stretch>
            <a:fillRect/>
          </a:stretch>
        </p:blipFill>
        <p:spPr>
          <a:xfrm>
            <a:off x="8083811" y="1891139"/>
            <a:ext cx="1563096" cy="1563096"/>
          </a:xfrm>
          <a:prstGeom prst="rect">
            <a:avLst/>
          </a:prstGeom>
        </p:spPr>
      </p:pic>
      <p:pic>
        <p:nvPicPr>
          <p:cNvPr id="9" name="Picture 8" descr="Logo&#10;&#10;Description automatically generated">
            <a:extLst>
              <a:ext uri="{FF2B5EF4-FFF2-40B4-BE49-F238E27FC236}">
                <a16:creationId xmlns:a16="http://schemas.microsoft.com/office/drawing/2014/main" id="{6E8CB500-12CA-D29E-D9D9-E5B71AB8DD78}"/>
              </a:ext>
            </a:extLst>
          </p:cNvPr>
          <p:cNvPicPr>
            <a:picLocks noChangeAspect="1"/>
          </p:cNvPicPr>
          <p:nvPr/>
        </p:nvPicPr>
        <p:blipFill>
          <a:blip r:embed="rId10"/>
          <a:stretch>
            <a:fillRect/>
          </a:stretch>
        </p:blipFill>
        <p:spPr>
          <a:xfrm>
            <a:off x="9721543" y="1891139"/>
            <a:ext cx="1563096" cy="1563096"/>
          </a:xfrm>
          <a:prstGeom prst="rect">
            <a:avLst/>
          </a:prstGeom>
        </p:spPr>
      </p:pic>
      <p:pic>
        <p:nvPicPr>
          <p:cNvPr id="10" name="Picture 9" descr="Icon&#10;&#10;Description automatically generated">
            <a:extLst>
              <a:ext uri="{FF2B5EF4-FFF2-40B4-BE49-F238E27FC236}">
                <a16:creationId xmlns:a16="http://schemas.microsoft.com/office/drawing/2014/main" id="{0E0C704F-5DC2-412D-E973-21A8D05079A4}"/>
              </a:ext>
            </a:extLst>
          </p:cNvPr>
          <p:cNvPicPr>
            <a:picLocks noChangeAspect="1"/>
          </p:cNvPicPr>
          <p:nvPr/>
        </p:nvPicPr>
        <p:blipFill>
          <a:blip r:embed="rId11"/>
          <a:stretch>
            <a:fillRect/>
          </a:stretch>
        </p:blipFill>
        <p:spPr>
          <a:xfrm>
            <a:off x="9721543" y="3506125"/>
            <a:ext cx="1563096" cy="1563096"/>
          </a:xfrm>
          <a:prstGeom prst="rect">
            <a:avLst/>
          </a:prstGeom>
        </p:spPr>
      </p:pic>
    </p:spTree>
    <p:extLst>
      <p:ext uri="{BB962C8B-B14F-4D97-AF65-F5344CB8AC3E}">
        <p14:creationId xmlns:p14="http://schemas.microsoft.com/office/powerpoint/2010/main" val="300464760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62746" y="151050"/>
            <a:ext cx="2039977" cy="545635"/>
          </a:xfrm>
          <a:prstGeom prst="rect">
            <a:avLst/>
          </a:prstGeom>
        </p:spPr>
      </p:pic>
      <p:sp>
        <p:nvSpPr>
          <p:cNvPr id="2" name="Rectangle 1">
            <a:extLst>
              <a:ext uri="{FF2B5EF4-FFF2-40B4-BE49-F238E27FC236}">
                <a16:creationId xmlns:a16="http://schemas.microsoft.com/office/drawing/2014/main" id="{35AD26A2-D3EF-23D3-8646-002E4DAE3E7B}"/>
              </a:ext>
            </a:extLst>
          </p:cNvPr>
          <p:cNvSpPr/>
          <p:nvPr/>
        </p:nvSpPr>
        <p:spPr>
          <a:xfrm>
            <a:off x="2836459" y="1204529"/>
            <a:ext cx="9220323" cy="558807"/>
          </a:xfrm>
          <a:prstGeom prst="rect">
            <a:avLst/>
          </a:prstGeom>
        </p:spPr>
        <p:txBody>
          <a:bodyPr wrap="square">
            <a:spAutoFit/>
          </a:bodyPr>
          <a:lstStyle/>
          <a:p>
            <a:pPr>
              <a:lnSpc>
                <a:spcPts val="4000"/>
              </a:lnSpc>
              <a:spcAft>
                <a:spcPts val="600"/>
              </a:spcAft>
            </a:pPr>
            <a:r>
              <a:rPr lang="en-US" sz="2800" b="1" kern="1000" spc="-100">
                <a:solidFill>
                  <a:srgbClr val="002060"/>
                </a:solidFill>
                <a:latin typeface="Arial" charset="0"/>
                <a:ea typeface="Arial" charset="0"/>
                <a:cs typeface="Arial" charset="0"/>
              </a:rPr>
              <a:t>Our ambitions</a:t>
            </a:r>
          </a:p>
        </p:txBody>
      </p:sp>
      <p:pic>
        <p:nvPicPr>
          <p:cNvPr id="11" name="Picture 4" descr="A picture containing icon&#10;&#10;Description automatically generated">
            <a:extLst>
              <a:ext uri="{FF2B5EF4-FFF2-40B4-BE49-F238E27FC236}">
                <a16:creationId xmlns:a16="http://schemas.microsoft.com/office/drawing/2014/main" id="{C036E51B-D5E4-C121-400F-CA65DFF1E888}"/>
              </a:ext>
            </a:extLst>
          </p:cNvPr>
          <p:cNvPicPr>
            <a:picLocks noChangeAspect="1"/>
          </p:cNvPicPr>
          <p:nvPr/>
        </p:nvPicPr>
        <p:blipFill rotWithShape="1">
          <a:blip r:embed="rId5"/>
          <a:srcRect t="5436"/>
          <a:stretch/>
        </p:blipFill>
        <p:spPr>
          <a:xfrm>
            <a:off x="2836459" y="1763336"/>
            <a:ext cx="6371229" cy="4010614"/>
          </a:xfrm>
          <a:prstGeom prst="rect">
            <a:avLst/>
          </a:prstGeom>
        </p:spPr>
      </p:pic>
    </p:spTree>
    <p:extLst>
      <p:ext uri="{BB962C8B-B14F-4D97-AF65-F5344CB8AC3E}">
        <p14:creationId xmlns:p14="http://schemas.microsoft.com/office/powerpoint/2010/main" val="278510185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8D5AAA6-BB8A-B1AE-3754-7B3BE1D779C2}"/>
              </a:ext>
            </a:extLst>
          </p:cNvPr>
          <p:cNvPicPr>
            <a:picLocks noGrp="1" noChangeAspect="1"/>
          </p:cNvPicPr>
          <p:nvPr>
            <p:ph type="pic" idx="21"/>
          </p:nvPr>
        </p:nvPicPr>
        <p:blipFill>
          <a:blip r:embed="rId3"/>
          <a:srcRect t="7743" b="7743"/>
          <a:stretch>
            <a:fillRect/>
          </a:stretch>
        </p:blipFill>
        <p:spPr>
          <a:xfrm>
            <a:off x="1748656" y="-1"/>
            <a:ext cx="12192000" cy="6858000"/>
          </a:xfrm>
        </p:spPr>
      </p:pic>
      <p:grpSp>
        <p:nvGrpSpPr>
          <p:cNvPr id="236" name="Group"/>
          <p:cNvGrpSpPr/>
          <p:nvPr/>
        </p:nvGrpSpPr>
        <p:grpSpPr>
          <a:xfrm>
            <a:off x="365198" y="281230"/>
            <a:ext cx="1252605" cy="307777"/>
            <a:chOff x="0" y="0"/>
            <a:chExt cx="2505208" cy="615553"/>
          </a:xfrm>
        </p:grpSpPr>
        <p:sp>
          <p:nvSpPr>
            <p:cNvPr id="234" name="TextBox 13"/>
            <p:cNvSpPr txBox="1"/>
            <p:nvPr/>
          </p:nvSpPr>
          <p:spPr>
            <a:xfrm>
              <a:off x="0" y="0"/>
              <a:ext cx="1127231" cy="61555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20" tIns="45720" rIns="45720" bIns="45720" numCol="1" anchor="t">
              <a:spAutoFit/>
            </a:bodyPr>
            <a:lstStyle/>
            <a:p>
              <a:pPr>
                <a:defRPr sz="1400" b="1">
                  <a:solidFill>
                    <a:srgbClr val="01A878"/>
                  </a:solidFill>
                  <a:latin typeface="Helvetica"/>
                  <a:ea typeface="Helvetica"/>
                  <a:cs typeface="Helvetica"/>
                  <a:sym typeface="Helvetica"/>
                </a:defRPr>
              </a:pPr>
              <a:r>
                <a:rPr sz="700"/>
                <a:t>REHAB</a:t>
              </a:r>
            </a:p>
            <a:p>
              <a:pPr>
                <a:defRPr sz="1400" b="1">
                  <a:solidFill>
                    <a:srgbClr val="01A878"/>
                  </a:solidFill>
                  <a:latin typeface="Helvetica"/>
                  <a:ea typeface="Helvetica"/>
                  <a:cs typeface="Helvetica"/>
                  <a:sym typeface="Helvetica"/>
                </a:defRPr>
              </a:pPr>
              <a:r>
                <a:rPr sz="700"/>
                <a:t>ON TRACK</a:t>
              </a:r>
            </a:p>
          </p:txBody>
        </p:sp>
        <p:sp>
          <p:nvSpPr>
            <p:cNvPr id="235" name="Straight Connector 17"/>
            <p:cNvSpPr/>
            <p:nvPr/>
          </p:nvSpPr>
          <p:spPr>
            <a:xfrm flipH="1" flipV="1">
              <a:off x="1217371" y="447040"/>
              <a:ext cx="1287837" cy="1"/>
            </a:xfrm>
            <a:prstGeom prst="line">
              <a:avLst/>
            </a:prstGeom>
            <a:noFill/>
            <a:ln w="25400" cap="flat">
              <a:solidFill>
                <a:srgbClr val="01A878"/>
              </a:solidFill>
              <a:prstDash val="solid"/>
              <a:miter lim="800000"/>
            </a:ln>
            <a:effectLst/>
          </p:spPr>
          <p:txBody>
            <a:bodyPr wrap="square" lIns="45720" tIns="45720" rIns="45720" bIns="45720" numCol="1" anchor="t">
              <a:noAutofit/>
            </a:bodyPr>
            <a:lstStyle/>
            <a:p>
              <a:pPr>
                <a:defRPr sz="3600">
                  <a:solidFill>
                    <a:srgbClr val="000000"/>
                  </a:solidFill>
                  <a:latin typeface="Calibri"/>
                  <a:ea typeface="Calibri"/>
                  <a:cs typeface="Calibri"/>
                  <a:sym typeface="Calibri"/>
                </a:defRPr>
              </a:pPr>
              <a:endParaRPr/>
            </a:p>
          </p:txBody>
        </p:sp>
      </p:grpSp>
      <p:sp>
        <p:nvSpPr>
          <p:cNvPr id="237" name="TextBox 18"/>
          <p:cNvSpPr txBox="1"/>
          <p:nvPr/>
        </p:nvSpPr>
        <p:spPr>
          <a:xfrm>
            <a:off x="534954" y="6194956"/>
            <a:ext cx="732893" cy="2154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tIns="45720" bIns="45720">
            <a:spAutoFit/>
          </a:bodyPr>
          <a:lstStyle>
            <a:lvl1pPr defTabSz="1828800">
              <a:defRPr sz="1600" b="1" spc="1200">
                <a:solidFill>
                  <a:srgbClr val="404040"/>
                </a:solidFill>
                <a:latin typeface="Helvetica"/>
                <a:ea typeface="Helvetica"/>
                <a:cs typeface="Helvetica"/>
                <a:sym typeface="Helvetica"/>
              </a:defRPr>
            </a:lvl1pPr>
          </a:lstStyle>
          <a:p>
            <a:r>
              <a:rPr sz="800"/>
              <a:t>...</a:t>
            </a:r>
          </a:p>
        </p:txBody>
      </p:sp>
      <p:sp>
        <p:nvSpPr>
          <p:cNvPr id="238" name="Rectangle"/>
          <p:cNvSpPr/>
          <p:nvPr/>
        </p:nvSpPr>
        <p:spPr>
          <a:xfrm>
            <a:off x="54145" y="-43123"/>
            <a:ext cx="5102742" cy="6944245"/>
          </a:xfrm>
          <a:prstGeom prst="rect">
            <a:avLst/>
          </a:prstGeom>
          <a:solidFill>
            <a:srgbClr val="FFFFFF"/>
          </a:solidFill>
          <a:ln w="12700">
            <a:miter lim="400000"/>
          </a:ln>
        </p:spPr>
        <p:txBody>
          <a:bodyPr lIns="25400" tIns="25400" rIns="25400" bIns="25400"/>
          <a:lstStyle/>
          <a:p>
            <a:pPr defTabSz="412750">
              <a:defRPr sz="3200">
                <a:solidFill>
                  <a:srgbClr val="FFFFFF"/>
                </a:solidFill>
                <a:latin typeface="Helvetica Neue Medium"/>
                <a:ea typeface="Helvetica Neue Medium"/>
                <a:cs typeface="Helvetica Neue Medium"/>
                <a:sym typeface="Helvetica Neue Medium"/>
              </a:defRPr>
            </a:pPr>
            <a:endParaRPr sz="1600"/>
          </a:p>
        </p:txBody>
      </p:sp>
      <p:pic>
        <p:nvPicPr>
          <p:cNvPr id="240" name="curved line.png" descr="curved line.png"/>
          <p:cNvPicPr>
            <a:picLocks noChangeAspect="1"/>
          </p:cNvPicPr>
          <p:nvPr/>
        </p:nvPicPr>
        <p:blipFill>
          <a:blip r:embed="rId4"/>
          <a:stretch>
            <a:fillRect/>
          </a:stretch>
        </p:blipFill>
        <p:spPr>
          <a:xfrm>
            <a:off x="3409" y="5119727"/>
            <a:ext cx="12231675" cy="1813259"/>
          </a:xfrm>
          <a:prstGeom prst="rect">
            <a:avLst/>
          </a:prstGeom>
          <a:ln w="12700">
            <a:miter lim="400000"/>
          </a:ln>
        </p:spPr>
      </p:pic>
      <p:pic>
        <p:nvPicPr>
          <p:cNvPr id="239" name="logo.png" descr="logo.png"/>
          <p:cNvPicPr>
            <a:picLocks noChangeAspect="1"/>
          </p:cNvPicPr>
          <p:nvPr/>
        </p:nvPicPr>
        <p:blipFill>
          <a:blip r:embed="rId5"/>
          <a:stretch>
            <a:fillRect/>
          </a:stretch>
        </p:blipFill>
        <p:spPr>
          <a:xfrm>
            <a:off x="581313" y="5340656"/>
            <a:ext cx="1300209" cy="818109"/>
          </a:xfrm>
          <a:prstGeom prst="rect">
            <a:avLst/>
          </a:prstGeom>
          <a:ln w="12700">
            <a:miter lim="400000"/>
          </a:ln>
        </p:spPr>
      </p:pic>
      <p:sp>
        <p:nvSpPr>
          <p:cNvPr id="241" name="In finibus purus mollis urna"/>
          <p:cNvSpPr txBox="1"/>
          <p:nvPr/>
        </p:nvSpPr>
        <p:spPr>
          <a:xfrm>
            <a:off x="554859" y="1769829"/>
            <a:ext cx="4602027" cy="93769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spAutoFit/>
          </a:bodyPr>
          <a:lstStyle>
            <a:lvl1pPr algn="l" defTabSz="914400">
              <a:lnSpc>
                <a:spcPct val="90000"/>
              </a:lnSpc>
              <a:defRPr sz="6400">
                <a:solidFill>
                  <a:srgbClr val="02A878"/>
                </a:solidFill>
                <a:latin typeface="Albert Sans Regular Regular"/>
                <a:ea typeface="Albert Sans Regular Regular"/>
                <a:cs typeface="Albert Sans Regular Regular"/>
                <a:sym typeface="Albert Sans Regular Regular"/>
              </a:defRPr>
            </a:lvl1pPr>
          </a:lstStyle>
          <a:p>
            <a:r>
              <a:rPr lang="en-GB" sz="3200"/>
              <a:t>Community Rehabilitation Best Practice Standards</a:t>
            </a:r>
            <a:endParaRPr sz="3200"/>
          </a:p>
        </p:txBody>
      </p:sp>
      <p:sp>
        <p:nvSpPr>
          <p:cNvPr id="242" name="Lorem ipsum dolor sit amet, consectetur adipiscing elit maecenas tincidunt malesuada magna it amet pharetra augue"/>
          <p:cNvSpPr txBox="1"/>
          <p:nvPr/>
        </p:nvSpPr>
        <p:spPr>
          <a:xfrm>
            <a:off x="574201" y="2999150"/>
            <a:ext cx="3289272" cy="20640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spAutoFit/>
          </a:bodyPr>
          <a:lstStyle>
            <a:lvl1pPr algn="l" defTabSz="914400">
              <a:lnSpc>
                <a:spcPct val="120000"/>
              </a:lnSpc>
              <a:defRPr>
                <a:solidFill>
                  <a:srgbClr val="535353"/>
                </a:solidFill>
                <a:latin typeface="Albert Sans Regular Light"/>
                <a:ea typeface="Albert Sans Regular Light"/>
                <a:cs typeface="Albert Sans Regular Light"/>
                <a:sym typeface="Albert Sans Regular Light"/>
              </a:defRPr>
            </a:lvl1pPr>
          </a:lstStyle>
          <a:p>
            <a:r>
              <a:rPr lang="en-GB" sz="900" b="1"/>
              <a:t>This is what good rehab should look like</a:t>
            </a:r>
            <a:endParaRPr sz="900" b="1"/>
          </a:p>
        </p:txBody>
      </p:sp>
      <p:sp>
        <p:nvSpPr>
          <p:cNvPr id="243" name="Rectangle"/>
          <p:cNvSpPr/>
          <p:nvPr/>
        </p:nvSpPr>
        <p:spPr>
          <a:xfrm>
            <a:off x="613000" y="2817235"/>
            <a:ext cx="757001" cy="22230"/>
          </a:xfrm>
          <a:prstGeom prst="rect">
            <a:avLst/>
          </a:prstGeom>
          <a:solidFill>
            <a:srgbClr val="02A878"/>
          </a:solidFill>
          <a:ln w="12700">
            <a:miter lim="400000"/>
          </a:ln>
        </p:spPr>
        <p:txBody>
          <a:bodyPr lIns="25400" tIns="25400" rIns="25400" bIns="25400" anchor="ctr"/>
          <a:lstStyle/>
          <a:p>
            <a:pPr defTabSz="412750">
              <a:defRPr sz="3200">
                <a:solidFill>
                  <a:srgbClr val="02A878"/>
                </a:solidFill>
                <a:latin typeface="Helvetica Neue Medium"/>
                <a:ea typeface="Helvetica Neue Medium"/>
                <a:cs typeface="Helvetica Neue Medium"/>
                <a:sym typeface="Helvetica Neue Medium"/>
              </a:defRPr>
            </a:pPr>
            <a:endParaRPr sz="160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2492DB-D291-4BFF-8917-68B133F9C8D9}"/>
              </a:ext>
            </a:extLst>
          </p:cNvPr>
          <p:cNvGraphicFramePr>
            <a:graphicFrameLocks/>
          </p:cNvGraphicFramePr>
          <p:nvPr>
            <p:extLst>
              <p:ext uri="{D42A27DB-BD31-4B8C-83A1-F6EECF244321}">
                <p14:modId xmlns:p14="http://schemas.microsoft.com/office/powerpoint/2010/main" val="3885888289"/>
              </p:ext>
            </p:extLst>
          </p:nvPr>
        </p:nvGraphicFramePr>
        <p:xfrm>
          <a:off x="2120077" y="1497106"/>
          <a:ext cx="7510811" cy="3622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curved line.png" descr="curved line.png">
            <a:extLst>
              <a:ext uri="{FF2B5EF4-FFF2-40B4-BE49-F238E27FC236}">
                <a16:creationId xmlns:a16="http://schemas.microsoft.com/office/drawing/2014/main" id="{6BA114E1-5C58-019B-9B7F-F7C33A2FE585}"/>
              </a:ext>
            </a:extLst>
          </p:cNvPr>
          <p:cNvPicPr>
            <a:picLocks noChangeAspect="1"/>
          </p:cNvPicPr>
          <p:nvPr/>
        </p:nvPicPr>
        <p:blipFill>
          <a:blip r:embed="rId8"/>
          <a:stretch>
            <a:fillRect/>
          </a:stretch>
        </p:blipFill>
        <p:spPr>
          <a:xfrm>
            <a:off x="3409" y="5119727"/>
            <a:ext cx="12231675" cy="1813259"/>
          </a:xfrm>
          <a:prstGeom prst="rect">
            <a:avLst/>
          </a:prstGeom>
          <a:ln w="12700">
            <a:miter lim="400000"/>
          </a:ln>
        </p:spPr>
      </p:pic>
      <p:pic>
        <p:nvPicPr>
          <p:cNvPr id="3" name="logo.png" descr="logo.png">
            <a:extLst>
              <a:ext uri="{FF2B5EF4-FFF2-40B4-BE49-F238E27FC236}">
                <a16:creationId xmlns:a16="http://schemas.microsoft.com/office/drawing/2014/main" id="{3976F8FD-96AF-C80B-5ECC-BF1A5E3C2EDF}"/>
              </a:ext>
            </a:extLst>
          </p:cNvPr>
          <p:cNvPicPr>
            <a:picLocks noChangeAspect="1"/>
          </p:cNvPicPr>
          <p:nvPr/>
        </p:nvPicPr>
        <p:blipFill>
          <a:blip r:embed="rId9"/>
          <a:stretch>
            <a:fillRect/>
          </a:stretch>
        </p:blipFill>
        <p:spPr>
          <a:xfrm>
            <a:off x="581313" y="5340656"/>
            <a:ext cx="1300209" cy="818109"/>
          </a:xfrm>
          <a:prstGeom prst="rect">
            <a:avLst/>
          </a:prstGeom>
          <a:ln w="12700">
            <a:miter lim="400000"/>
          </a:ln>
        </p:spPr>
      </p:pic>
      <p:sp>
        <p:nvSpPr>
          <p:cNvPr id="6" name="In finibus purus mollis urna">
            <a:extLst>
              <a:ext uri="{FF2B5EF4-FFF2-40B4-BE49-F238E27FC236}">
                <a16:creationId xmlns:a16="http://schemas.microsoft.com/office/drawing/2014/main" id="{3B4EE840-3263-E65A-16C3-76D71B71603F}"/>
              </a:ext>
            </a:extLst>
          </p:cNvPr>
          <p:cNvSpPr txBox="1"/>
          <p:nvPr/>
        </p:nvSpPr>
        <p:spPr>
          <a:xfrm>
            <a:off x="2407410" y="1002612"/>
            <a:ext cx="4602027" cy="4944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spAutoFit/>
          </a:bodyPr>
          <a:lstStyle>
            <a:lvl1pPr algn="l" defTabSz="914400">
              <a:lnSpc>
                <a:spcPct val="90000"/>
              </a:lnSpc>
              <a:defRPr sz="6400">
                <a:solidFill>
                  <a:srgbClr val="02A878"/>
                </a:solidFill>
                <a:latin typeface="Albert Sans Regular Regular"/>
                <a:ea typeface="Albert Sans Regular Regular"/>
                <a:cs typeface="Albert Sans Regular Regular"/>
                <a:sym typeface="Albert Sans Regular Regular"/>
              </a:defRPr>
            </a:lvl1pPr>
          </a:lstStyle>
          <a:p>
            <a:r>
              <a:rPr lang="en-GB" sz="3200"/>
              <a:t>Community Rehabilitation</a:t>
            </a:r>
            <a:endParaRPr sz="3200"/>
          </a:p>
        </p:txBody>
      </p:sp>
    </p:spTree>
    <p:extLst>
      <p:ext uri="{BB962C8B-B14F-4D97-AF65-F5344CB8AC3E}">
        <p14:creationId xmlns:p14="http://schemas.microsoft.com/office/powerpoint/2010/main" val="116597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9397" y="1301532"/>
            <a:ext cx="3370729" cy="4678922"/>
          </a:xfrm>
          <a:prstGeom prst="rect">
            <a:avLst/>
          </a:prstGeom>
          <a:solidFill>
            <a:schemeClr val="bg1"/>
          </a:solidFill>
          <a:ln w="76200">
            <a:solidFill>
              <a:srgbClr val="69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71772" y="1371461"/>
            <a:ext cx="2552700" cy="923330"/>
          </a:xfrm>
          <a:prstGeom prst="rect">
            <a:avLst/>
          </a:prstGeom>
          <a:noFill/>
        </p:spPr>
        <p:txBody>
          <a:bodyPr wrap="square" rtlCol="0">
            <a:spAutoFit/>
          </a:bodyPr>
          <a:lstStyle/>
          <a:p>
            <a:pPr algn="ctr"/>
            <a:r>
              <a:rPr lang="en-GB" sz="5400">
                <a:solidFill>
                  <a:srgbClr val="695D5D"/>
                </a:solidFill>
                <a:latin typeface="Impact" panose="020B0806030902050204" pitchFamily="34" charset="0"/>
              </a:rPr>
              <a:t>CRA</a:t>
            </a:r>
          </a:p>
        </p:txBody>
      </p:sp>
      <p:sp>
        <p:nvSpPr>
          <p:cNvPr id="6" name="TextBox 5"/>
          <p:cNvSpPr txBox="1"/>
          <p:nvPr/>
        </p:nvSpPr>
        <p:spPr>
          <a:xfrm>
            <a:off x="4367240" y="4903236"/>
            <a:ext cx="3361764" cy="1077218"/>
          </a:xfrm>
          <a:prstGeom prst="rect">
            <a:avLst/>
          </a:prstGeom>
          <a:noFill/>
        </p:spPr>
        <p:txBody>
          <a:bodyPr wrap="square" rtlCol="0">
            <a:spAutoFit/>
          </a:bodyPr>
          <a:lstStyle/>
          <a:p>
            <a:pPr algn="ctr"/>
            <a:r>
              <a:rPr lang="en-GB" sz="3200">
                <a:solidFill>
                  <a:srgbClr val="695D5D"/>
                </a:solidFill>
                <a:latin typeface="Impact" panose="020B0806030902050204" pitchFamily="34" charset="0"/>
              </a:rPr>
              <a:t>JOIN THE EXPERT REFERENCE GROUP!</a:t>
            </a:r>
          </a:p>
        </p:txBody>
      </p:sp>
      <p:pic>
        <p:nvPicPr>
          <p:cNvPr id="7" name="Picture 4" descr="How were soldiers recruited in World War One? - BBC Bit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669" y="2125513"/>
            <a:ext cx="2435262" cy="27777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90738" y="716757"/>
            <a:ext cx="7796987" cy="584775"/>
          </a:xfrm>
          <a:prstGeom prst="rect">
            <a:avLst/>
          </a:prstGeom>
          <a:noFill/>
        </p:spPr>
        <p:txBody>
          <a:bodyPr wrap="square" rtlCol="0">
            <a:spAutoFit/>
          </a:bodyPr>
          <a:lstStyle/>
          <a:p>
            <a:pPr algn="ctr"/>
            <a:r>
              <a:rPr lang="en-GB" sz="3200" b="1">
                <a:solidFill>
                  <a:srgbClr val="7774A3"/>
                </a:solidFill>
                <a:latin typeface="Arial" panose="020B0604020202020204" pitchFamily="34" charset="0"/>
                <a:cs typeface="Arial" panose="020B0604020202020204" pitchFamily="34" charset="0"/>
              </a:rPr>
              <a:t>What did we do?</a:t>
            </a:r>
          </a:p>
        </p:txBody>
      </p:sp>
      <p:pic>
        <p:nvPicPr>
          <p:cNvPr id="2" name="curved line.png" descr="curved line.png">
            <a:extLst>
              <a:ext uri="{FF2B5EF4-FFF2-40B4-BE49-F238E27FC236}">
                <a16:creationId xmlns:a16="http://schemas.microsoft.com/office/drawing/2014/main" id="{FE41B37F-26EA-AFE0-F46F-7F188CDF3C40}"/>
              </a:ext>
            </a:extLst>
          </p:cNvPr>
          <p:cNvPicPr>
            <a:picLocks noChangeAspect="1"/>
          </p:cNvPicPr>
          <p:nvPr/>
        </p:nvPicPr>
        <p:blipFill>
          <a:blip r:embed="rId4"/>
          <a:stretch>
            <a:fillRect/>
          </a:stretch>
        </p:blipFill>
        <p:spPr>
          <a:xfrm>
            <a:off x="3409" y="5119727"/>
            <a:ext cx="12231675" cy="1813259"/>
          </a:xfrm>
          <a:prstGeom prst="rect">
            <a:avLst/>
          </a:prstGeom>
          <a:ln w="12700">
            <a:miter lim="400000"/>
          </a:ln>
        </p:spPr>
      </p:pic>
      <p:pic>
        <p:nvPicPr>
          <p:cNvPr id="3" name="logo.png" descr="logo.png">
            <a:extLst>
              <a:ext uri="{FF2B5EF4-FFF2-40B4-BE49-F238E27FC236}">
                <a16:creationId xmlns:a16="http://schemas.microsoft.com/office/drawing/2014/main" id="{BACC122F-C5CC-6CDE-25AE-B91EE09B47EF}"/>
              </a:ext>
            </a:extLst>
          </p:cNvPr>
          <p:cNvPicPr>
            <a:picLocks noChangeAspect="1"/>
          </p:cNvPicPr>
          <p:nvPr/>
        </p:nvPicPr>
        <p:blipFill>
          <a:blip r:embed="rId5"/>
          <a:stretch>
            <a:fillRect/>
          </a:stretch>
        </p:blipFill>
        <p:spPr>
          <a:xfrm>
            <a:off x="581313" y="5340656"/>
            <a:ext cx="1300209" cy="818109"/>
          </a:xfrm>
          <a:prstGeom prst="rect">
            <a:avLst/>
          </a:prstGeom>
          <a:ln w="12700">
            <a:miter lim="400000"/>
          </a:ln>
        </p:spPr>
      </p:pic>
    </p:spTree>
    <p:extLst>
      <p:ext uri="{BB962C8B-B14F-4D97-AF65-F5344CB8AC3E}">
        <p14:creationId xmlns:p14="http://schemas.microsoft.com/office/powerpoint/2010/main" val="4089104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B3AC1C39180C449FC6E45CFA9706B9" ma:contentTypeVersion="17" ma:contentTypeDescription="Create a new document." ma:contentTypeScope="" ma:versionID="5c0a2f5e2b35b70634928b8ec26a9fb9">
  <xsd:schema xmlns:xsd="http://www.w3.org/2001/XMLSchema" xmlns:xs="http://www.w3.org/2001/XMLSchema" xmlns:p="http://schemas.microsoft.com/office/2006/metadata/properties" xmlns:ns2="745705b5-8c3f-4465-8de1-88fd9c548a8e" xmlns:ns3="79f392f5-efa1-43ba-8e41-4410a16ebc78" targetNamespace="http://schemas.microsoft.com/office/2006/metadata/properties" ma:root="true" ma:fieldsID="d6ad043f86172121053292c865f623f7" ns2:_="" ns3:_="">
    <xsd:import namespace="745705b5-8c3f-4465-8de1-88fd9c548a8e"/>
    <xsd:import namespace="79f392f5-efa1-43ba-8e41-4410a16eb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705b5-8c3f-4465-8de1-88fd9c548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4816efc-7ae3-407c-8921-833f4a6f32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9f392f5-efa1-43ba-8e41-4410a16ebc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f915d6b-2563-4763-8f43-0afc59d0f300}" ma:internalName="TaxCatchAll" ma:showField="CatchAllData" ma:web="79f392f5-efa1-43ba-8e41-4410a16eb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9f392f5-efa1-43ba-8e41-4410a16ebc78" xsi:nil="true"/>
    <lcf76f155ced4ddcb4097134ff3c332f xmlns="745705b5-8c3f-4465-8de1-88fd9c548a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70D4C1-6C4D-4CFD-A8BF-D8BB8A7C4A9A}">
  <ds:schemaRefs>
    <ds:schemaRef ds:uri="http://schemas.microsoft.com/sharepoint/v3/contenttype/forms"/>
  </ds:schemaRefs>
</ds:datastoreItem>
</file>

<file path=customXml/itemProps2.xml><?xml version="1.0" encoding="utf-8"?>
<ds:datastoreItem xmlns:ds="http://schemas.openxmlformats.org/officeDocument/2006/customXml" ds:itemID="{7FDA79C9-6E17-4B7E-8BFE-913B876D20B2}">
  <ds:schemaRefs>
    <ds:schemaRef ds:uri="745705b5-8c3f-4465-8de1-88fd9c548a8e"/>
    <ds:schemaRef ds:uri="79f392f5-efa1-43ba-8e41-4410a16ebc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FA3F90-D988-4BE6-B332-BD489F1A9AFF}">
  <ds:schemaRefs>
    <ds:schemaRef ds:uri="745705b5-8c3f-4465-8de1-88fd9c548a8e"/>
    <ds:schemaRef ds:uri="79f392f5-efa1-43ba-8e41-4410a16ebc7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2871</Words>
  <Application>Microsoft Office PowerPoint</Application>
  <PresentationFormat>Widescreen</PresentationFormat>
  <Paragraphs>208</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Albert Sans Regular Light</vt:lpstr>
      <vt:lpstr>Albert Sans Regular Medium</vt:lpstr>
      <vt:lpstr>Albert Sans Regular Regular</vt:lpstr>
      <vt:lpstr>Arial</vt:lpstr>
      <vt:lpstr>Calibri</vt:lpstr>
      <vt:lpstr>Calibri Light</vt:lpstr>
      <vt:lpstr>Helvetica</vt:lpstr>
      <vt:lpstr>Helvetica Neue Medium</vt:lpstr>
      <vt:lpstr>Impact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Tristan Reignier</dc:creator>
  <cp:lastModifiedBy>Mindy Dalloway</cp:lastModifiedBy>
  <cp:revision>3</cp:revision>
  <dcterms:created xsi:type="dcterms:W3CDTF">2017-10-23T10:46:01Z</dcterms:created>
  <dcterms:modified xsi:type="dcterms:W3CDTF">2022-11-18T09:10:58Z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0x010100BBB3AC1C39180C449FC6E45CFA9706B9</vt:lpwstr>
  </property>
  <property fmtid="{D5CDD505-2E9C-101B-9397-08002B2CF9AE}" pid="3" name="MediaServiceImageTags">
    <vt:lpwstr/>
  </property>
</Properties>
</file>