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2" r:id="rId5"/>
    <p:sldMasterId id="2147483727" r:id="rId6"/>
    <p:sldMasterId id="2147483735" r:id="rId7"/>
    <p:sldMasterId id="2147483737" r:id="rId8"/>
    <p:sldMasterId id="2147483739" r:id="rId9"/>
    <p:sldMasterId id="2147483741" r:id="rId10"/>
    <p:sldMasterId id="2147483743" r:id="rId11"/>
    <p:sldMasterId id="2147483745" r:id="rId12"/>
    <p:sldMasterId id="2147483747" r:id="rId13"/>
    <p:sldMasterId id="2147483749" r:id="rId14"/>
    <p:sldMasterId id="2147483751" r:id="rId15"/>
    <p:sldMasterId id="2147483753" r:id="rId16"/>
  </p:sldMasterIdLst>
  <p:notesMasterIdLst>
    <p:notesMasterId r:id="rId48"/>
  </p:notesMasterIdLst>
  <p:handoutMasterIdLst>
    <p:handoutMasterId r:id="rId49"/>
  </p:handoutMasterIdLst>
  <p:sldIdLst>
    <p:sldId id="279" r:id="rId17"/>
    <p:sldId id="299" r:id="rId18"/>
    <p:sldId id="306" r:id="rId19"/>
    <p:sldId id="308" r:id="rId20"/>
    <p:sldId id="311" r:id="rId21"/>
    <p:sldId id="326" r:id="rId22"/>
    <p:sldId id="327" r:id="rId23"/>
    <p:sldId id="321" r:id="rId24"/>
    <p:sldId id="325" r:id="rId25"/>
    <p:sldId id="315" r:id="rId26"/>
    <p:sldId id="318" r:id="rId27"/>
    <p:sldId id="330" r:id="rId28"/>
    <p:sldId id="328" r:id="rId29"/>
    <p:sldId id="329" r:id="rId30"/>
    <p:sldId id="331" r:id="rId31"/>
    <p:sldId id="335" r:id="rId32"/>
    <p:sldId id="332" r:id="rId33"/>
    <p:sldId id="333" r:id="rId34"/>
    <p:sldId id="323" r:id="rId35"/>
    <p:sldId id="312" r:id="rId36"/>
    <p:sldId id="324" r:id="rId37"/>
    <p:sldId id="334" r:id="rId38"/>
    <p:sldId id="336" r:id="rId39"/>
    <p:sldId id="337" r:id="rId40"/>
    <p:sldId id="320" r:id="rId41"/>
    <p:sldId id="313" r:id="rId42"/>
    <p:sldId id="316" r:id="rId43"/>
    <p:sldId id="317" r:id="rId44"/>
    <p:sldId id="319" r:id="rId45"/>
    <p:sldId id="322" r:id="rId46"/>
    <p:sldId id="305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577BE"/>
    <a:srgbClr val="01243D"/>
    <a:srgbClr val="53565A"/>
    <a:srgbClr val="ABADB1"/>
    <a:srgbClr val="81858B"/>
    <a:srgbClr val="ECE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1B3C2-B876-4532-98F2-6680B0B4E4A2}" v="30" dt="2021-04-30T12:20:20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89" autoAdjust="0"/>
  </p:normalViewPr>
  <p:slideViewPr>
    <p:cSldViewPr snapToGrid="0">
      <p:cViewPr varScale="1">
        <p:scale>
          <a:sx n="92" d="100"/>
          <a:sy n="92" d="100"/>
        </p:scale>
        <p:origin x="9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27C16-36A2-44B3-A458-60EF3B313A78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2D1A9-A4B7-4616-B492-D68356DBD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91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DA3C-68CD-48B7-A0A9-70CBE2A6284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2206-B4F6-47E6-B119-E395011CC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82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81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 focus (some say erroneously) on biomedical aspects of care. Not led to improved outcomes. </a:t>
            </a:r>
          </a:p>
          <a:p>
            <a:r>
              <a:rPr lang="en-GB" dirty="0"/>
              <a:t>More recent research on psychology aspects of persisting pain. </a:t>
            </a:r>
          </a:p>
          <a:p>
            <a:r>
              <a:rPr lang="en-GB" dirty="0"/>
              <a:t>Current focus on social determinants for health. </a:t>
            </a:r>
          </a:p>
        </p:txBody>
      </p:sp>
    </p:spTree>
    <p:extLst>
      <p:ext uri="{BB962C8B-B14F-4D97-AF65-F5344CB8AC3E}">
        <p14:creationId xmlns:p14="http://schemas.microsoft.com/office/powerpoint/2010/main" val="370241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39F9CB-7D87-D648-AEDA-FEFE80DC0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8442" y="2184094"/>
            <a:ext cx="3439999" cy="486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E45FC8-4D9B-DC43-89B3-01C079FB83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8442" y="2648413"/>
            <a:ext cx="3101975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Date: 30/04/2021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4B285C6-0992-6746-8850-0487DC408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8441" y="2980702"/>
            <a:ext cx="3101975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Created by: Name here</a:t>
            </a:r>
          </a:p>
        </p:txBody>
      </p:sp>
    </p:spTree>
    <p:extLst>
      <p:ext uri="{BB962C8B-B14F-4D97-AF65-F5344CB8AC3E}">
        <p14:creationId xmlns:p14="http://schemas.microsoft.com/office/powerpoint/2010/main" val="205851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42CC734-37ED-C543-9620-CCA89E58E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178" y="477646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00654724-81DF-5E4C-93AA-DBE354C204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0789" y="1546584"/>
            <a:ext cx="8530390" cy="3201686"/>
          </a:xfrm>
          <a:prstGeom prst="rect">
            <a:avLst/>
          </a:prstGeom>
        </p:spPr>
        <p:txBody>
          <a:bodyPr/>
          <a:lstStyle>
            <a:lvl1pPr marL="171450" indent="-171450">
              <a:buSzPct val="75000"/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1pPr>
            <a:lvl2pPr marL="514350" indent="-171450">
              <a:buSzPct val="75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857250" indent="-171450">
              <a:buSzPct val="75000"/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200150" indent="-171450">
              <a:buSzPct val="75000"/>
              <a:buFontTx/>
              <a:buBlip>
                <a:blip r:embed="rId2"/>
              </a:buBlip>
              <a:defRPr/>
            </a:lvl4pPr>
            <a:lvl5pPr marL="1543050" indent="-171450">
              <a:buSzPct val="7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21B20C9-CB54-403F-A101-BAFBB8942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0867831-8B37-4056-9158-769F58CC1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42CC734-37ED-C543-9620-CCA89E58E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178" y="477646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21EA95D-2A82-3F47-A241-914EC732EE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0789" y="1546584"/>
            <a:ext cx="8530390" cy="3201686"/>
          </a:xfrm>
          <a:prstGeom prst="rect">
            <a:avLst/>
          </a:prstGeom>
        </p:spPr>
        <p:txBody>
          <a:bodyPr/>
          <a:lstStyle>
            <a:lvl1pPr marL="171450" indent="-171450">
              <a:buSzPct val="75000"/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1pPr>
            <a:lvl2pPr marL="514350" indent="-171450">
              <a:buSzPct val="75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857250" indent="-171450">
              <a:buSzPct val="75000"/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200150" indent="-171450">
              <a:buSzPct val="75000"/>
              <a:buFontTx/>
              <a:buBlip>
                <a:blip r:embed="rId2"/>
              </a:buBlip>
              <a:defRPr/>
            </a:lvl4pPr>
            <a:lvl5pPr marL="1543050" indent="-171450">
              <a:buSzPct val="7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FAC670E-7D8E-46FD-AF10-CB96DD2C8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3641A22-00EE-47AC-BFAF-6D1F68485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6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42CC734-37ED-C543-9620-CCA89E58E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178" y="477646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CC210CA9-7B6D-5449-ACFD-42B0D55EF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0789" y="1546584"/>
            <a:ext cx="8530390" cy="3201686"/>
          </a:xfrm>
          <a:prstGeom prst="rect">
            <a:avLst/>
          </a:prstGeom>
        </p:spPr>
        <p:txBody>
          <a:bodyPr/>
          <a:lstStyle>
            <a:lvl1pPr marL="171450" indent="-171450">
              <a:buSzPct val="75000"/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1pPr>
            <a:lvl2pPr marL="514350" indent="-171450">
              <a:buSzPct val="75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857250" indent="-171450">
              <a:buSzPct val="75000"/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200150" indent="-171450">
              <a:buSzPct val="75000"/>
              <a:buFontTx/>
              <a:buBlip>
                <a:blip r:embed="rId2"/>
              </a:buBlip>
              <a:defRPr/>
            </a:lvl4pPr>
            <a:lvl5pPr marL="1543050" indent="-171450">
              <a:buSzPct val="7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71D72DE-B970-4AD1-8B63-F3108FA42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5AF8D79-D8D5-4D45-B887-B365DD0A5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9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42CC734-37ED-C543-9620-CCA89E58E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178" y="477646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F53D71FE-F99B-7145-865A-C4BFEBC489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0789" y="1546584"/>
            <a:ext cx="8530390" cy="3201686"/>
          </a:xfrm>
          <a:prstGeom prst="rect">
            <a:avLst/>
          </a:prstGeom>
        </p:spPr>
        <p:txBody>
          <a:bodyPr/>
          <a:lstStyle>
            <a:lvl1pPr marL="171450" indent="-171450">
              <a:buSzPct val="75000"/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1pPr>
            <a:lvl2pPr marL="514350" indent="-171450">
              <a:buSzPct val="75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857250" indent="-171450">
              <a:buSzPct val="75000"/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200150" indent="-171450">
              <a:buSzPct val="75000"/>
              <a:buFontTx/>
              <a:buBlip>
                <a:blip r:embed="rId2"/>
              </a:buBlip>
              <a:defRPr/>
            </a:lvl4pPr>
            <a:lvl5pPr marL="1543050" indent="-171450">
              <a:buSzPct val="7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09D44B8-1E2E-4FDD-B1C8-6911A6731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1A50EC7-A8F2-4F3B-89B7-72DBFF256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42CC734-37ED-C543-9620-CCA89E58E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9106" y="2231495"/>
            <a:ext cx="5685937" cy="430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Final Message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B5115B4-ED24-44FE-A21F-EE8039B4D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79E338E-B3DD-4E75-A023-31430F073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B5115B4-ED24-44FE-A21F-EE8039B4D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79E338E-B3DD-4E75-A023-31430F073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D2BA48-7A4E-42E7-A7BC-E9235492B89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2" t="65464" r="20416" b="16699"/>
          <a:stretch/>
        </p:blipFill>
        <p:spPr bwMode="auto">
          <a:xfrm>
            <a:off x="1274762" y="1447800"/>
            <a:ext cx="765175" cy="25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549DB91-39EE-434C-BF11-D362586D34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3255" y="1483523"/>
            <a:ext cx="637159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connecthealth.co.uk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4C836E1-54DC-470D-AD26-F8757BD634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3255" y="2179801"/>
            <a:ext cx="4963795" cy="4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0191 250 4580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C97691CB-0854-49F3-BA66-6B2B71EC2F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3255" y="2774952"/>
            <a:ext cx="637159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Health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08218A7-4481-4CAB-A85B-C8D344B731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3255" y="3344066"/>
            <a:ext cx="637159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Connect_Health</a:t>
            </a:r>
            <a:r>
              <a:rPr lang="en-GB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9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C7098E-6DDE-6C46-9D14-93ABCC169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0840" y="2523015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0105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399138-CD55-EB48-A426-B93D65456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1190" y="2523015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BDE74A0-A68A-4232-9BC4-7A672DDFA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DA92989-2190-439B-B320-96BB8C3B8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1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586636C-BECC-4FA1-942E-A1CDAB01E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7B7E75-8BF6-40AA-A0C3-5B307756C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4ACA33-07AB-40C6-9747-E89D5112B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1190" y="2523015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822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BC95A75-E015-487E-8733-25CDD72FD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8FC769F-5D29-4B97-8E57-168B265F1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BE3B432-746D-40AF-8A02-F81F86B622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1190" y="2523015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9157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00C6F4A-BFA8-4FCA-B9C3-CE5257B9F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F958F58-81DC-4644-BF43-CBDFB0D91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0463DC7-E795-450A-BCB6-55E92737F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1190" y="2523015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2004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B9AA760-69E2-4097-A16C-6D486164D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EE689F9-16FC-4AAA-935E-AA0417F66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9006865-1089-4902-8C0F-402ABEC82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1190" y="2523015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3092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C7098E-6DDE-6C46-9D14-93ABCC169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178" y="477646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2">
                    <a:lumMod val="50000"/>
                  </a:schemeClr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DB83D7-6EB7-044E-B810-617F612362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0789" y="1546584"/>
            <a:ext cx="8530390" cy="3201686"/>
          </a:xfrm>
          <a:prstGeom prst="rect">
            <a:avLst/>
          </a:prstGeom>
        </p:spPr>
        <p:txBody>
          <a:bodyPr/>
          <a:lstStyle>
            <a:lvl1pPr marL="171450" indent="-171450">
              <a:buSzPct val="75000"/>
              <a:buFontTx/>
              <a:buBlip>
                <a:blip r:embed="rId2"/>
              </a:buBlip>
              <a:defRPr sz="1600"/>
            </a:lvl1pPr>
            <a:lvl2pPr marL="514350" indent="-171450">
              <a:buSzPct val="75000"/>
              <a:buFontTx/>
              <a:buBlip>
                <a:blip r:embed="rId2"/>
              </a:buBlip>
              <a:defRPr sz="1400"/>
            </a:lvl2pPr>
            <a:lvl3pPr marL="857250" indent="-171450">
              <a:buSzPct val="75000"/>
              <a:buFontTx/>
              <a:buBlip>
                <a:blip r:embed="rId2"/>
              </a:buBlip>
              <a:defRPr sz="1200"/>
            </a:lvl3pPr>
            <a:lvl4pPr marL="1200150" indent="-171450">
              <a:buSzPct val="75000"/>
              <a:buFontTx/>
              <a:buBlip>
                <a:blip r:embed="rId2"/>
              </a:buBlip>
              <a:defRPr/>
            </a:lvl4pPr>
            <a:lvl5pPr marL="1543050" indent="-171450">
              <a:buSzPct val="7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96D442E-C527-4C9B-BDA2-79711C631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DC3A21-452C-4434-90D7-925D7E81E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42CC734-37ED-C543-9620-CCA89E58E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178" y="477646"/>
            <a:ext cx="3205163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otham Light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0A333076-26B1-474B-9586-B653215023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0789" y="1546584"/>
            <a:ext cx="8530390" cy="3201686"/>
          </a:xfrm>
          <a:prstGeom prst="rect">
            <a:avLst/>
          </a:prstGeom>
        </p:spPr>
        <p:txBody>
          <a:bodyPr/>
          <a:lstStyle>
            <a:lvl1pPr marL="171450" indent="-171450">
              <a:buSzPct val="75000"/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1pPr>
            <a:lvl2pPr marL="514350" indent="-171450">
              <a:buSzPct val="75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857250" indent="-171450">
              <a:buSzPct val="75000"/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200150" indent="-171450">
              <a:buSzPct val="75000"/>
              <a:buFontTx/>
              <a:buBlip>
                <a:blip r:embed="rId2"/>
              </a:buBlip>
              <a:defRPr/>
            </a:lvl4pPr>
            <a:lvl5pPr marL="1543050" indent="-171450">
              <a:buSzPct val="7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D5DAA64-844D-40B4-850C-24728F2EC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9154D9-46C6-4DBE-BA55-0207B1F93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8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F81244-F34C-49DB-AF64-D0BD9FCC8A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38442" y="2184094"/>
            <a:ext cx="3439999" cy="486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Presentation title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74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4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i="0" kern="1200" baseline="0">
          <a:solidFill>
            <a:schemeClr val="bg1"/>
          </a:solidFill>
          <a:latin typeface="Gotham Light" pitchFamily="2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D784E87-CFB1-4679-BCAA-CDC9C4071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AEB4103C-8DE2-43C6-86A1-A7AB4F815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FA66A54-8804-4B99-96DE-F40E72BDE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3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A2BBB0-CAF2-42EB-8D89-47D2243F1E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61F9A8D-789D-4664-871D-E1F36DA30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473A2C8-905D-4474-BFF8-A8DA99BBD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82EDBAD-BA8D-483D-87FA-551167850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E572177-42E5-4028-88A3-1C702BD16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B8BAEDC-3A5C-4DC1-ABDF-6248E8E3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075535C-1D9B-4A9D-BA76-1D3306751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33D5C9C-8574-4F5D-9F79-3E9D52D7E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5D545D0-3375-4476-8D38-9BF5A44AB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058836A-5B60-403F-A57B-AF39E2BA7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6E8B8DD-147D-8A46-B5A8-B8DBA540B4D1}"/>
              </a:ext>
            </a:extLst>
          </p:cNvPr>
          <p:cNvSpPr txBox="1">
            <a:spLocks/>
          </p:cNvSpPr>
          <p:nvPr userDrawn="1"/>
        </p:nvSpPr>
        <p:spPr>
          <a:xfrm>
            <a:off x="1927178" y="2177864"/>
            <a:ext cx="3101975" cy="3079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Patient Outcomes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80582CB-0553-AB42-8F1A-BF1163906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91EBCE3-6952-4548-A7FF-5AF78E979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22F8AC6-FBE1-429F-BAA0-85A45E79D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E04BECE-ADFD-422C-A58D-538E04B7F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02712B3-340F-46EE-AD3E-BE40DB4DD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B55A29-6CCE-467D-AAA3-F5545DA73228}"/>
              </a:ext>
            </a:extLst>
          </p:cNvPr>
          <p:cNvSpPr txBox="1">
            <a:spLocks/>
          </p:cNvSpPr>
          <p:nvPr userDrawn="1"/>
        </p:nvSpPr>
        <p:spPr>
          <a:xfrm>
            <a:off x="1927178" y="2177864"/>
            <a:ext cx="3101975" cy="3079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latin typeface="Gotham Bold" panose="02000604030000020004" pitchFamily="2" charset="0"/>
              </a:rPr>
              <a:t>Clinical Expertise</a:t>
            </a:r>
            <a:endParaRPr lang="en-GB" sz="1600" b="1" i="0" dirty="0">
              <a:latin typeface="Gotham Bold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2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0728B4D-C319-4A57-BC99-CF1784E370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758284C-A9C8-4FAE-B408-EFDFB0BD4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A96B5E1-6250-484F-BB7F-7658525D8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B5D5CE3-FB23-4E49-8D04-19AFBBFBCDA5}"/>
              </a:ext>
            </a:extLst>
          </p:cNvPr>
          <p:cNvSpPr txBox="1">
            <a:spLocks/>
          </p:cNvSpPr>
          <p:nvPr userDrawn="1"/>
        </p:nvSpPr>
        <p:spPr>
          <a:xfrm>
            <a:off x="1927178" y="2177864"/>
            <a:ext cx="3101975" cy="3079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latin typeface="Gotham Bold" panose="02000604030000020004" pitchFamily="2" charset="0"/>
              </a:rPr>
              <a:t>Efficiency</a:t>
            </a:r>
            <a:endParaRPr lang="en-GB" sz="1600" b="1" i="0" dirty="0">
              <a:latin typeface="Gotham Bold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5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9200B5F-B350-4106-885D-08D8D1C987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62B6515-BE9E-45E2-844E-A655B0158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253E917-EEE4-42F1-86E2-089F9EB86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0F04551-84F1-4E15-82FB-C479B8F4B625}"/>
              </a:ext>
            </a:extLst>
          </p:cNvPr>
          <p:cNvSpPr txBox="1">
            <a:spLocks/>
          </p:cNvSpPr>
          <p:nvPr userDrawn="1"/>
        </p:nvSpPr>
        <p:spPr>
          <a:xfrm>
            <a:off x="1927178" y="2177864"/>
            <a:ext cx="3101975" cy="3079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latin typeface="Gotham Bold" panose="02000604030000020004" pitchFamily="2" charset="0"/>
              </a:rPr>
              <a:t>Innovative Partnerships</a:t>
            </a:r>
            <a:endParaRPr lang="en-GB" sz="1600" b="1" i="0" dirty="0">
              <a:latin typeface="Gotham Bold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5E7E2DD-1C27-4C48-A085-C5FD0E292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CC99D49-E805-4F05-991E-32B41D709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0B0C83A-8A5A-449C-A138-6109146BA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88EED64-12C2-421C-A59F-E0727FAA5A3C}"/>
              </a:ext>
            </a:extLst>
          </p:cNvPr>
          <p:cNvSpPr txBox="1">
            <a:spLocks/>
          </p:cNvSpPr>
          <p:nvPr userDrawn="1"/>
        </p:nvSpPr>
        <p:spPr>
          <a:xfrm>
            <a:off x="1927178" y="2177864"/>
            <a:ext cx="3101975" cy="3079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latin typeface="Gotham Bold" panose="02000604030000020004" pitchFamily="2" charset="0"/>
              </a:rPr>
              <a:t>Financial Saving</a:t>
            </a:r>
            <a:endParaRPr lang="en-GB" sz="1600" b="1" i="0" dirty="0">
              <a:latin typeface="Gotham Bold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ax, screenshot&#10;&#10;Description automatically generated">
            <a:extLst>
              <a:ext uri="{FF2B5EF4-FFF2-40B4-BE49-F238E27FC236}">
                <a16:creationId xmlns:a16="http://schemas.microsoft.com/office/drawing/2014/main" id="{500FC0F7-3EF3-451E-BAFC-D0711E42F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F37B3D1-CA38-46CE-A450-ACF19A5C2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192F43-984F-4BBB-B15A-2574232C6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68DE31-676E-46B4-B1BF-6B605DE16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6A2E1B7A-BB8E-455B-9656-33C7FE171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3D3BA4E-0A78-436A-BF36-848A51F30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7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4EF2456-EC07-4A53-AAA8-73BB00A62C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03B2BBCB-BE26-40A0-A305-FCF866A7F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7401" y="4849813"/>
            <a:ext cx="2429684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Connect Health 2021  |  Page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5224BBC-D55D-4CC0-85CD-6B7841D80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0585" y="4849813"/>
            <a:ext cx="36743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BBB17-D1F6-704C-8B43-D73FD8B96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1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75" b="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nitiatives/decade-of-healthy-agein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A7B44C2-9E5A-5C41-B32C-D2478593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213" y="1157668"/>
            <a:ext cx="4417451" cy="711960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latin typeface="Gotham Light" pitchFamily="2" charset="0"/>
              </a:rPr>
              <a:t>Shared Decision Making: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77E9C3-1A75-C041-BF50-DAF7D901B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3547" y="1644174"/>
            <a:ext cx="3679157" cy="450907"/>
          </a:xfrm>
        </p:spPr>
        <p:txBody>
          <a:bodyPr/>
          <a:lstStyle/>
          <a:p>
            <a:pPr algn="r"/>
            <a:r>
              <a:rPr lang="en-US" sz="2000" dirty="0">
                <a:latin typeface="Gotham Bold" panose="02000604030000020004" pitchFamily="2" charset="0"/>
              </a:rPr>
              <a:t>A person with Hip Osteoarthritis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26D536-8E71-8940-B6E9-03CFC1C5D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1040" y="4098243"/>
            <a:ext cx="4417451" cy="450907"/>
          </a:xfrm>
        </p:spPr>
        <p:txBody>
          <a:bodyPr/>
          <a:lstStyle/>
          <a:p>
            <a:pPr algn="r"/>
            <a:r>
              <a:rPr lang="en-US" sz="1400" dirty="0">
                <a:latin typeface="Gotham Light" pitchFamily="2" charset="0"/>
              </a:rPr>
              <a:t>Rob Tyer</a:t>
            </a:r>
          </a:p>
          <a:p>
            <a:pPr algn="r"/>
            <a:r>
              <a:rPr lang="en-US" sz="1400" dirty="0">
                <a:latin typeface="Gotham Light" pitchFamily="2" charset="0"/>
              </a:rPr>
              <a:t>Advanced Practice Physiotherapist</a:t>
            </a:r>
          </a:p>
          <a:p>
            <a:pPr algn="r"/>
            <a:r>
              <a:rPr lang="en-US" sz="1400" dirty="0">
                <a:latin typeface="Gotham Light" pitchFamily="2" charset="0"/>
              </a:rPr>
              <a:t>Clinical Lead, Northumberland Joint MSK and Pain service </a:t>
            </a:r>
          </a:p>
        </p:txBody>
      </p:sp>
    </p:spTree>
    <p:extLst>
      <p:ext uri="{BB962C8B-B14F-4D97-AF65-F5344CB8AC3E}">
        <p14:creationId xmlns:p14="http://schemas.microsoft.com/office/powerpoint/2010/main" val="241798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23919-65A6-4A24-92EB-616460DF4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336822" cy="430213"/>
          </a:xfrm>
        </p:spPr>
        <p:txBody>
          <a:bodyPr/>
          <a:lstStyle/>
          <a:p>
            <a:r>
              <a:rPr lang="en-GB" dirty="0"/>
              <a:t>Other potential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A647-01A3-4F77-AC0E-DF4E11839D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119" y="1282423"/>
            <a:ext cx="5655734" cy="348610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Consider: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Pain limiting desire / ability to go out and be socially active.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Decreased activity / increased adiposity liked with pro inflammatory state.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Convenience food diet due to ease.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Fear of disability - issues around being alone and in pain.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Post operative recovery with poor social circle.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49FB7-36F9-4041-81DA-E5A1221AB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F2D33-401E-4E33-9B12-F5683D14E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1999E-30CD-49BC-8262-A4C59A4D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71" y="1282423"/>
            <a:ext cx="27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4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E8EFA-AB8B-4BE1-969A-9BA745CAD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D12A2-1E00-49C6-9345-D2061D93E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B73FC-B160-4EC1-A113-31211366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208B2-5FCC-4C63-B182-28518482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Steroid injection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3196-AD37-42F1-AD13-E79FE140F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38380-DF27-40BA-A134-5E669E47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Content Placeholder 7" descr="A picture containing scale, device, lamp&#10;&#10;Description automatically generated">
            <a:extLst>
              <a:ext uri="{FF2B5EF4-FFF2-40B4-BE49-F238E27FC236}">
                <a16:creationId xmlns:a16="http://schemas.microsoft.com/office/drawing/2014/main" id="{D840FDA3-B25D-4D40-A95E-8BA936F3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70" y="1920370"/>
            <a:ext cx="3147532" cy="32019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BABD62-202C-4357-98F5-CF9C100E3D10}"/>
              </a:ext>
            </a:extLst>
          </p:cNvPr>
          <p:cNvSpPr/>
          <p:nvPr/>
        </p:nvSpPr>
        <p:spPr>
          <a:xfrm>
            <a:off x="283439" y="1408084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Pain relief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55B92D-79D6-4368-910A-E3AAA3F84F5B}"/>
              </a:ext>
            </a:extLst>
          </p:cNvPr>
          <p:cNvSpPr/>
          <p:nvPr/>
        </p:nvSpPr>
        <p:spPr>
          <a:xfrm>
            <a:off x="5522025" y="1322988"/>
            <a:ext cx="34852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Infection</a:t>
            </a:r>
          </a:p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Delayed THR</a:t>
            </a:r>
          </a:p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AVN </a:t>
            </a:r>
          </a:p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Rapid worsening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87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208B2-5FCC-4C63-B182-28518482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833211" cy="430213"/>
          </a:xfrm>
        </p:spPr>
        <p:txBody>
          <a:bodyPr/>
          <a:lstStyle/>
          <a:p>
            <a:r>
              <a:rPr lang="en-GB" dirty="0"/>
              <a:t>Steroid injection – pain relief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E711C5-99E8-4BD4-8055-FC721569F32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60771" y="1223713"/>
            <a:ext cx="3557623" cy="145852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3196-AD37-42F1-AD13-E79FE140F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38380-DF27-40BA-A134-5E669E47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46673-0E17-4409-8CA1-8B3819441682}"/>
              </a:ext>
            </a:extLst>
          </p:cNvPr>
          <p:cNvSpPr txBox="1"/>
          <p:nvPr/>
        </p:nvSpPr>
        <p:spPr>
          <a:xfrm>
            <a:off x="4306324" y="1352811"/>
            <a:ext cx="454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57 patients – Steroid vs Saline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WOMAC reduction of 49% in steroid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Benefits can last up to 3 months***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644B44-9B88-44DC-88CB-D81492081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1" y="2931728"/>
            <a:ext cx="3904673" cy="191808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B8CDC77-B6B2-4BD0-8EA0-A6606568D419}"/>
              </a:ext>
            </a:extLst>
          </p:cNvPr>
          <p:cNvGrpSpPr/>
          <p:nvPr/>
        </p:nvGrpSpPr>
        <p:grpSpPr>
          <a:xfrm>
            <a:off x="136915" y="51223"/>
            <a:ext cx="7362825" cy="5041054"/>
            <a:chOff x="208589" y="19050"/>
            <a:chExt cx="7362825" cy="50410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7D6722-DBC6-47D7-9E25-3439A171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589" y="120618"/>
              <a:ext cx="7362825" cy="493948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FAA9A7-D922-4407-9182-B2E7C227EE7B}"/>
                </a:ext>
              </a:extLst>
            </p:cNvPr>
            <p:cNvSpPr/>
            <p:nvPr/>
          </p:nvSpPr>
          <p:spPr>
            <a:xfrm>
              <a:off x="4665482" y="19050"/>
              <a:ext cx="1517604" cy="49361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4AA069-F8DE-4BA4-B55C-9378B5C0C811}"/>
                </a:ext>
              </a:extLst>
            </p:cNvPr>
            <p:cNvSpPr/>
            <p:nvPr/>
          </p:nvSpPr>
          <p:spPr>
            <a:xfrm>
              <a:off x="297791" y="3283131"/>
              <a:ext cx="773364" cy="33092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D959E3-7B13-4709-9ABB-DAF5E303C29E}"/>
                </a:ext>
              </a:extLst>
            </p:cNvPr>
            <p:cNvSpPr/>
            <p:nvPr/>
          </p:nvSpPr>
          <p:spPr>
            <a:xfrm>
              <a:off x="308520" y="1680028"/>
              <a:ext cx="773364" cy="33092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55A0A5-DEC7-4924-81D8-692896AC03D9}"/>
                </a:ext>
              </a:extLst>
            </p:cNvPr>
            <p:cNvSpPr/>
            <p:nvPr/>
          </p:nvSpPr>
          <p:spPr>
            <a:xfrm>
              <a:off x="308520" y="221501"/>
              <a:ext cx="773364" cy="33092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28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208B2-5FCC-4C63-B182-28518482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336822" cy="430213"/>
          </a:xfrm>
        </p:spPr>
        <p:txBody>
          <a:bodyPr/>
          <a:lstStyle/>
          <a:p>
            <a:r>
              <a:rPr lang="en-GB" dirty="0"/>
              <a:t>Steroid injection – Pain relief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3196-AD37-42F1-AD13-E79FE140F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38380-DF27-40BA-A134-5E669E47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FE2DEEE3-E3D4-4E04-A4DB-C269B23BB93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26208" y="1178130"/>
            <a:ext cx="5013908" cy="17653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1AD3EED-5D7F-47CC-86C2-439DF047571A}"/>
              </a:ext>
            </a:extLst>
          </p:cNvPr>
          <p:cNvSpPr txBox="1"/>
          <p:nvPr/>
        </p:nvSpPr>
        <p:spPr>
          <a:xfrm>
            <a:off x="4799121" y="1367246"/>
            <a:ext cx="4018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40 patients with OA and </a:t>
            </a:r>
            <a:r>
              <a:rPr lang="en-GB" b="1" i="1" dirty="0"/>
              <a:t>SYNOVITIS.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75% seen reduction in pain 1-3 months post injection.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control group**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BF678F0-9287-4466-A8DB-E0F47AF82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8" y="3099537"/>
            <a:ext cx="4692288" cy="16466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AEDDB3-FA57-404C-96A3-697E4F459E3C}"/>
              </a:ext>
            </a:extLst>
          </p:cNvPr>
          <p:cNvSpPr txBox="1"/>
          <p:nvPr/>
        </p:nvSpPr>
        <p:spPr>
          <a:xfrm>
            <a:off x="4799121" y="3247029"/>
            <a:ext cx="4133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Retrospective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113 patients. 79 followed up &gt; 8/52.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sig change short/long term.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49 had THR within 1 year.   </a:t>
            </a:r>
          </a:p>
        </p:txBody>
      </p:sp>
    </p:spTree>
    <p:extLst>
      <p:ext uri="{BB962C8B-B14F-4D97-AF65-F5344CB8AC3E}">
        <p14:creationId xmlns:p14="http://schemas.microsoft.com/office/powerpoint/2010/main" val="210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208B2-5FCC-4C63-B182-28518482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3796891" cy="430213"/>
          </a:xfrm>
        </p:spPr>
        <p:txBody>
          <a:bodyPr/>
          <a:lstStyle/>
          <a:p>
            <a:r>
              <a:rPr lang="en-GB" dirty="0"/>
              <a:t>Steroid injection – Risks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3196-AD37-42F1-AD13-E79FE140F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38380-DF27-40BA-A134-5E669E47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21723B-2D53-4A74-AD2D-09F85CA3A23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5178" y="1167313"/>
            <a:ext cx="4998673" cy="18874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5CF223-519A-4FEB-923B-BCD8B9326A8E}"/>
              </a:ext>
            </a:extLst>
          </p:cNvPr>
          <p:cNvSpPr txBox="1"/>
          <p:nvPr/>
        </p:nvSpPr>
        <p:spPr>
          <a:xfrm>
            <a:off x="5604987" y="1564223"/>
            <a:ext cx="294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Inconclusive. Poor literature quality and low numbers.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EB198-64BE-4053-B654-08BB1772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78" y="3182640"/>
            <a:ext cx="4815793" cy="1483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51DFED-12D7-45BA-9665-42CCAFA41A9D}"/>
              </a:ext>
            </a:extLst>
          </p:cNvPr>
          <p:cNvSpPr txBox="1"/>
          <p:nvPr/>
        </p:nvSpPr>
        <p:spPr>
          <a:xfrm>
            <a:off x="5353677" y="3182640"/>
            <a:ext cx="3450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40 patients had CSI and then hip replacement (no sooner than 6 months).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cases of infection. </a:t>
            </a:r>
          </a:p>
        </p:txBody>
      </p:sp>
    </p:spTree>
    <p:extLst>
      <p:ext uri="{BB962C8B-B14F-4D97-AF65-F5344CB8AC3E}">
        <p14:creationId xmlns:p14="http://schemas.microsoft.com/office/powerpoint/2010/main" val="10347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208B2-5FCC-4C63-B182-28518482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3796891" cy="430213"/>
          </a:xfrm>
        </p:spPr>
        <p:txBody>
          <a:bodyPr/>
          <a:lstStyle/>
          <a:p>
            <a:r>
              <a:rPr lang="en-GB" dirty="0"/>
              <a:t>Steroid injection – Risks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3196-AD37-42F1-AD13-E79FE140F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38380-DF27-40BA-A134-5E669E47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CF223-519A-4FEB-923B-BCD8B9326A8E}"/>
              </a:ext>
            </a:extLst>
          </p:cNvPr>
          <p:cNvSpPr txBox="1"/>
          <p:nvPr/>
        </p:nvSpPr>
        <p:spPr>
          <a:xfrm>
            <a:off x="4763590" y="1929983"/>
            <a:ext cx="4330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448 THR. 50% had injections.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Higher rates of infection injection group (3 deep and 11 superficial vs 1 deep and 8 superficial).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Higher rates of infection seen in those with injection &lt;2 months from THR. 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04D7B52-0A6B-4C0B-9E3B-9EBFDDB0A10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6802" y="2016412"/>
            <a:ext cx="4606788" cy="1458308"/>
          </a:xfrm>
        </p:spPr>
      </p:pic>
    </p:spTree>
    <p:extLst>
      <p:ext uri="{BB962C8B-B14F-4D97-AF65-F5344CB8AC3E}">
        <p14:creationId xmlns:p14="http://schemas.microsoft.com/office/powerpoint/2010/main" val="52090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208B2-5FCC-4C63-B182-28518482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145233" cy="430213"/>
          </a:xfrm>
        </p:spPr>
        <p:txBody>
          <a:bodyPr/>
          <a:lstStyle/>
          <a:p>
            <a:r>
              <a:rPr lang="en-GB" dirty="0"/>
              <a:t>Steroid injection - Risks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3196-AD37-42F1-AD13-E79FE140F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38380-DF27-40BA-A134-5E669E47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E4F383E-BEF1-436D-B10D-D57544FBADC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93021" y="1279366"/>
            <a:ext cx="4788580" cy="196509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BDC27-EC50-43D3-91A8-160BF901BA12}"/>
              </a:ext>
            </a:extLst>
          </p:cNvPr>
          <p:cNvSpPr txBox="1"/>
          <p:nvPr/>
        </p:nvSpPr>
        <p:spPr>
          <a:xfrm>
            <a:off x="308985" y="3615963"/>
            <a:ext cx="33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Case reports – Rare but there!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78B61-49FA-4161-AD62-EBD42F5EC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37" y="2694996"/>
            <a:ext cx="4854860" cy="18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2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208B2-5FCC-4C63-B182-28518482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3796891" cy="430213"/>
          </a:xfrm>
        </p:spPr>
        <p:txBody>
          <a:bodyPr/>
          <a:lstStyle/>
          <a:p>
            <a:r>
              <a:rPr lang="en-GB" dirty="0"/>
              <a:t>Steroid injection – Risks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3196-AD37-42F1-AD13-E79FE140F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38380-DF27-40BA-A134-5E669E47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D19C83-8F43-4F40-A7D1-54770A6C59D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17014" y="1271587"/>
            <a:ext cx="5563193" cy="1863499"/>
          </a:xfrm>
        </p:spPr>
      </p:pic>
      <p:pic>
        <p:nvPicPr>
          <p:cNvPr id="7170" name="Picture 2" descr="the mask GIF">
            <a:extLst>
              <a:ext uri="{FF2B5EF4-FFF2-40B4-BE49-F238E27FC236}">
                <a16:creationId xmlns:a16="http://schemas.microsoft.com/office/drawing/2014/main" id="{8A444ED8-311A-4CC2-B279-AD61930BE1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50" y="1469639"/>
            <a:ext cx="2864536" cy="16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2C4F7E-5B5B-4EBA-8817-D33F83D155C1}"/>
              </a:ext>
            </a:extLst>
          </p:cNvPr>
          <p:cNvSpPr txBox="1"/>
          <p:nvPr/>
        </p:nvSpPr>
        <p:spPr>
          <a:xfrm>
            <a:off x="444136" y="3561438"/>
            <a:ext cx="784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106 out of 1471 people developed rapidly progressive joint changes. </a:t>
            </a:r>
          </a:p>
          <a:p>
            <a:r>
              <a:rPr lang="en-GB" dirty="0"/>
              <a:t>7% of cases! One out of every 14 people</a:t>
            </a:r>
          </a:p>
          <a:p>
            <a:r>
              <a:rPr lang="en-GB" dirty="0"/>
              <a:t>Compared to controls – main variable was the injection. </a:t>
            </a:r>
          </a:p>
        </p:txBody>
      </p:sp>
    </p:spTree>
    <p:extLst>
      <p:ext uri="{BB962C8B-B14F-4D97-AF65-F5344CB8AC3E}">
        <p14:creationId xmlns:p14="http://schemas.microsoft.com/office/powerpoint/2010/main" val="358510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DA4D1-597D-402B-A43C-F6518571C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Connect Health 2021  | 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55E6E-3E65-461E-8299-BEF462005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9681" y="4868863"/>
            <a:ext cx="3674319" cy="274637"/>
          </a:xfrm>
        </p:spPr>
        <p:txBody>
          <a:bodyPr/>
          <a:lstStyle/>
          <a:p>
            <a:fld id="{638BBB17-D1F6-704C-8B43-D73FD8B96C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215894-64CA-4781-9D83-9DD154974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Arthroplasty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B02DCF-A697-4335-BC57-7F90E4941A2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6737" t="8176" r="4371"/>
          <a:stretch/>
        </p:blipFill>
        <p:spPr>
          <a:xfrm>
            <a:off x="4765450" y="1113393"/>
            <a:ext cx="4378550" cy="4030107"/>
          </a:xfr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758DE5-9826-4E20-9E31-E13A87368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67748"/>
              </p:ext>
            </p:extLst>
          </p:nvPr>
        </p:nvGraphicFramePr>
        <p:xfrm>
          <a:off x="391886" y="1517243"/>
          <a:ext cx="4798634" cy="196618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74090">
                  <a:extLst>
                    <a:ext uri="{9D8B030D-6E8A-4147-A177-3AD203B41FA5}">
                      <a16:colId xmlns:a16="http://schemas.microsoft.com/office/drawing/2014/main" val="2135379004"/>
                    </a:ext>
                  </a:extLst>
                </a:gridCol>
                <a:gridCol w="1063410">
                  <a:extLst>
                    <a:ext uri="{9D8B030D-6E8A-4147-A177-3AD203B41FA5}">
                      <a16:colId xmlns:a16="http://schemas.microsoft.com/office/drawing/2014/main" val="1587460724"/>
                    </a:ext>
                  </a:extLst>
                </a:gridCol>
                <a:gridCol w="970128">
                  <a:extLst>
                    <a:ext uri="{9D8B030D-6E8A-4147-A177-3AD203B41FA5}">
                      <a16:colId xmlns:a16="http://schemas.microsoft.com/office/drawing/2014/main" val="3872671898"/>
                    </a:ext>
                  </a:extLst>
                </a:gridCol>
                <a:gridCol w="1791006">
                  <a:extLst>
                    <a:ext uri="{9D8B030D-6E8A-4147-A177-3AD203B41FA5}">
                      <a16:colId xmlns:a16="http://schemas.microsoft.com/office/drawing/2014/main" val="1583895971"/>
                    </a:ext>
                  </a:extLst>
                </a:gridCol>
              </a:tblGrid>
              <a:tr h="3201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Joint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Primary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Revision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Percentage revised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311147"/>
                  </a:ext>
                </a:extLst>
              </a:tr>
              <a:tr h="3201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Hips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1251164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129308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6378521"/>
                  </a:ext>
                </a:extLst>
              </a:tr>
              <a:tr h="3201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Knees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1357077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87535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9822395"/>
                  </a:ext>
                </a:extLst>
              </a:tr>
              <a:tr h="3201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Ankles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7084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869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3066631"/>
                  </a:ext>
                </a:extLst>
              </a:tr>
              <a:tr h="3565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Elbows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5043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1417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6937294"/>
                  </a:ext>
                </a:extLst>
              </a:tr>
              <a:tr h="32897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Shoulders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50255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5616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19583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28FA328-B88A-4094-A07B-82B582D901C8}"/>
              </a:ext>
            </a:extLst>
          </p:cNvPr>
          <p:cNvSpPr txBox="1"/>
          <p:nvPr/>
        </p:nvSpPr>
        <p:spPr>
          <a:xfrm>
            <a:off x="391886" y="3779520"/>
            <a:ext cx="398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National Joint Registry Annual Report (2020)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C0736E-E281-4B0D-9A8D-AC90628A8565}"/>
              </a:ext>
            </a:extLst>
          </p:cNvPr>
          <p:cNvSpPr/>
          <p:nvPr/>
        </p:nvSpPr>
        <p:spPr>
          <a:xfrm>
            <a:off x="330925" y="1834635"/>
            <a:ext cx="4929051" cy="3077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23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9ABC4-217F-4670-A70F-D3D32DF50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BB6C-8680-4DC8-B2CF-0FF3D7A560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 outline a “real world” discussion with a person seeking guidance regarding their hip pain.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 unpack some of the aspects of decision making.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 outline considerations which may not be immediately on your radar.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D30ED-6EF9-4DE5-AA86-9B79E4471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A4349-E803-49C6-AD53-F0FF1C665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AAB90-1E4F-4F16-A438-CC3354605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FBE8C-E065-41D4-BCAC-6C3BCAFDC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E8BE2-1637-4693-999D-B749DE4B8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FCC199C7-BDFB-451B-9769-58D326D6CA25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7" y="1173691"/>
            <a:ext cx="8475329" cy="36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54A213-F687-4BFD-AB74-BA5052608350}"/>
              </a:ext>
            </a:extLst>
          </p:cNvPr>
          <p:cNvSpPr/>
          <p:nvPr/>
        </p:nvSpPr>
        <p:spPr>
          <a:xfrm>
            <a:off x="8212183" y="2229394"/>
            <a:ext cx="226423" cy="14456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598976-8D1F-46E0-A0CB-16BA21F346C0}"/>
              </a:ext>
            </a:extLst>
          </p:cNvPr>
          <p:cNvCxnSpPr>
            <a:cxnSpLocks/>
          </p:cNvCxnSpPr>
          <p:nvPr/>
        </p:nvCxnSpPr>
        <p:spPr>
          <a:xfrm flipH="1">
            <a:off x="818606" y="2333897"/>
            <a:ext cx="762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0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E8DC7-8F3A-4430-B3A6-88C08F082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Arthroplasty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DCCED6-B155-4BAB-9454-14C8C674FA7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92372" y="1180384"/>
            <a:ext cx="8559255" cy="348547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56F79-40AE-46B5-B97B-37283587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772FD-2D54-4F26-BD74-26488BE9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48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B2CB4E-0320-4B26-855E-038C1EE3F4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998673" cy="430213"/>
          </a:xfrm>
        </p:spPr>
        <p:txBody>
          <a:bodyPr/>
          <a:lstStyle/>
          <a:p>
            <a:r>
              <a:rPr lang="en-GB" dirty="0"/>
              <a:t>Value Based Commissioning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71B241-CDA8-4ACB-9E66-30B1627CDDF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5601" y="1552575"/>
            <a:ext cx="5048250" cy="20383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B9241-2870-4217-AA6C-815E6387F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C4FA9-E9A8-4C29-98D7-F56E6F6E9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E92CC-45BA-4FEB-96E4-CD9F3918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668" y="1071672"/>
            <a:ext cx="5510076" cy="40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3D312-7FF6-4154-89ED-86466B44A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493576" cy="430213"/>
          </a:xfrm>
        </p:spPr>
        <p:txBody>
          <a:bodyPr/>
          <a:lstStyle/>
          <a:p>
            <a:r>
              <a:rPr lang="en-GB" dirty="0"/>
              <a:t>Pain post Arthroplasty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4895FA-ABE0-4E94-A22D-E0F3DFBFDE3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11105" y="1282359"/>
            <a:ext cx="7934325" cy="21621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830BE-3CFA-4CF0-A84A-B57EBC71D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633-4BA7-4C2B-9FDE-DA223769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00529-A442-41B8-A6F0-3E1337151AAD}"/>
              </a:ext>
            </a:extLst>
          </p:cNvPr>
          <p:cNvSpPr txBox="1"/>
          <p:nvPr/>
        </p:nvSpPr>
        <p:spPr>
          <a:xfrm>
            <a:off x="7072176" y="3525185"/>
            <a:ext cx="18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1542733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3D312-7FF6-4154-89ED-86466B44A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493576" cy="430213"/>
          </a:xfrm>
        </p:spPr>
        <p:txBody>
          <a:bodyPr/>
          <a:lstStyle/>
          <a:p>
            <a:r>
              <a:rPr lang="en-GB" dirty="0"/>
              <a:t>Pain post Arthroplasty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830BE-3CFA-4CF0-A84A-B57EBC71D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633-4BA7-4C2B-9FDE-DA223769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CDC9D6F-1F95-46A8-8717-2E6D66DBF8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11810183"/>
              </p:ext>
            </p:extLst>
          </p:nvPr>
        </p:nvGraphicFramePr>
        <p:xfrm>
          <a:off x="235178" y="1159712"/>
          <a:ext cx="8630147" cy="33826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2256">
                  <a:extLst>
                    <a:ext uri="{9D8B030D-6E8A-4147-A177-3AD203B41FA5}">
                      <a16:colId xmlns:a16="http://schemas.microsoft.com/office/drawing/2014/main" val="3805923524"/>
                    </a:ext>
                  </a:extLst>
                </a:gridCol>
                <a:gridCol w="477961">
                  <a:extLst>
                    <a:ext uri="{9D8B030D-6E8A-4147-A177-3AD203B41FA5}">
                      <a16:colId xmlns:a16="http://schemas.microsoft.com/office/drawing/2014/main" val="3585941560"/>
                    </a:ext>
                  </a:extLst>
                </a:gridCol>
                <a:gridCol w="1049640">
                  <a:extLst>
                    <a:ext uri="{9D8B030D-6E8A-4147-A177-3AD203B41FA5}">
                      <a16:colId xmlns:a16="http://schemas.microsoft.com/office/drawing/2014/main" val="4294083421"/>
                    </a:ext>
                  </a:extLst>
                </a:gridCol>
                <a:gridCol w="901651">
                  <a:extLst>
                    <a:ext uri="{9D8B030D-6E8A-4147-A177-3AD203B41FA5}">
                      <a16:colId xmlns:a16="http://schemas.microsoft.com/office/drawing/2014/main" val="3029324701"/>
                    </a:ext>
                  </a:extLst>
                </a:gridCol>
                <a:gridCol w="1138818">
                  <a:extLst>
                    <a:ext uri="{9D8B030D-6E8A-4147-A177-3AD203B41FA5}">
                      <a16:colId xmlns:a16="http://schemas.microsoft.com/office/drawing/2014/main" val="984441816"/>
                    </a:ext>
                  </a:extLst>
                </a:gridCol>
                <a:gridCol w="2210360">
                  <a:extLst>
                    <a:ext uri="{9D8B030D-6E8A-4147-A177-3AD203B41FA5}">
                      <a16:colId xmlns:a16="http://schemas.microsoft.com/office/drawing/2014/main" val="400076176"/>
                    </a:ext>
                  </a:extLst>
                </a:gridCol>
                <a:gridCol w="2289461">
                  <a:extLst>
                    <a:ext uri="{9D8B030D-6E8A-4147-A177-3AD203B41FA5}">
                      <a16:colId xmlns:a16="http://schemas.microsoft.com/office/drawing/2014/main" val="3332534883"/>
                    </a:ext>
                  </a:extLst>
                </a:gridCol>
              </a:tblGrid>
              <a:tr h="518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=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 up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Favourable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Uncertain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Unfavourable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1164086"/>
                  </a:ext>
                </a:extLst>
              </a:tr>
              <a:tr h="1228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12-18/12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QOL self report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754 </a:t>
                      </a:r>
                    </a:p>
                    <a:p>
                      <a:pPr algn="ctr" rtl="0" fontAlgn="ctr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(61%)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died</a:t>
                      </a:r>
                      <a:b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 attrition 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(10%)</a:t>
                      </a:r>
                      <a:b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further surgery, pain ongoing (min QOL impact)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 moderate/severe pain</a:t>
                      </a:r>
                    </a:p>
                    <a:p>
                      <a:pPr algn="ctr" fontAlgn="t"/>
                      <a:endParaRPr lang="en-GB" sz="1400" b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92323154"/>
                  </a:ext>
                </a:extLst>
              </a:tr>
              <a:tr h="49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WOMAC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(86%)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attrition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moderate / severe pain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(8.3%)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6515325"/>
                  </a:ext>
                </a:extLst>
              </a:tr>
              <a:tr h="49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WOMAC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(58%)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attrition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(26%)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 no improvement /worse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(16%)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25368645"/>
                  </a:ext>
                </a:extLst>
              </a:tr>
              <a:tr h="49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43/12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WOMAC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(70%)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died</a:t>
                      </a:r>
                      <a:b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attrition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&lt;10/100 VAS improvement</a:t>
                      </a:r>
                    </a:p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(21%)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4383762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2CC9022-FDFC-4679-BC17-86F733616C95}"/>
              </a:ext>
            </a:extLst>
          </p:cNvPr>
          <p:cNvSpPr txBox="1"/>
          <p:nvPr/>
        </p:nvSpPr>
        <p:spPr>
          <a:xfrm>
            <a:off x="3372398" y="4665854"/>
            <a:ext cx="304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(Beswick </a:t>
            </a:r>
            <a:r>
              <a:rPr lang="en-GB" i="1" dirty="0"/>
              <a:t>et al., </a:t>
            </a:r>
            <a:r>
              <a:rPr lang="en-GB" dirty="0"/>
              <a:t>2012)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1502B-7BCF-4C35-96BD-2B5FBEBD73F8}"/>
              </a:ext>
            </a:extLst>
          </p:cNvPr>
          <p:cNvSpPr/>
          <p:nvPr/>
        </p:nvSpPr>
        <p:spPr>
          <a:xfrm>
            <a:off x="3190009" y="1714500"/>
            <a:ext cx="1153391" cy="2827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2A4A2-36E2-40CA-A119-EFC9AF1BEBB8}"/>
              </a:ext>
            </a:extLst>
          </p:cNvPr>
          <p:cNvSpPr/>
          <p:nvPr/>
        </p:nvSpPr>
        <p:spPr>
          <a:xfrm>
            <a:off x="6577401" y="1685514"/>
            <a:ext cx="2287924" cy="28568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33FBE9-678B-4D1D-BDE3-898416AB9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5039682" cy="430213"/>
          </a:xfrm>
        </p:spPr>
        <p:txBody>
          <a:bodyPr/>
          <a:lstStyle/>
          <a:p>
            <a:r>
              <a:rPr lang="en-GB" dirty="0"/>
              <a:t>Social isolation and loneliness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CE0CD-8566-4A50-8947-F9E560F73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C2A07-0F3A-440F-A189-88B97C24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074" name="Picture 2" descr="Social Isolation and Loneliness">
            <a:extLst>
              <a:ext uri="{FF2B5EF4-FFF2-40B4-BE49-F238E27FC236}">
                <a16:creationId xmlns:a16="http://schemas.microsoft.com/office/drawing/2014/main" id="{B4E2674B-0FE2-428A-936B-8654B7F1D0F5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44" y="1175494"/>
            <a:ext cx="3674319" cy="36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416B6-EDD8-43F6-9215-8BC91FF6E3AC}"/>
              </a:ext>
            </a:extLst>
          </p:cNvPr>
          <p:cNvSpPr txBox="1"/>
          <p:nvPr/>
        </p:nvSpPr>
        <p:spPr>
          <a:xfrm>
            <a:off x="405474" y="1970416"/>
            <a:ext cx="45856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Social isolation and loneliness are increasingly being recognised as a priority public health problem and policy issue for older people. During the course of the </a:t>
            </a:r>
            <a:r>
              <a:rPr lang="en-GB" b="0" i="0" u="none" strike="noStrike" dirty="0">
                <a:solidFill>
                  <a:srgbClr val="008DC9"/>
                </a:solidFill>
                <a:effectLst/>
                <a:latin typeface="Arial" panose="020B0604020202020204" pitchFamily="34" charset="0"/>
                <a:hlinkClick r:id="rId3"/>
              </a:rPr>
              <a:t>UN Decade of Healthy Ageing (2021-2030)</a:t>
            </a:r>
            <a:endParaRPr lang="en-GB" b="0" i="0" u="none" strike="noStrike" dirty="0">
              <a:solidFill>
                <a:srgbClr val="008DC9"/>
              </a:solidFill>
              <a:effectLst/>
              <a:latin typeface="Arial" panose="020B0604020202020204" pitchFamily="34" charset="0"/>
            </a:endParaRPr>
          </a:p>
          <a:p>
            <a:endParaRPr lang="en-GB" dirty="0">
              <a:solidFill>
                <a:srgbClr val="008DC9"/>
              </a:solidFill>
              <a:latin typeface="Arial" panose="020B0604020202020204" pitchFamily="34" charset="0"/>
            </a:endParaRPr>
          </a:p>
          <a:p>
            <a:pPr algn="r"/>
            <a:r>
              <a:rPr lang="en-GB" dirty="0">
                <a:latin typeface="Arial" panose="020B0604020202020204" pitchFamily="34" charset="0"/>
              </a:rPr>
              <a:t>World Health Organisation (2021)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80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5C901-3BED-47A9-BF36-FC83913E3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641622" cy="430213"/>
          </a:xfrm>
        </p:spPr>
        <p:txBody>
          <a:bodyPr/>
          <a:lstStyle/>
          <a:p>
            <a:r>
              <a:rPr lang="en-GB" dirty="0"/>
              <a:t>Social isolation and loneliness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BE887-D8A1-47D4-A875-6254998FA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19652-EB7B-45ED-B0F0-454CB779B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DB8B5F-5820-4120-859B-77B444EC39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0789" y="1546584"/>
            <a:ext cx="4641622" cy="13591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ELSA – English Longitudinal Study of Ageing.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50 year study, started in 2002.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Self reported pain and loneliness.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@4 years follow up: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Baseline CRP was associated with pain and loneliness.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Increased CRP was associated with increased future pain, but not loneliness.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Pain seemed to positively predict future loneliness, but CRP did not seem to have an additional role.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B656E2BA-11A3-444A-8E9D-C8A7E75B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038" y="1774366"/>
            <a:ext cx="3608173" cy="19623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C810D4-6E93-4F2A-B1DC-AD67615088F2}"/>
              </a:ext>
            </a:extLst>
          </p:cNvPr>
          <p:cNvSpPr txBox="1"/>
          <p:nvPr/>
        </p:nvSpPr>
        <p:spPr>
          <a:xfrm>
            <a:off x="6413527" y="4019120"/>
            <a:ext cx="242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Loeffler and Steptoe (2021)</a:t>
            </a:r>
          </a:p>
        </p:txBody>
      </p:sp>
      <p:pic>
        <p:nvPicPr>
          <p:cNvPr id="1026" name="Picture 2" descr="Queen Elsa - (Frozen) | The secret - &amp;amp; not so secret - gay Disney  characters - Film">
            <a:extLst>
              <a:ext uri="{FF2B5EF4-FFF2-40B4-BE49-F238E27FC236}">
                <a16:creationId xmlns:a16="http://schemas.microsoft.com/office/drawing/2014/main" id="{AC116F67-C9F8-4F3B-8017-0C64927E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08" y="1809757"/>
            <a:ext cx="4027424" cy="25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652BE-766F-4F4C-BA5E-3EABAF6FD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025249" cy="430213"/>
          </a:xfrm>
        </p:spPr>
        <p:txBody>
          <a:bodyPr/>
          <a:lstStyle/>
          <a:p>
            <a:r>
              <a:rPr lang="en-GB" dirty="0"/>
              <a:t>Loneliness and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14C1-B484-4723-8BC6-4554381D32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360" y="2241973"/>
            <a:ext cx="2878668" cy="15781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ELSA data again… she just wont let it go!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Population attributable fraction for depression as a result of loneliness of up to 18%.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3D5F8-F2A7-4178-B7FF-C217F00F0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B1AD0-66CD-40A2-87EB-22586D3B6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28485-A9BD-44C5-A87B-AC84D86A9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5" r="1322"/>
          <a:stretch/>
        </p:blipFill>
        <p:spPr>
          <a:xfrm>
            <a:off x="146105" y="1495214"/>
            <a:ext cx="5461168" cy="27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1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D2791B-F409-4A33-B170-1F8C94383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5481515" cy="430213"/>
          </a:xfrm>
        </p:spPr>
        <p:txBody>
          <a:bodyPr/>
          <a:lstStyle/>
          <a:p>
            <a:r>
              <a:rPr lang="en-GB" dirty="0"/>
              <a:t>Psychological influences of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C2F3-5541-4364-A37A-1A71E7EA10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87999" y="1268877"/>
            <a:ext cx="3419085" cy="11627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Depression and psychological distress were predictive of poor outcome,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</a:rPr>
              <a:t>T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hese effects were no longer significant once measures of illness perceptions were added</a:t>
            </a:r>
            <a:endParaRPr lang="en-GB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3D994-4673-43B5-8CAF-FF8A6C11E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Connect Health 2021  | 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9C42-86BC-4096-91CB-1F6DB6D52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D74A1-26E8-4D4E-9A17-D0CCC2BF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8" y="954848"/>
            <a:ext cx="5160076" cy="10981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79A2B5-16AD-4E83-8E25-A13B7BE0EC85}"/>
              </a:ext>
            </a:extLst>
          </p:cNvPr>
          <p:cNvSpPr/>
          <p:nvPr/>
        </p:nvSpPr>
        <p:spPr>
          <a:xfrm>
            <a:off x="5587999" y="1266614"/>
            <a:ext cx="3419086" cy="1162750"/>
          </a:xfrm>
          <a:prstGeom prst="rect">
            <a:avLst/>
          </a:prstGeom>
          <a:noFill/>
          <a:ln w="38100">
            <a:solidFill>
              <a:srgbClr val="15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E2D86-EDDA-48F7-82CC-7CEB7FACE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77" y="2139341"/>
            <a:ext cx="4176607" cy="15292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CF8E94-5879-4856-BB4C-C0EBCA90D397}"/>
              </a:ext>
            </a:extLst>
          </p:cNvPr>
          <p:cNvSpPr/>
          <p:nvPr/>
        </p:nvSpPr>
        <p:spPr>
          <a:xfrm>
            <a:off x="5587999" y="2599459"/>
            <a:ext cx="3419086" cy="1162750"/>
          </a:xfrm>
          <a:prstGeom prst="rect">
            <a:avLst/>
          </a:prstGeom>
          <a:noFill/>
          <a:ln w="38100">
            <a:solidFill>
              <a:srgbClr val="15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70A44-CDF5-46E8-8459-103EB3EA76B9}"/>
              </a:ext>
            </a:extLst>
          </p:cNvPr>
          <p:cNvSpPr txBox="1"/>
          <p:nvPr/>
        </p:nvSpPr>
        <p:spPr>
          <a:xfrm>
            <a:off x="5618201" y="2685481"/>
            <a:ext cx="3419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1C1D1E"/>
                </a:solidFill>
                <a:effectLst/>
              </a:rPr>
              <a:t>Individuals with severe gluteal tendinopathy present with psychological distress, poorer QOL, greater BMI and waist girth. </a:t>
            </a:r>
            <a:endParaRPr lang="en-GB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BF3E9B-C0EB-4C85-8E0E-0E171FAF9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18992"/>
          <a:stretch/>
        </p:blipFill>
        <p:spPr>
          <a:xfrm>
            <a:off x="235177" y="3762209"/>
            <a:ext cx="4572000" cy="11422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A3328C5-A56F-4C95-835B-3E99ECEFBDB1}"/>
              </a:ext>
            </a:extLst>
          </p:cNvPr>
          <p:cNvSpPr txBox="1"/>
          <p:nvPr/>
        </p:nvSpPr>
        <p:spPr>
          <a:xfrm>
            <a:off x="5587998" y="3999262"/>
            <a:ext cx="3419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1C1D1E"/>
                </a:solidFill>
                <a:effectLst/>
              </a:rPr>
              <a:t>Depression at 4 weeks was predictive of pain intensity, pain interference and physical health at 1 year follow up. </a:t>
            </a:r>
            <a:endParaRPr lang="en-GB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A460B8-5CA2-4920-8692-770C596AB807}"/>
              </a:ext>
            </a:extLst>
          </p:cNvPr>
          <p:cNvSpPr/>
          <p:nvPr/>
        </p:nvSpPr>
        <p:spPr>
          <a:xfrm>
            <a:off x="5587998" y="3917327"/>
            <a:ext cx="3419086" cy="902535"/>
          </a:xfrm>
          <a:prstGeom prst="rect">
            <a:avLst/>
          </a:prstGeom>
          <a:noFill/>
          <a:ln w="38100">
            <a:solidFill>
              <a:srgbClr val="157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35A25D-C928-47ED-924D-3D866D831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80" y="177647"/>
            <a:ext cx="6955491" cy="13342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D52906-8998-48BC-A78D-291248064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82" y="3326266"/>
            <a:ext cx="5812294" cy="15738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99F762-616C-4CE5-B316-223479404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710" y="1750488"/>
            <a:ext cx="5812294" cy="18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2" grpId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AEDE5E-28F8-4639-808D-78E972A06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3981980" cy="430213"/>
          </a:xfrm>
        </p:spPr>
        <p:txBody>
          <a:bodyPr/>
          <a:lstStyle/>
          <a:p>
            <a:r>
              <a:rPr lang="en-GB" dirty="0"/>
              <a:t>Why am I telling you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09BB1-97D2-4A49-AA40-BBEB26228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BD8CE-6DFC-4ABE-8ACD-0D7FDECAE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C7BAB2-0F49-48D5-9EB8-3D1AEF636C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0789" y="1546584"/>
            <a:ext cx="2172247" cy="3201686"/>
          </a:xfrm>
        </p:spPr>
        <p:txBody>
          <a:bodyPr/>
          <a:lstStyle/>
          <a:p>
            <a:pPr marL="0" indent="0">
              <a:buNone/>
            </a:pPr>
            <a:r>
              <a:rPr lang="en-GB" sz="23900" dirty="0"/>
              <a:t>B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ABC7BE9-0963-4B6D-A6F5-43EB22D2EDD0}"/>
              </a:ext>
            </a:extLst>
          </p:cNvPr>
          <p:cNvSpPr txBox="1">
            <a:spLocks/>
          </p:cNvSpPr>
          <p:nvPr/>
        </p:nvSpPr>
        <p:spPr>
          <a:xfrm>
            <a:off x="3318338" y="1546584"/>
            <a:ext cx="2172247" cy="320168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3900" dirty="0"/>
              <a:t>P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D52FBE1-98A9-4DB5-AC5A-99261CAA5E1D}"/>
              </a:ext>
            </a:extLst>
          </p:cNvPr>
          <p:cNvSpPr txBox="1">
            <a:spLocks/>
          </p:cNvSpPr>
          <p:nvPr/>
        </p:nvSpPr>
        <p:spPr>
          <a:xfrm>
            <a:off x="6008861" y="1546584"/>
            <a:ext cx="2172247" cy="320168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39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119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44B4A-0F24-4EBF-9E11-104094D8C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7EBDD-7D73-43E3-B45F-9233CCEE46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0789" y="1408853"/>
            <a:ext cx="5189796" cy="33394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68 years old.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Reporting right sided groin pain for the last 10 months.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Vague radiation to the knee.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Occasional back pain.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Referred via GP due to Xray outlining moderate hip Osteoarthritis: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75837-BFBF-497B-B9AD-6686CB704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70F86-71C0-4EAF-A48A-BF11B7EE2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Person With Blonde Hair and Red Lipstick">
            <a:extLst>
              <a:ext uri="{FF2B5EF4-FFF2-40B4-BE49-F238E27FC236}">
                <a16:creationId xmlns:a16="http://schemas.microsoft.com/office/drawing/2014/main" id="{0F89EAC7-9D4C-4E22-A044-2E18F0A5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98" y="1546584"/>
            <a:ext cx="2305041" cy="30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E7B1A-8DC8-44D1-8225-1CC0576E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25" y="3481445"/>
            <a:ext cx="4143375" cy="1266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457E45-9253-4E83-897D-2F364F83EB47}"/>
              </a:ext>
            </a:extLst>
          </p:cNvPr>
          <p:cNvSpPr txBox="1"/>
          <p:nvPr/>
        </p:nvSpPr>
        <p:spPr>
          <a:xfrm>
            <a:off x="1232748" y="3822469"/>
            <a:ext cx="3461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see Joan, who has hip pain. I think she needs a replacement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4F55B4-709C-4F3C-8448-E72D222E4731}"/>
              </a:ext>
            </a:extLst>
          </p:cNvPr>
          <p:cNvGrpSpPr/>
          <p:nvPr/>
        </p:nvGrpSpPr>
        <p:grpSpPr>
          <a:xfrm>
            <a:off x="712152" y="3481445"/>
            <a:ext cx="4143375" cy="1266825"/>
            <a:chOff x="712152" y="3481445"/>
            <a:chExt cx="4143375" cy="12668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998BE5-C79E-4537-B2FC-8948A1C14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152" y="3481445"/>
              <a:ext cx="4143375" cy="12668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268A7-7829-420C-8998-3456550EED9F}"/>
                </a:ext>
              </a:extLst>
            </p:cNvPr>
            <p:cNvSpPr txBox="1"/>
            <p:nvPr/>
          </p:nvSpPr>
          <p:spPr>
            <a:xfrm>
              <a:off x="1225975" y="3822469"/>
              <a:ext cx="3461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Please see Joan, who has hip pain. I think she needs a replacement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007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0AA067-8DDD-4EDA-AD02-6E09B3738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22AE-2D62-4E5F-BEFC-4116194628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Is it really OA?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What’s the driving factor for the person seeking care.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Single interventions are rarely helpful (also, you can’t stretch bone 😜).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Social determinants of health are complex, sometimes beyond the scope of an individual to solve.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You don’t </a:t>
            </a:r>
            <a:r>
              <a:rPr lang="en-GB" sz="2400" b="1" u="sng" dirty="0"/>
              <a:t>HAVE</a:t>
            </a:r>
            <a:r>
              <a:rPr lang="en-GB" sz="2400" dirty="0"/>
              <a:t> to have surgery…..for anything.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0CE98-E5CC-459B-951D-92C600C74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CC5A7-7E9A-4D3A-84D6-5BBEB6A92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67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890FD0-254B-4477-BE89-AB664D3C9E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A9EAC-37F8-4E05-989B-6C7B6E581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DA74B-9337-43C1-9D2D-B6F97C5CE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218" name="Picture 2" descr="TOP 25 QUOTES BY RICHARD P. FEYNMAN (of 377) | A-Z Quotes">
            <a:extLst>
              <a:ext uri="{FF2B5EF4-FFF2-40B4-BE49-F238E27FC236}">
                <a16:creationId xmlns:a16="http://schemas.microsoft.com/office/drawing/2014/main" id="{DB25125C-36F9-402A-B682-6E773645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" y="1068753"/>
            <a:ext cx="7279005" cy="34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9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44B4A-0F24-4EBF-9E11-104094D8C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7EBDD-7D73-43E3-B45F-9233CCEE46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0789" y="1408853"/>
            <a:ext cx="5189796" cy="33394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does Joan understand about her problem?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What does Joan know is available for her problem?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Chronology and behaviour of symptoms (Could it be something else)?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How did it start.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Has it changed since.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When was the Xray.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Family history?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PMH?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SH?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75837-BFBF-497B-B9AD-6686CB704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70F86-71C0-4EAF-A48A-BF11B7EE2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Person With Blonde Hair and Red Lipstick">
            <a:extLst>
              <a:ext uri="{FF2B5EF4-FFF2-40B4-BE49-F238E27FC236}">
                <a16:creationId xmlns:a16="http://schemas.microsoft.com/office/drawing/2014/main" id="{0F89EAC7-9D4C-4E22-A044-2E18F0A5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98" y="1546584"/>
            <a:ext cx="2305041" cy="30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ck To The Future Explain GIF - Back To The Future Explain Doc Brown -  Discover &amp;amp; Share GIFs">
            <a:extLst>
              <a:ext uri="{FF2B5EF4-FFF2-40B4-BE49-F238E27FC236}">
                <a16:creationId xmlns:a16="http://schemas.microsoft.com/office/drawing/2014/main" id="{A6EE2EA7-070A-4A82-A416-84D2018405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2488569"/>
            <a:ext cx="3938702" cy="22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03D4DF-5494-4550-B678-9087C379F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ifs…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621CA-8205-4A90-AE50-A2FF628FDC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0789" y="1546584"/>
            <a:ext cx="4120604" cy="32016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Heavy prednisolone use  / “out of date” Xray – ? AVN.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Sudden severe worsening, unable to weight bear – ? Bony Collapse.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History of cancer - ? METs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&lt;45 years old** - ? Dysplasia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dirty="0"/>
              <a:t>** (not unique to those under 45 years old, but an age where infant hip screening was poor)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BA0F3-E207-478C-8A95-1BFC4662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34DD7-4A83-4F45-B783-30611C24C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2" name="Picture 2" descr="What If...? (TV series) - Wikipedia">
            <a:extLst>
              <a:ext uri="{FF2B5EF4-FFF2-40B4-BE49-F238E27FC236}">
                <a16:creationId xmlns:a16="http://schemas.microsoft.com/office/drawing/2014/main" id="{3897B88A-A6F4-431E-A005-1C5BB6A9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3" y="1835077"/>
            <a:ext cx="4258155" cy="23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7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C0342B-5529-403C-8327-C5B314035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Diagnosis – OA Hip </a:t>
            </a:r>
          </a:p>
        </p:txBody>
      </p:sp>
      <p:pic>
        <p:nvPicPr>
          <p:cNvPr id="6146" name="Picture 2" descr="options – Kent Business School Employability">
            <a:extLst>
              <a:ext uri="{FF2B5EF4-FFF2-40B4-BE49-F238E27FC236}">
                <a16:creationId xmlns:a16="http://schemas.microsoft.com/office/drawing/2014/main" id="{EC01FECF-30EF-45FF-80D1-9A0ED2D1D56F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255" y="1413634"/>
            <a:ext cx="6001118" cy="32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37E2-1A14-4E63-AA31-45A672FD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420A4-9009-42CC-B53D-33EC5C83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1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B5AE7C-42FF-4E41-BA26-992724B5D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606986" cy="430213"/>
          </a:xfrm>
        </p:spPr>
        <p:txBody>
          <a:bodyPr/>
          <a:lstStyle/>
          <a:p>
            <a:r>
              <a:rPr lang="en-GB" dirty="0"/>
              <a:t>Shared Decision Making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908C-D21B-4491-B4C6-C2DEE33757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0789" y="1546584"/>
            <a:ext cx="3917920" cy="32016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/>
              <a:t>Nothing</a:t>
            </a:r>
            <a:endParaRPr lang="en-GB" sz="2800" b="1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“Watch and wait”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Absolutely a viable option.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Can be useful if not keen on / safe for interventions available.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Not keen on active part of recovery.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May be a flare up and therefore potential to settle down in time.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30F78-8092-481E-914F-3D859B091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A5F3E-87F9-4CE4-9D40-4A150FF1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31D643-63D9-4147-9CC3-AFBF1F4794E6}"/>
              </a:ext>
            </a:extLst>
          </p:cNvPr>
          <p:cNvSpPr txBox="1">
            <a:spLocks/>
          </p:cNvSpPr>
          <p:nvPr/>
        </p:nvSpPr>
        <p:spPr>
          <a:xfrm>
            <a:off x="4925293" y="1546584"/>
            <a:ext cx="3917920" cy="320168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5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2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2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/>
              <a:t>Something</a:t>
            </a:r>
            <a:endParaRPr lang="en-GB" b="1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Lifestyle / activity modification. </a:t>
            </a:r>
          </a:p>
          <a:p>
            <a:pPr marL="0" indent="0" algn="ctr">
              <a:buNone/>
            </a:pPr>
            <a:r>
              <a:rPr lang="en-GB" dirty="0"/>
              <a:t>Rehabilitation (self directed / guided). </a:t>
            </a:r>
          </a:p>
          <a:p>
            <a:pPr marL="0" indent="0" algn="ctr">
              <a:buNone/>
            </a:pPr>
            <a:r>
              <a:rPr lang="en-GB" dirty="0"/>
              <a:t>Medication review. </a:t>
            </a:r>
          </a:p>
          <a:p>
            <a:pPr marL="0" indent="0" algn="ctr">
              <a:buNone/>
            </a:pPr>
            <a:r>
              <a:rPr lang="en-GB" dirty="0"/>
              <a:t>Injection. </a:t>
            </a:r>
          </a:p>
          <a:p>
            <a:pPr marL="0" indent="0" algn="ctr">
              <a:buNone/>
            </a:pPr>
            <a:r>
              <a:rPr lang="en-GB" dirty="0"/>
              <a:t>Surgery. </a:t>
            </a:r>
          </a:p>
        </p:txBody>
      </p:sp>
    </p:spTree>
    <p:extLst>
      <p:ext uri="{BB962C8B-B14F-4D97-AF65-F5344CB8AC3E}">
        <p14:creationId xmlns:p14="http://schemas.microsoft.com/office/powerpoint/2010/main" val="890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7483D5-8744-469B-8372-0826E9258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508FA-EE98-4FD7-A73E-76E3A9006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4F141-281F-4773-A4D4-620389A70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reeform 114">
            <a:extLst>
              <a:ext uri="{FF2B5EF4-FFF2-40B4-BE49-F238E27FC236}">
                <a16:creationId xmlns:a16="http://schemas.microsoft.com/office/drawing/2014/main" id="{1B309467-BF4D-4D1D-9E38-84348ADE1B08}"/>
              </a:ext>
            </a:extLst>
          </p:cNvPr>
          <p:cNvSpPr>
            <a:spLocks noChangeAspect="1"/>
          </p:cNvSpPr>
          <p:nvPr/>
        </p:nvSpPr>
        <p:spPr>
          <a:xfrm>
            <a:off x="3663632" y="2358946"/>
            <a:ext cx="1507132" cy="1453453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748E0-B2EF-49FC-B917-DAA4912B5262}"/>
              </a:ext>
            </a:extLst>
          </p:cNvPr>
          <p:cNvSpPr txBox="1"/>
          <p:nvPr/>
        </p:nvSpPr>
        <p:spPr>
          <a:xfrm>
            <a:off x="148092" y="1208681"/>
            <a:ext cx="40668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Obesity: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</a:rPr>
              <a:t>Risks to post op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</a:rPr>
              <a:t>Weight loss does not protect from THR.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</a:rPr>
              <a:t>Lower weight in younger life seems to reduce THR risk</a:t>
            </a:r>
            <a:r>
              <a:rPr lang="en-GB" dirty="0"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C52A92-F5B2-4FAB-AD71-82B20E0C9022}"/>
              </a:ext>
            </a:extLst>
          </p:cNvPr>
          <p:cNvSpPr txBox="1"/>
          <p:nvPr/>
        </p:nvSpPr>
        <p:spPr>
          <a:xfrm>
            <a:off x="5170764" y="3511577"/>
            <a:ext cx="3860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Exercise: No clear superior type </a:t>
            </a:r>
            <a:r>
              <a:rPr lang="en-GB" dirty="0">
                <a:latin typeface="Arial" panose="020B0604020202020204" pitchFamily="34" charset="0"/>
              </a:rPr>
              <a:t>/</a:t>
            </a:r>
            <a:r>
              <a:rPr lang="en-GB" b="0" i="0" dirty="0">
                <a:effectLst/>
                <a:latin typeface="Arial" panose="020B0604020202020204" pitchFamily="34" charset="0"/>
              </a:rPr>
              <a:t> dose currently in publication for OA hip. Consider Rate of Force Dev.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Remember – YOU CAN’T STRETCH BONE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75DE4D-EA6B-4BC8-9911-3891575E48BF}"/>
              </a:ext>
            </a:extLst>
          </p:cNvPr>
          <p:cNvSpPr txBox="1"/>
          <p:nvPr/>
        </p:nvSpPr>
        <p:spPr>
          <a:xfrm>
            <a:off x="235178" y="3786802"/>
            <a:ext cx="4585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Psychological treatments: No direct evidence for OA hip, some suggested benefits due to transferability to pain in general or psychological comorbidities.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CF06DF-4023-43E2-BF0D-FD6021CA0326}"/>
              </a:ext>
            </a:extLst>
          </p:cNvPr>
          <p:cNvSpPr txBox="1"/>
          <p:nvPr/>
        </p:nvSpPr>
        <p:spPr>
          <a:xfrm>
            <a:off x="5573532" y="1356698"/>
            <a:ext cx="3374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Manual Therapy: Limited data supporting Manual Therapy beyond short term pain relief.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E444F6-9F03-44CA-8A03-3B9B76DC188F}"/>
              </a:ext>
            </a:extLst>
          </p:cNvPr>
          <p:cNvSpPr/>
          <p:nvPr/>
        </p:nvSpPr>
        <p:spPr>
          <a:xfrm>
            <a:off x="430025" y="1187051"/>
            <a:ext cx="797434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So, It’s All Hopeless….?</a:t>
            </a:r>
          </a:p>
        </p:txBody>
      </p:sp>
    </p:spTree>
    <p:extLst>
      <p:ext uri="{BB962C8B-B14F-4D97-AF65-F5344CB8AC3E}">
        <p14:creationId xmlns:p14="http://schemas.microsoft.com/office/powerpoint/2010/main" val="6763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44B4A-0F24-4EBF-9E11-104094D8C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78" y="477646"/>
            <a:ext cx="4617377" cy="430213"/>
          </a:xfrm>
        </p:spPr>
        <p:txBody>
          <a:bodyPr/>
          <a:lstStyle/>
          <a:p>
            <a:r>
              <a:rPr lang="en-GB" dirty="0"/>
              <a:t>Maybe….. But consider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75837-BFBF-497B-B9AD-6686CB704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Connect Health 2021  |  Page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70F86-71C0-4EAF-A48A-BF11B7EE2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BBB17-D1F6-704C-8B43-D73FD8B96C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3A964D-09D5-4E7F-80AA-4C3A301C7D9D}"/>
              </a:ext>
            </a:extLst>
          </p:cNvPr>
          <p:cNvSpPr txBox="1">
            <a:spLocks/>
          </p:cNvSpPr>
          <p:nvPr/>
        </p:nvSpPr>
        <p:spPr>
          <a:xfrm>
            <a:off x="561111" y="1546584"/>
            <a:ext cx="3751118" cy="26721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75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2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2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Trajectory of condition?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What’s going in Joan’s life / head?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does Joan want / is willing to do?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are her main barriers?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wait cheezburger juggling waitbasketballs GIF">
            <a:extLst>
              <a:ext uri="{FF2B5EF4-FFF2-40B4-BE49-F238E27FC236}">
                <a16:creationId xmlns:a16="http://schemas.microsoft.com/office/drawing/2014/main" id="{5C81C783-EA29-4DA7-A86A-D52DD58D9B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415035"/>
            <a:ext cx="3386126" cy="30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7655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7B683283-9666-42C8-9458-39B777CF1D34}"/>
    </a:ext>
  </a:extLst>
</a:theme>
</file>

<file path=ppt/theme/theme10.xml><?xml version="1.0" encoding="utf-8"?>
<a:theme xmlns:a="http://schemas.openxmlformats.org/drawingml/2006/main" name="9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2A0F23CC-37DE-4407-99BF-562956BB11AA}"/>
    </a:ext>
  </a:extLst>
</a:theme>
</file>

<file path=ppt/theme/theme11.xml><?xml version="1.0" encoding="utf-8"?>
<a:theme xmlns:a="http://schemas.openxmlformats.org/drawingml/2006/main" name="10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CBAC970B-A46C-458C-8EDF-3B9AD5117B4E}"/>
    </a:ext>
  </a:extLst>
</a:theme>
</file>

<file path=ppt/theme/theme12.xml><?xml version="1.0" encoding="utf-8"?>
<a:theme xmlns:a="http://schemas.openxmlformats.org/drawingml/2006/main" name="11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43D22039-DF8A-4BC3-AFBA-6379456299AD}"/>
    </a:ext>
  </a:extLst>
</a:theme>
</file>

<file path=ppt/theme/theme13.xml><?xml version="1.0" encoding="utf-8"?>
<a:theme xmlns:a="http://schemas.openxmlformats.org/drawingml/2006/main" name="12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D70004C1-7FD7-4172-915B-6275E46910B5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3E567D24-6431-440A-AAF8-B13DDC978186}"/>
    </a:ext>
  </a:extLst>
</a:theme>
</file>

<file path=ppt/theme/theme3.xml><?xml version="1.0" encoding="utf-8"?>
<a:theme xmlns:a="http://schemas.openxmlformats.org/drawingml/2006/main" name="2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024A2BD7-CC06-47C6-B3EC-99D69A3BEAE2}"/>
    </a:ext>
  </a:extLst>
</a:theme>
</file>

<file path=ppt/theme/theme4.xml><?xml version="1.0" encoding="utf-8"?>
<a:theme xmlns:a="http://schemas.openxmlformats.org/drawingml/2006/main" name="3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4BD3E889-AE15-40C0-BB92-A361DCC3F624}"/>
    </a:ext>
  </a:extLst>
</a:theme>
</file>

<file path=ppt/theme/theme5.xml><?xml version="1.0" encoding="utf-8"?>
<a:theme xmlns:a="http://schemas.openxmlformats.org/drawingml/2006/main" name="4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B8DB70AB-C0BF-4EF9-A4F5-34C45674C5EC}"/>
    </a:ext>
  </a:extLst>
</a:theme>
</file>

<file path=ppt/theme/theme6.xml><?xml version="1.0" encoding="utf-8"?>
<a:theme xmlns:a="http://schemas.openxmlformats.org/drawingml/2006/main" name="5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539B4FE0-5361-4C77-9500-3970B3284080}"/>
    </a:ext>
  </a:extLst>
</a:theme>
</file>

<file path=ppt/theme/theme7.xml><?xml version="1.0" encoding="utf-8"?>
<a:theme xmlns:a="http://schemas.openxmlformats.org/drawingml/2006/main" name="6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77ACC0DB-052D-45D0-A989-1E4D981CAE84}"/>
    </a:ext>
  </a:extLst>
</a:theme>
</file>

<file path=ppt/theme/theme8.xml><?xml version="1.0" encoding="utf-8"?>
<a:theme xmlns:a="http://schemas.openxmlformats.org/drawingml/2006/main" name="7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E5CFCE94-4EC5-4F83-8D86-F5D9E9789844}"/>
    </a:ext>
  </a:extLst>
</a:theme>
</file>

<file path=ppt/theme/theme9.xml><?xml version="1.0" encoding="utf-8"?>
<a:theme xmlns:a="http://schemas.openxmlformats.org/drawingml/2006/main" name="8_Section break">
  <a:themeElements>
    <a:clrScheme name="Connect Health Powerpoint">
      <a:dk1>
        <a:srgbClr val="53565A"/>
      </a:dk1>
      <a:lt1>
        <a:sysClr val="window" lastClr="FFFFFF"/>
      </a:lt1>
      <a:dk2>
        <a:srgbClr val="53565A"/>
      </a:dk2>
      <a:lt2>
        <a:srgbClr val="DBDCDD"/>
      </a:lt2>
      <a:accent1>
        <a:srgbClr val="53565A"/>
      </a:accent1>
      <a:accent2>
        <a:srgbClr val="ECE81A"/>
      </a:accent2>
      <a:accent3>
        <a:srgbClr val="165788"/>
      </a:accent3>
      <a:accent4>
        <a:srgbClr val="53565A"/>
      </a:accent4>
      <a:accent5>
        <a:srgbClr val="009FDA"/>
      </a:accent5>
      <a:accent6>
        <a:srgbClr val="722EA5"/>
      </a:accent6>
      <a:hlink>
        <a:srgbClr val="0563C1"/>
      </a:hlink>
      <a:folHlink>
        <a:srgbClr val="954F72"/>
      </a:folHlink>
    </a:clrScheme>
    <a:fontScheme name="Connect Healt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Health PowerPoint template 2021 update (1).pptx" id="{35A51A90-C3D5-43C1-B132-06483C78B76A}" vid="{A3BFC59D-D8F1-4A53-9623-9152D31A88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9A533BF75EF449CBA44C98C2A7F7F" ma:contentTypeVersion="7" ma:contentTypeDescription="Create a new document." ma:contentTypeScope="" ma:versionID="2f482b114e3c890222aadb8afb127a6e">
  <xsd:schema xmlns:xsd="http://www.w3.org/2001/XMLSchema" xmlns:xs="http://www.w3.org/2001/XMLSchema" xmlns:p="http://schemas.microsoft.com/office/2006/metadata/properties" xmlns:ns2="49c52d01-5dcb-4929-a4f6-50efde83b877" targetNamespace="http://schemas.microsoft.com/office/2006/metadata/properties" ma:root="true" ma:fieldsID="61495620d2c319c9deb1c60b3e728798" ns2:_="">
    <xsd:import namespace="49c52d01-5dcb-4929-a4f6-50efde83b8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52d01-5dcb-4929-a4f6-50efde83b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EFD782-B927-4A7D-BC7A-CA1EFA1EE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c52d01-5dcb-4929-a4f6-50efde83b8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3A388C-C87E-4EA8-8FA8-FEC487B6E1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2158708-77FD-41CB-B3AD-9E0E08105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ConnectHealth-Template</Template>
  <TotalTime>17199</TotalTime>
  <Words>1433</Words>
  <Application>Microsoft Office PowerPoint</Application>
  <PresentationFormat>On-screen Show (16:9)</PresentationFormat>
  <Paragraphs>286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arial</vt:lpstr>
      <vt:lpstr>arial</vt:lpstr>
      <vt:lpstr>Calibri</vt:lpstr>
      <vt:lpstr>Gotham Bold</vt:lpstr>
      <vt:lpstr>Gotham Light</vt:lpstr>
      <vt:lpstr>Verdana</vt:lpstr>
      <vt:lpstr>Title slide</vt:lpstr>
      <vt:lpstr>Section break</vt:lpstr>
      <vt:lpstr>2_Section break</vt:lpstr>
      <vt:lpstr>3_Section break</vt:lpstr>
      <vt:lpstr>4_Section break</vt:lpstr>
      <vt:lpstr>5_Section break</vt:lpstr>
      <vt:lpstr>6_Section break</vt:lpstr>
      <vt:lpstr>7_Section break</vt:lpstr>
      <vt:lpstr>8_Section break</vt:lpstr>
      <vt:lpstr>9_Section break</vt:lpstr>
      <vt:lpstr>10_Section break</vt:lpstr>
      <vt:lpstr>11_Section break</vt:lpstr>
      <vt:lpstr>12_Section break</vt:lpstr>
      <vt:lpstr>Shared Decision Making: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Decision Making:</dc:title>
  <dc:creator>Robert Tyer</dc:creator>
  <cp:lastModifiedBy>Robert Tyer</cp:lastModifiedBy>
  <cp:revision>7</cp:revision>
  <dcterms:created xsi:type="dcterms:W3CDTF">2021-09-19T18:59:19Z</dcterms:created>
  <dcterms:modified xsi:type="dcterms:W3CDTF">2021-10-05T19:50:13Z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0x0101009429A533BF75EF449CBA44C98C2A7F7F</vt:lpwstr>
  </property>
</Properties>
</file>