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5" r:id="rId4"/>
    <p:sldMasterId id="2147483657" r:id="rId5"/>
    <p:sldMasterId id="2147483659" r:id="rId6"/>
    <p:sldMasterId id="2147483675" r:id="rId7"/>
  </p:sldMasterIdLst>
  <p:notesMasterIdLst>
    <p:notesMasterId r:id="rId28"/>
  </p:notesMasterIdLst>
  <p:sldIdLst>
    <p:sldId id="264" r:id="rId8"/>
    <p:sldId id="290" r:id="rId9"/>
    <p:sldId id="292" r:id="rId10"/>
    <p:sldId id="301" r:id="rId11"/>
    <p:sldId id="293" r:id="rId12"/>
    <p:sldId id="266" r:id="rId13"/>
    <p:sldId id="280" r:id="rId14"/>
    <p:sldId id="283" r:id="rId15"/>
    <p:sldId id="294" r:id="rId16"/>
    <p:sldId id="296" r:id="rId17"/>
    <p:sldId id="299" r:id="rId18"/>
    <p:sldId id="300" r:id="rId19"/>
    <p:sldId id="272" r:id="rId20"/>
    <p:sldId id="302" r:id="rId21"/>
    <p:sldId id="303" r:id="rId22"/>
    <p:sldId id="304" r:id="rId23"/>
    <p:sldId id="298" r:id="rId24"/>
    <p:sldId id="297" r:id="rId25"/>
    <p:sldId id="305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132C62"/>
    <a:srgbClr val="DC5C52"/>
    <a:srgbClr val="D81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6"/>
  </p:normalViewPr>
  <p:slideViewPr>
    <p:cSldViewPr snapToGrid="0" snapToObjects="1">
      <p:cViewPr varScale="1">
        <p:scale>
          <a:sx n="105" d="100"/>
          <a:sy n="105" d="100"/>
        </p:scale>
        <p:origin x="1056" y="78"/>
      </p:cViewPr>
      <p:guideLst>
        <p:guide orient="horz" pos="243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96864-133A-4D3A-803C-8C45012CC740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CF30B86-5720-4925-AF9A-F878C2F3E8A0}">
      <dgm:prSet phldrT="[Text]" custT="1"/>
      <dgm:spPr>
        <a:solidFill>
          <a:srgbClr val="00A19A"/>
        </a:solidFill>
      </dgm:spPr>
      <dgm:t>
        <a:bodyPr/>
        <a:lstStyle/>
        <a:p>
          <a:r>
            <a:rPr lang="en-GB" sz="1600" b="1" dirty="0">
              <a:latin typeface="+mn-lt"/>
              <a:cs typeface="Arial" panose="020B0604020202020204" pitchFamily="34" charset="0"/>
            </a:rPr>
            <a:t>VISION</a:t>
          </a:r>
        </a:p>
        <a:p>
          <a:r>
            <a:rPr lang="en-GB" sz="1600" b="1" i="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To lead and </a:t>
          </a:r>
          <a:r>
            <a:rPr lang="en-GB" sz="1600" b="1" i="0" dirty="0">
              <a:solidFill>
                <a:sysClr val="windowText" lastClr="000000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inspire</a:t>
          </a:r>
          <a:r>
            <a:rPr lang="en-GB" sz="1600" b="1" i="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600" b="1" i="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through </a:t>
          </a:r>
          <a:r>
            <a:rPr lang="en-GB" sz="1600" b="1" i="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excellence</a:t>
          </a:r>
          <a:r>
            <a:rPr lang="en-GB" sz="1600" b="1" i="0" dirty="0">
              <a:solidFill>
                <a:sysClr val="windowText" lastClr="000000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,</a:t>
          </a:r>
          <a:r>
            <a:rPr lang="en-GB" sz="1600" b="1" i="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600" b="1" i="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compassion</a:t>
          </a:r>
          <a:r>
            <a:rPr lang="en-GB" sz="1600" b="1" i="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and </a:t>
          </a:r>
          <a:r>
            <a:rPr lang="en-GB" sz="1600" b="1" i="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expertise</a:t>
          </a:r>
          <a:r>
            <a:rPr lang="en-GB" sz="1600" b="1" i="0" dirty="0">
              <a:solidFill>
                <a:srgbClr val="FF0000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600" b="1" i="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in all that we do.</a:t>
          </a:r>
          <a:endParaRPr lang="en-GB" sz="1600" b="1" dirty="0">
            <a:latin typeface="+mn-lt"/>
            <a:cs typeface="Arial" panose="020B0604020202020204" pitchFamily="34" charset="0"/>
          </a:endParaRPr>
        </a:p>
      </dgm:t>
    </dgm:pt>
    <dgm:pt modelId="{AF098612-74B9-4B6E-B46E-F0868FB0F652}" type="parTrans" cxnId="{2F364EB0-AFDD-4B83-8548-676130B796EF}">
      <dgm:prSet/>
      <dgm:spPr/>
      <dgm:t>
        <a:bodyPr/>
        <a:lstStyle/>
        <a:p>
          <a:endParaRPr lang="en-GB"/>
        </a:p>
      </dgm:t>
    </dgm:pt>
    <dgm:pt modelId="{52290264-8E25-4C37-B22F-4FBA39F3815F}" type="sibTrans" cxnId="{2F364EB0-AFDD-4B83-8548-676130B796EF}">
      <dgm:prSet/>
      <dgm:spPr/>
      <dgm:t>
        <a:bodyPr/>
        <a:lstStyle/>
        <a:p>
          <a:endParaRPr lang="en-GB"/>
        </a:p>
      </dgm:t>
    </dgm:pt>
    <dgm:pt modelId="{BD3D1C1B-6327-426F-83D2-59E8F343FDB4}">
      <dgm:prSet phldrT="[Text]" custT="1"/>
      <dgm:spPr>
        <a:solidFill>
          <a:srgbClr val="F39200"/>
        </a:solidFill>
      </dgm:spPr>
      <dgm:t>
        <a:bodyPr/>
        <a:lstStyle/>
        <a:p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Delivering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high quality, safe health and care services</a:t>
          </a:r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that are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personally responsive, caring, respectful and inclusive </a:t>
          </a:r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of all.</a:t>
          </a:r>
          <a:endParaRPr lang="en-GB" sz="1600" i="0" dirty="0">
            <a:solidFill>
              <a:sysClr val="windowText" lastClr="000000"/>
            </a:solidFill>
            <a:latin typeface="+mn-lt"/>
            <a:cs typeface="Arial" panose="020B0604020202020204" pitchFamily="34" charset="0"/>
          </a:endParaRPr>
        </a:p>
      </dgm:t>
    </dgm:pt>
    <dgm:pt modelId="{BC5F4FD3-BC34-4B86-9FB3-1D7FE6E5C32C}" type="parTrans" cxnId="{98367C45-8FF6-495B-B849-134F7F3BAE46}">
      <dgm:prSet/>
      <dgm:spPr/>
      <dgm:t>
        <a:bodyPr/>
        <a:lstStyle/>
        <a:p>
          <a:endParaRPr lang="en-GB"/>
        </a:p>
      </dgm:t>
    </dgm:pt>
    <dgm:pt modelId="{15947DC7-9B81-4625-8DC0-8B1090D7F7F6}" type="sibTrans" cxnId="{98367C45-8FF6-495B-B849-134F7F3BAE46}">
      <dgm:prSet/>
      <dgm:spPr/>
      <dgm:t>
        <a:bodyPr/>
        <a:lstStyle/>
        <a:p>
          <a:endParaRPr lang="en-GB"/>
        </a:p>
      </dgm:t>
    </dgm:pt>
    <dgm:pt modelId="{0B247E82-65D3-4EAE-87AD-C3139C7317E8}">
      <dgm:prSet phldrT="[Text]" custT="1"/>
      <dgm:spPr>
        <a:solidFill>
          <a:srgbClr val="E74011"/>
        </a:solidFill>
      </dgm:spPr>
      <dgm:t>
        <a:bodyPr/>
        <a:lstStyle/>
        <a:p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Through colleagues who are both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competent and motivated </a:t>
          </a:r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in their roles to deliver with compassion </a:t>
          </a:r>
          <a:endParaRPr lang="en-GB" sz="1600" i="0" dirty="0">
            <a:solidFill>
              <a:sysClr val="windowText" lastClr="000000"/>
            </a:solidFill>
            <a:latin typeface="+mn-lt"/>
            <a:cs typeface="Arial" panose="020B0604020202020204" pitchFamily="34" charset="0"/>
          </a:endParaRPr>
        </a:p>
      </dgm:t>
    </dgm:pt>
    <dgm:pt modelId="{4D4B8BA0-0820-41B6-B160-2026A49B6E09}" type="parTrans" cxnId="{218C581E-FDAE-469F-8701-190FE7F1D54D}">
      <dgm:prSet/>
      <dgm:spPr/>
      <dgm:t>
        <a:bodyPr/>
        <a:lstStyle/>
        <a:p>
          <a:endParaRPr lang="en-GB"/>
        </a:p>
      </dgm:t>
    </dgm:pt>
    <dgm:pt modelId="{5A944EFB-7650-4A15-9441-4F77B19AA5A5}" type="sibTrans" cxnId="{218C581E-FDAE-469F-8701-190FE7F1D54D}">
      <dgm:prSet/>
      <dgm:spPr/>
      <dgm:t>
        <a:bodyPr/>
        <a:lstStyle/>
        <a:p>
          <a:endParaRPr lang="en-GB"/>
        </a:p>
      </dgm:t>
    </dgm:pt>
    <dgm:pt modelId="{C437DF25-5E58-4883-90AE-5FCFFAF0ADD7}">
      <dgm:prSet phldrT="[Text]" custT="1"/>
      <dgm:spPr>
        <a:solidFill>
          <a:srgbClr val="F39200"/>
        </a:solidFill>
      </dgm:spPr>
      <dgm:t>
        <a:bodyPr/>
        <a:lstStyle/>
        <a:p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Delivered in an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effective, productive and adaptable</a:t>
          </a:r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way. </a:t>
          </a:r>
        </a:p>
      </dgm:t>
    </dgm:pt>
    <dgm:pt modelId="{C6AF1310-F830-431D-B6A9-ACF5F1F70820}" type="parTrans" cxnId="{6FC8B10F-7EDD-415C-8380-B34672AC9541}">
      <dgm:prSet/>
      <dgm:spPr/>
      <dgm:t>
        <a:bodyPr/>
        <a:lstStyle/>
        <a:p>
          <a:endParaRPr lang="en-GB"/>
        </a:p>
      </dgm:t>
    </dgm:pt>
    <dgm:pt modelId="{E0A3A8E8-17C8-4953-B0DD-4524C5B3A48E}" type="sibTrans" cxnId="{6FC8B10F-7EDD-415C-8380-B34672AC9541}">
      <dgm:prSet/>
      <dgm:spPr/>
      <dgm:t>
        <a:bodyPr/>
        <a:lstStyle/>
        <a:p>
          <a:endParaRPr lang="en-GB"/>
        </a:p>
      </dgm:t>
    </dgm:pt>
    <dgm:pt modelId="{89A18C3E-B696-4C63-B17F-E273A7738188}">
      <dgm:prSet phldrT="[Text]" custT="1"/>
      <dgm:spPr>
        <a:solidFill>
          <a:srgbClr val="E74011"/>
        </a:solidFill>
      </dgm:spPr>
      <dgm:t>
        <a:bodyPr/>
        <a:lstStyle/>
        <a:p>
          <a:endParaRPr lang="en-GB" sz="1600" b="1" i="0" dirty="0">
            <a:solidFill>
              <a:sysClr val="windowText" lastClr="000000"/>
            </a:solidFill>
            <a:latin typeface="+mn-lt"/>
            <a:cs typeface="Arial" panose="020B0604020202020204" pitchFamily="34" charset="0"/>
          </a:endParaRPr>
        </a:p>
        <a:p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Supported by an organisation that is both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commercial and socially responsible</a:t>
          </a:r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in its intent </a:t>
          </a:r>
        </a:p>
      </dgm:t>
    </dgm:pt>
    <dgm:pt modelId="{AF6C93BD-AB52-4FFE-B966-20EA915F1344}" type="parTrans" cxnId="{377D1984-97B7-4AF0-B12F-D4391B1767F5}">
      <dgm:prSet/>
      <dgm:spPr/>
      <dgm:t>
        <a:bodyPr/>
        <a:lstStyle/>
        <a:p>
          <a:endParaRPr lang="en-GB"/>
        </a:p>
      </dgm:t>
    </dgm:pt>
    <dgm:pt modelId="{44329D2A-C1A9-43E3-B29E-AC4BFEC37F53}" type="sibTrans" cxnId="{377D1984-97B7-4AF0-B12F-D4391B1767F5}">
      <dgm:prSet/>
      <dgm:spPr/>
      <dgm:t>
        <a:bodyPr/>
        <a:lstStyle/>
        <a:p>
          <a:endParaRPr lang="en-GB"/>
        </a:p>
      </dgm:t>
    </dgm:pt>
    <dgm:pt modelId="{B3619E38-52B6-4A9D-B59A-CBFF8DD3C693}">
      <dgm:prSet phldrT="[Text]" custT="1"/>
      <dgm:spPr>
        <a:solidFill>
          <a:srgbClr val="F39200"/>
        </a:solidFill>
      </dgm:spPr>
      <dgm:t>
        <a:bodyPr/>
        <a:lstStyle/>
        <a:p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Seen externally as a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valuable partner</a:t>
          </a:r>
          <a:r>
            <a:rPr lang="en-GB" sz="1600" b="1" i="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in improving </a:t>
          </a:r>
          <a:r>
            <a:rPr lang="en-GB" sz="1600" b="1" i="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wider community outcomes.</a:t>
          </a:r>
          <a:endParaRPr lang="en-GB" sz="1600" i="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1C378F71-14F7-487E-9A6A-D13D3CB4A82A}" type="parTrans" cxnId="{6E8C0DDF-2706-48B0-85CF-773A147A6FA9}">
      <dgm:prSet/>
      <dgm:spPr/>
      <dgm:t>
        <a:bodyPr/>
        <a:lstStyle/>
        <a:p>
          <a:endParaRPr lang="en-GB"/>
        </a:p>
      </dgm:t>
    </dgm:pt>
    <dgm:pt modelId="{E09D5F91-9A15-4651-9311-5035D3009A1A}" type="sibTrans" cxnId="{6E8C0DDF-2706-48B0-85CF-773A147A6FA9}">
      <dgm:prSet/>
      <dgm:spPr/>
      <dgm:t>
        <a:bodyPr/>
        <a:lstStyle/>
        <a:p>
          <a:endParaRPr lang="en-GB"/>
        </a:p>
      </dgm:t>
    </dgm:pt>
    <dgm:pt modelId="{8456CAF1-3F94-4BE3-98CA-233B7C764D4F}">
      <dgm:prSet phldrT="[Text]" custT="1"/>
      <dgm:spPr>
        <a:solidFill>
          <a:srgbClr val="009EE3"/>
        </a:solidFill>
      </dgm:spPr>
      <dgm:t>
        <a:bodyPr/>
        <a:lstStyle/>
        <a:p>
          <a:r>
            <a: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CHCP CIC Group</a:t>
          </a:r>
        </a:p>
        <a:p>
          <a:r>
            <a:rPr lang="en-GB" sz="16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A sustainable co-owned for better profit and socially responsible company. Providing a wide range of health and care services  investing its profits into services, staff and the communities within which we work. </a:t>
          </a:r>
        </a:p>
      </dgm:t>
    </dgm:pt>
    <dgm:pt modelId="{278A4E68-5CE0-41FF-9128-3479D046CCFA}" type="parTrans" cxnId="{0A7F5942-F650-4012-BD04-892B9860BF86}">
      <dgm:prSet/>
      <dgm:spPr/>
      <dgm:t>
        <a:bodyPr/>
        <a:lstStyle/>
        <a:p>
          <a:endParaRPr lang="en-GB"/>
        </a:p>
      </dgm:t>
    </dgm:pt>
    <dgm:pt modelId="{93C7B1B5-D366-405D-93BA-F2D46FAB8168}" type="sibTrans" cxnId="{0A7F5942-F650-4012-BD04-892B9860BF86}">
      <dgm:prSet/>
      <dgm:spPr/>
      <dgm:t>
        <a:bodyPr/>
        <a:lstStyle/>
        <a:p>
          <a:endParaRPr lang="en-GB"/>
        </a:p>
      </dgm:t>
    </dgm:pt>
    <dgm:pt modelId="{EF04695B-47F9-4383-BB1E-097D7CEE00DE}">
      <dgm:prSet/>
      <dgm:spPr/>
      <dgm:t>
        <a:bodyPr/>
        <a:lstStyle/>
        <a:p>
          <a:endParaRPr lang="en-GB"/>
        </a:p>
      </dgm:t>
    </dgm:pt>
    <dgm:pt modelId="{AA2E19B7-6689-49AB-A7A9-87397B2E8EE3}" type="parTrans" cxnId="{D9DD0A0E-CC2F-4DEC-8A72-1A9703878BE7}">
      <dgm:prSet/>
      <dgm:spPr/>
      <dgm:t>
        <a:bodyPr/>
        <a:lstStyle/>
        <a:p>
          <a:endParaRPr lang="en-GB"/>
        </a:p>
      </dgm:t>
    </dgm:pt>
    <dgm:pt modelId="{DC5E1901-5047-496B-B7BA-384EDF91F8EE}" type="sibTrans" cxnId="{D9DD0A0E-CC2F-4DEC-8A72-1A9703878BE7}">
      <dgm:prSet/>
      <dgm:spPr/>
      <dgm:t>
        <a:bodyPr/>
        <a:lstStyle/>
        <a:p>
          <a:endParaRPr lang="en-GB"/>
        </a:p>
      </dgm:t>
    </dgm:pt>
    <dgm:pt modelId="{2599C6BB-F6E5-48A5-B2B1-0DC004803296}">
      <dgm:prSet/>
      <dgm:spPr/>
      <dgm:t>
        <a:bodyPr/>
        <a:lstStyle/>
        <a:p>
          <a:endParaRPr lang="en-US"/>
        </a:p>
      </dgm:t>
    </dgm:pt>
    <dgm:pt modelId="{19848194-0B81-40B7-8B7D-72287DE3C717}" type="parTrans" cxnId="{CE29AD30-FF27-48B0-B1AF-E30E7ADA5E00}">
      <dgm:prSet/>
      <dgm:spPr/>
      <dgm:t>
        <a:bodyPr/>
        <a:lstStyle/>
        <a:p>
          <a:endParaRPr lang="en-US"/>
        </a:p>
      </dgm:t>
    </dgm:pt>
    <dgm:pt modelId="{36E2AF9E-E514-4D16-B467-BDA7441ABA3D}" type="sibTrans" cxnId="{CE29AD30-FF27-48B0-B1AF-E30E7ADA5E00}">
      <dgm:prSet/>
      <dgm:spPr/>
      <dgm:t>
        <a:bodyPr/>
        <a:lstStyle/>
        <a:p>
          <a:endParaRPr lang="en-US"/>
        </a:p>
      </dgm:t>
    </dgm:pt>
    <dgm:pt modelId="{D0AB3CF8-35D5-43B7-B78C-02B862ED070F}">
      <dgm:prSet/>
      <dgm:spPr/>
      <dgm:t>
        <a:bodyPr/>
        <a:lstStyle/>
        <a:p>
          <a:endParaRPr lang="en-GB"/>
        </a:p>
      </dgm:t>
    </dgm:pt>
    <dgm:pt modelId="{1DCE5A69-C6B1-4DBA-AE92-52BD6E6F0463}" type="parTrans" cxnId="{EFAC5073-F045-43FE-8A5D-967AD3A8E004}">
      <dgm:prSet/>
      <dgm:spPr/>
      <dgm:t>
        <a:bodyPr/>
        <a:lstStyle/>
        <a:p>
          <a:endParaRPr lang="en-US"/>
        </a:p>
      </dgm:t>
    </dgm:pt>
    <dgm:pt modelId="{510D3F9D-9867-4BB2-98CE-7BEE52E6116C}" type="sibTrans" cxnId="{EFAC5073-F045-43FE-8A5D-967AD3A8E004}">
      <dgm:prSet/>
      <dgm:spPr/>
      <dgm:t>
        <a:bodyPr/>
        <a:lstStyle/>
        <a:p>
          <a:endParaRPr lang="en-US"/>
        </a:p>
      </dgm:t>
    </dgm:pt>
    <dgm:pt modelId="{D8620A70-E148-419F-981D-A4178518CB4E}">
      <dgm:prSet/>
      <dgm:spPr/>
      <dgm:t>
        <a:bodyPr/>
        <a:lstStyle/>
        <a:p>
          <a:endParaRPr lang="en-US"/>
        </a:p>
      </dgm:t>
    </dgm:pt>
    <dgm:pt modelId="{C068B6B8-B332-462F-A557-3F0B0F96E542}" type="parTrans" cxnId="{E0B53373-AC41-4908-B4C1-5B40FCC63027}">
      <dgm:prSet/>
      <dgm:spPr/>
      <dgm:t>
        <a:bodyPr/>
        <a:lstStyle/>
        <a:p>
          <a:endParaRPr lang="en-US"/>
        </a:p>
      </dgm:t>
    </dgm:pt>
    <dgm:pt modelId="{16CF524E-A80F-43B8-980E-2176E067AC7F}" type="sibTrans" cxnId="{E0B53373-AC41-4908-B4C1-5B40FCC63027}">
      <dgm:prSet/>
      <dgm:spPr/>
      <dgm:t>
        <a:bodyPr/>
        <a:lstStyle/>
        <a:p>
          <a:endParaRPr lang="en-US"/>
        </a:p>
      </dgm:t>
    </dgm:pt>
    <dgm:pt modelId="{EAA8B9D7-4CBA-4142-BD9D-20236BF452ED}">
      <dgm:prSet/>
      <dgm:spPr/>
      <dgm:t>
        <a:bodyPr/>
        <a:lstStyle/>
        <a:p>
          <a:endParaRPr lang="en-GB"/>
        </a:p>
      </dgm:t>
    </dgm:pt>
    <dgm:pt modelId="{E65D673B-474F-4524-8E6A-1DFC1D89299A}" type="parTrans" cxnId="{9EC42E0A-D759-4647-9D52-68037C0E5E9D}">
      <dgm:prSet/>
      <dgm:spPr/>
      <dgm:t>
        <a:bodyPr/>
        <a:lstStyle/>
        <a:p>
          <a:endParaRPr lang="en-US"/>
        </a:p>
      </dgm:t>
    </dgm:pt>
    <dgm:pt modelId="{E9B91A18-2DA2-4B32-B405-93075BD07ED1}" type="sibTrans" cxnId="{9EC42E0A-D759-4647-9D52-68037C0E5E9D}">
      <dgm:prSet/>
      <dgm:spPr/>
      <dgm:t>
        <a:bodyPr/>
        <a:lstStyle/>
        <a:p>
          <a:endParaRPr lang="en-US"/>
        </a:p>
      </dgm:t>
    </dgm:pt>
    <dgm:pt modelId="{CE8D9464-B243-499F-A98A-839A6262DA13}">
      <dgm:prSet/>
      <dgm:spPr/>
      <dgm:t>
        <a:bodyPr/>
        <a:lstStyle/>
        <a:p>
          <a:endParaRPr lang="en-US"/>
        </a:p>
      </dgm:t>
    </dgm:pt>
    <dgm:pt modelId="{DB61F441-2EA5-408A-8B74-FE170E17F15F}" type="parTrans" cxnId="{CC1CE92D-DF69-4273-BFE4-006B07E79F1E}">
      <dgm:prSet/>
      <dgm:spPr/>
      <dgm:t>
        <a:bodyPr/>
        <a:lstStyle/>
        <a:p>
          <a:endParaRPr lang="en-US"/>
        </a:p>
      </dgm:t>
    </dgm:pt>
    <dgm:pt modelId="{06CAAC7D-1C2E-4EEB-8B89-FF9932B29AF5}" type="sibTrans" cxnId="{CC1CE92D-DF69-4273-BFE4-006B07E79F1E}">
      <dgm:prSet/>
      <dgm:spPr/>
      <dgm:t>
        <a:bodyPr/>
        <a:lstStyle/>
        <a:p>
          <a:endParaRPr lang="en-US"/>
        </a:p>
      </dgm:t>
    </dgm:pt>
    <dgm:pt modelId="{4315D48D-3A1A-4363-9221-6AB3BCB87F2F}">
      <dgm:prSet/>
      <dgm:spPr/>
      <dgm:t>
        <a:bodyPr/>
        <a:lstStyle/>
        <a:p>
          <a:endParaRPr lang="en-GB"/>
        </a:p>
      </dgm:t>
    </dgm:pt>
    <dgm:pt modelId="{3250DCE1-F5C7-4F81-9AB8-715CFFF60FCF}" type="parTrans" cxnId="{F33AC4AA-EB36-4D56-8B74-A53B5CAD86E1}">
      <dgm:prSet/>
      <dgm:spPr/>
      <dgm:t>
        <a:bodyPr/>
        <a:lstStyle/>
        <a:p>
          <a:endParaRPr lang="en-US"/>
        </a:p>
      </dgm:t>
    </dgm:pt>
    <dgm:pt modelId="{5DDC9AC9-9210-4081-89BC-9B831181FE30}" type="sibTrans" cxnId="{F33AC4AA-EB36-4D56-8B74-A53B5CAD86E1}">
      <dgm:prSet/>
      <dgm:spPr/>
      <dgm:t>
        <a:bodyPr/>
        <a:lstStyle/>
        <a:p>
          <a:endParaRPr lang="en-US"/>
        </a:p>
      </dgm:t>
    </dgm:pt>
    <dgm:pt modelId="{A61539C2-9912-46D4-B2CE-3010021E7F88}">
      <dgm:prSet/>
      <dgm:spPr/>
      <dgm:t>
        <a:bodyPr/>
        <a:lstStyle/>
        <a:p>
          <a:endParaRPr lang="en-US"/>
        </a:p>
      </dgm:t>
    </dgm:pt>
    <dgm:pt modelId="{7FC93F35-AACB-43A7-B882-DB0B98DE9369}" type="parTrans" cxnId="{E40BBC0B-C431-4EB6-87C5-F5559F046DA4}">
      <dgm:prSet/>
      <dgm:spPr/>
      <dgm:t>
        <a:bodyPr/>
        <a:lstStyle/>
        <a:p>
          <a:endParaRPr lang="en-US"/>
        </a:p>
      </dgm:t>
    </dgm:pt>
    <dgm:pt modelId="{4A089BA3-D5E0-4D84-A745-923B09D0D83C}" type="sibTrans" cxnId="{E40BBC0B-C431-4EB6-87C5-F5559F046DA4}">
      <dgm:prSet/>
      <dgm:spPr/>
      <dgm:t>
        <a:bodyPr/>
        <a:lstStyle/>
        <a:p>
          <a:endParaRPr lang="en-US"/>
        </a:p>
      </dgm:t>
    </dgm:pt>
    <dgm:pt modelId="{86D3B007-AAE3-4657-AD03-3973A1CE7F96}">
      <dgm:prSet/>
      <dgm:spPr/>
      <dgm:t>
        <a:bodyPr/>
        <a:lstStyle/>
        <a:p>
          <a:endParaRPr lang="en-GB"/>
        </a:p>
      </dgm:t>
    </dgm:pt>
    <dgm:pt modelId="{DD2311F0-A1D3-42BF-8467-311B5200354B}" type="parTrans" cxnId="{E7744C97-0AFF-4104-8B6A-3437F97F3CCD}">
      <dgm:prSet/>
      <dgm:spPr/>
      <dgm:t>
        <a:bodyPr/>
        <a:lstStyle/>
        <a:p>
          <a:endParaRPr lang="en-US"/>
        </a:p>
      </dgm:t>
    </dgm:pt>
    <dgm:pt modelId="{16A81CB6-8651-4C5F-B9D2-3B12BB01D241}" type="sibTrans" cxnId="{E7744C97-0AFF-4104-8B6A-3437F97F3CCD}">
      <dgm:prSet/>
      <dgm:spPr/>
      <dgm:t>
        <a:bodyPr/>
        <a:lstStyle/>
        <a:p>
          <a:endParaRPr lang="en-US"/>
        </a:p>
      </dgm:t>
    </dgm:pt>
    <dgm:pt modelId="{B8C38901-92C0-4345-9D5D-90030BFFE0C7}">
      <dgm:prSet/>
      <dgm:spPr/>
      <dgm:t>
        <a:bodyPr/>
        <a:lstStyle/>
        <a:p>
          <a:endParaRPr lang="en-US"/>
        </a:p>
      </dgm:t>
    </dgm:pt>
    <dgm:pt modelId="{B3E218DE-01BF-4A4D-AF1F-2D30FB3C1C11}" type="parTrans" cxnId="{DB354ED7-A965-4421-A058-792FBA731301}">
      <dgm:prSet/>
      <dgm:spPr/>
      <dgm:t>
        <a:bodyPr/>
        <a:lstStyle/>
        <a:p>
          <a:endParaRPr lang="en-US"/>
        </a:p>
      </dgm:t>
    </dgm:pt>
    <dgm:pt modelId="{ACAFDCD2-2DD2-4BBA-8731-DCC50B199447}" type="sibTrans" cxnId="{DB354ED7-A965-4421-A058-792FBA731301}">
      <dgm:prSet/>
      <dgm:spPr/>
      <dgm:t>
        <a:bodyPr/>
        <a:lstStyle/>
        <a:p>
          <a:endParaRPr lang="en-US"/>
        </a:p>
      </dgm:t>
    </dgm:pt>
    <dgm:pt modelId="{CCEA4670-3738-48E6-9B35-CD452810DA3E}" type="pres">
      <dgm:prSet presAssocID="{7DC96864-133A-4D3A-803C-8C45012CC7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2CB197-87EB-44E4-A65A-181669113CCB}" type="pres">
      <dgm:prSet presAssocID="{DCF30B86-5720-4925-AF9A-F878C2F3E8A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51DD5DA-9A78-41C6-8154-3FB071C017E9}" type="pres">
      <dgm:prSet presAssocID="{BD3D1C1B-6327-426F-83D2-59E8F343FDB4}" presName="Accent1" presStyleCnt="0"/>
      <dgm:spPr/>
    </dgm:pt>
    <dgm:pt modelId="{DAE2452B-ACD7-4502-ABE7-2A43F8F00C56}" type="pres">
      <dgm:prSet presAssocID="{BD3D1C1B-6327-426F-83D2-59E8F343FDB4}" presName="Accent" presStyleLbl="bgShp" presStyleIdx="0" presStyleCnt="6"/>
      <dgm:spPr/>
    </dgm:pt>
    <dgm:pt modelId="{E99DC02F-E77E-482E-9FFE-C7C8ED9F7145}" type="pres">
      <dgm:prSet presAssocID="{BD3D1C1B-6327-426F-83D2-59E8F343FDB4}" presName="Child1" presStyleLbl="node1" presStyleIdx="0" presStyleCnt="6" custScaleX="115719" custScaleY="104938" custLinFactNeighborX="5235" custLinFactNeighborY="2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D9518-42E5-4C6B-8F71-681AE703F439}" type="pres">
      <dgm:prSet presAssocID="{0B247E82-65D3-4EAE-87AD-C3139C7317E8}" presName="Accent2" presStyleCnt="0"/>
      <dgm:spPr/>
    </dgm:pt>
    <dgm:pt modelId="{1AC5B85B-41FB-462A-88C1-C3A3A9191279}" type="pres">
      <dgm:prSet presAssocID="{0B247E82-65D3-4EAE-87AD-C3139C7317E8}" presName="Accent" presStyleLbl="bgShp" presStyleIdx="1" presStyleCnt="6"/>
      <dgm:spPr/>
    </dgm:pt>
    <dgm:pt modelId="{62EAA275-498C-4C99-8A47-05699F0C5817}" type="pres">
      <dgm:prSet presAssocID="{0B247E82-65D3-4EAE-87AD-C3139C7317E8}" presName="Child2" presStyleLbl="node1" presStyleIdx="1" presStyleCnt="6" custScaleY="102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6848-F697-466B-AF5A-CCDF8357C74D}" type="pres">
      <dgm:prSet presAssocID="{C437DF25-5E58-4883-90AE-5FCFFAF0ADD7}" presName="Accent3" presStyleCnt="0"/>
      <dgm:spPr/>
    </dgm:pt>
    <dgm:pt modelId="{E889A094-E8DC-41E1-ABD5-D047F07F732E}" type="pres">
      <dgm:prSet presAssocID="{C437DF25-5E58-4883-90AE-5FCFFAF0ADD7}" presName="Accent" presStyleLbl="bgShp" presStyleIdx="2" presStyleCnt="6"/>
      <dgm:spPr/>
    </dgm:pt>
    <dgm:pt modelId="{10D024E2-566C-4B1F-8D5D-DDA3E3AF8999}" type="pres">
      <dgm:prSet presAssocID="{C437DF25-5E58-4883-90AE-5FCFFAF0ADD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07745-3971-4447-BB7D-D6B73F544C5F}" type="pres">
      <dgm:prSet presAssocID="{89A18C3E-B696-4C63-B17F-E273A7738188}" presName="Accent4" presStyleCnt="0"/>
      <dgm:spPr/>
    </dgm:pt>
    <dgm:pt modelId="{F963D1D1-673C-4E56-965A-118ED5D19DA0}" type="pres">
      <dgm:prSet presAssocID="{89A18C3E-B696-4C63-B17F-E273A7738188}" presName="Accent" presStyleLbl="bgShp" presStyleIdx="3" presStyleCnt="6"/>
      <dgm:spPr/>
    </dgm:pt>
    <dgm:pt modelId="{89796AC3-2430-47B5-9794-C8A5A16EB27D}" type="pres">
      <dgm:prSet presAssocID="{89A18C3E-B696-4C63-B17F-E273A7738188}" presName="Child4" presStyleLbl="node1" presStyleIdx="3" presStyleCnt="6" custScaleX="107560" custScaleY="10756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BAB8D-E45C-459B-B38B-E06C0D3C39FC}" type="pres">
      <dgm:prSet presAssocID="{B3619E38-52B6-4A9D-B59A-CBFF8DD3C693}" presName="Accent5" presStyleCnt="0"/>
      <dgm:spPr/>
    </dgm:pt>
    <dgm:pt modelId="{69FD4EC9-79CE-42CB-BDFA-C83C23D84305}" type="pres">
      <dgm:prSet presAssocID="{B3619E38-52B6-4A9D-B59A-CBFF8DD3C693}" presName="Accent" presStyleLbl="bgShp" presStyleIdx="4" presStyleCnt="6"/>
      <dgm:spPr/>
    </dgm:pt>
    <dgm:pt modelId="{7CE8E7E7-181F-4BD3-8BE1-A0F6491E06CA}" type="pres">
      <dgm:prSet presAssocID="{B3619E38-52B6-4A9D-B59A-CBFF8DD3C693}" presName="Child5" presStyleLbl="node1" presStyleIdx="4" presStyleCnt="6" custLinFactNeighborX="-2133" custLinFactNeighborY="-1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CFE2F-C076-4014-A57D-F5BE371AB2EB}" type="pres">
      <dgm:prSet presAssocID="{8456CAF1-3F94-4BE3-98CA-233B7C764D4F}" presName="Accent6" presStyleCnt="0"/>
      <dgm:spPr/>
    </dgm:pt>
    <dgm:pt modelId="{94DF1E6F-DF5E-4058-A8BC-4155E970E50F}" type="pres">
      <dgm:prSet presAssocID="{8456CAF1-3F94-4BE3-98CA-233B7C764D4F}" presName="Accent" presStyleLbl="bgShp" presStyleIdx="5" presStyleCnt="6"/>
      <dgm:spPr/>
    </dgm:pt>
    <dgm:pt modelId="{6AD2B718-3659-484D-8821-B36D9F316AF4}" type="pres">
      <dgm:prSet presAssocID="{8456CAF1-3F94-4BE3-98CA-233B7C764D4F}" presName="Child6" presStyleLbl="node1" presStyleIdx="5" presStyleCnt="6" custScaleX="149217" custScaleY="149446" custLinFactNeighborX="-22342" custLinFactNeighborY="-19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8B10F-7EDD-415C-8380-B34672AC9541}" srcId="{DCF30B86-5720-4925-AF9A-F878C2F3E8A0}" destId="{C437DF25-5E58-4883-90AE-5FCFFAF0ADD7}" srcOrd="2" destOrd="0" parTransId="{C6AF1310-F830-431D-B6A9-ACF5F1F70820}" sibTransId="{E0A3A8E8-17C8-4953-B0DD-4524C5B3A48E}"/>
    <dgm:cxn modelId="{D9DD0A0E-CC2F-4DEC-8A72-1A9703878BE7}" srcId="{7DC96864-133A-4D3A-803C-8C45012CC740}" destId="{EF04695B-47F9-4383-BB1E-097D7CEE00DE}" srcOrd="1" destOrd="0" parTransId="{AA2E19B7-6689-49AB-A7A9-87397B2E8EE3}" sibTransId="{DC5E1901-5047-496B-B7BA-384EDF91F8EE}"/>
    <dgm:cxn modelId="{2CBCA3C7-13F0-427E-AFA6-2C53590C3643}" type="presOf" srcId="{BD3D1C1B-6327-426F-83D2-59E8F343FDB4}" destId="{E99DC02F-E77E-482E-9FFE-C7C8ED9F7145}" srcOrd="0" destOrd="0" presId="urn:microsoft.com/office/officeart/2011/layout/HexagonRadial"/>
    <dgm:cxn modelId="{6A303B18-8FB9-4432-9A35-3919E51ACD5F}" type="presOf" srcId="{DCF30B86-5720-4925-AF9A-F878C2F3E8A0}" destId="{5C2CB197-87EB-44E4-A65A-181669113CCB}" srcOrd="0" destOrd="0" presId="urn:microsoft.com/office/officeart/2011/layout/HexagonRadial"/>
    <dgm:cxn modelId="{CE29AD30-FF27-48B0-B1AF-E30E7ADA5E00}" srcId="{7DC96864-133A-4D3A-803C-8C45012CC740}" destId="{2599C6BB-F6E5-48A5-B2B1-0DC004803296}" srcOrd="2" destOrd="0" parTransId="{19848194-0B81-40B7-8B7D-72287DE3C717}" sibTransId="{36E2AF9E-E514-4D16-B467-BDA7441ABA3D}"/>
    <dgm:cxn modelId="{E0B53373-AC41-4908-B4C1-5B40FCC63027}" srcId="{7DC96864-133A-4D3A-803C-8C45012CC740}" destId="{D8620A70-E148-419F-981D-A4178518CB4E}" srcOrd="4" destOrd="0" parTransId="{C068B6B8-B332-462F-A557-3F0B0F96E542}" sibTransId="{16CF524E-A80F-43B8-980E-2176E067AC7F}"/>
    <dgm:cxn modelId="{180180A0-FA2C-4447-AF7F-5962F7C0C4A2}" type="presOf" srcId="{8456CAF1-3F94-4BE3-98CA-233B7C764D4F}" destId="{6AD2B718-3659-484D-8821-B36D9F316AF4}" srcOrd="0" destOrd="0" presId="urn:microsoft.com/office/officeart/2011/layout/HexagonRadial"/>
    <dgm:cxn modelId="{377D1984-97B7-4AF0-B12F-D4391B1767F5}" srcId="{DCF30B86-5720-4925-AF9A-F878C2F3E8A0}" destId="{89A18C3E-B696-4C63-B17F-E273A7738188}" srcOrd="3" destOrd="0" parTransId="{AF6C93BD-AB52-4FFE-B966-20EA915F1344}" sibTransId="{44329D2A-C1A9-43E3-B29E-AC4BFEC37F53}"/>
    <dgm:cxn modelId="{6E8C0DDF-2706-48B0-85CF-773A147A6FA9}" srcId="{DCF30B86-5720-4925-AF9A-F878C2F3E8A0}" destId="{B3619E38-52B6-4A9D-B59A-CBFF8DD3C693}" srcOrd="4" destOrd="0" parTransId="{1C378F71-14F7-487E-9A6A-D13D3CB4A82A}" sibTransId="{E09D5F91-9A15-4651-9311-5035D3009A1A}"/>
    <dgm:cxn modelId="{E40BBC0B-C431-4EB6-87C5-F5559F046DA4}" srcId="{7DC96864-133A-4D3A-803C-8C45012CC740}" destId="{A61539C2-9912-46D4-B2CE-3010021E7F88}" srcOrd="8" destOrd="0" parTransId="{7FC93F35-AACB-43A7-B882-DB0B98DE9369}" sibTransId="{4A089BA3-D5E0-4D84-A745-923B09D0D83C}"/>
    <dgm:cxn modelId="{B20CE4A8-4387-414A-8789-21D9C9BEE139}" type="presOf" srcId="{0B247E82-65D3-4EAE-87AD-C3139C7317E8}" destId="{62EAA275-498C-4C99-8A47-05699F0C5817}" srcOrd="0" destOrd="0" presId="urn:microsoft.com/office/officeart/2011/layout/HexagonRadial"/>
    <dgm:cxn modelId="{F33AC4AA-EB36-4D56-8B74-A53B5CAD86E1}" srcId="{7DC96864-133A-4D3A-803C-8C45012CC740}" destId="{4315D48D-3A1A-4363-9221-6AB3BCB87F2F}" srcOrd="7" destOrd="0" parTransId="{3250DCE1-F5C7-4F81-9AB8-715CFFF60FCF}" sibTransId="{5DDC9AC9-9210-4081-89BC-9B831181FE30}"/>
    <dgm:cxn modelId="{EFAC5073-F045-43FE-8A5D-967AD3A8E004}" srcId="{7DC96864-133A-4D3A-803C-8C45012CC740}" destId="{D0AB3CF8-35D5-43B7-B78C-02B862ED070F}" srcOrd="3" destOrd="0" parTransId="{1DCE5A69-C6B1-4DBA-AE92-52BD6E6F0463}" sibTransId="{510D3F9D-9867-4BB2-98CE-7BEE52E6116C}"/>
    <dgm:cxn modelId="{E7744C97-0AFF-4104-8B6A-3437F97F3CCD}" srcId="{7DC96864-133A-4D3A-803C-8C45012CC740}" destId="{86D3B007-AAE3-4657-AD03-3973A1CE7F96}" srcOrd="9" destOrd="0" parTransId="{DD2311F0-A1D3-42BF-8467-311B5200354B}" sibTransId="{16A81CB6-8651-4C5F-B9D2-3B12BB01D241}"/>
    <dgm:cxn modelId="{CC1CE92D-DF69-4273-BFE4-006B07E79F1E}" srcId="{7DC96864-133A-4D3A-803C-8C45012CC740}" destId="{CE8D9464-B243-499F-A98A-839A6262DA13}" srcOrd="6" destOrd="0" parTransId="{DB61F441-2EA5-408A-8B74-FE170E17F15F}" sibTransId="{06CAAC7D-1C2E-4EEB-8B89-FF9932B29AF5}"/>
    <dgm:cxn modelId="{2F364EB0-AFDD-4B83-8548-676130B796EF}" srcId="{7DC96864-133A-4D3A-803C-8C45012CC740}" destId="{DCF30B86-5720-4925-AF9A-F878C2F3E8A0}" srcOrd="0" destOrd="0" parTransId="{AF098612-74B9-4B6E-B46E-F0868FB0F652}" sibTransId="{52290264-8E25-4C37-B22F-4FBA39F3815F}"/>
    <dgm:cxn modelId="{218C581E-FDAE-469F-8701-190FE7F1D54D}" srcId="{DCF30B86-5720-4925-AF9A-F878C2F3E8A0}" destId="{0B247E82-65D3-4EAE-87AD-C3139C7317E8}" srcOrd="1" destOrd="0" parTransId="{4D4B8BA0-0820-41B6-B160-2026A49B6E09}" sibTransId="{5A944EFB-7650-4A15-9441-4F77B19AA5A5}"/>
    <dgm:cxn modelId="{7698EB67-FDF3-461C-9A39-CB850BA7450B}" type="presOf" srcId="{7DC96864-133A-4D3A-803C-8C45012CC740}" destId="{CCEA4670-3738-48E6-9B35-CD452810DA3E}" srcOrd="0" destOrd="0" presId="urn:microsoft.com/office/officeart/2011/layout/HexagonRadial"/>
    <dgm:cxn modelId="{98367C45-8FF6-495B-B849-134F7F3BAE46}" srcId="{DCF30B86-5720-4925-AF9A-F878C2F3E8A0}" destId="{BD3D1C1B-6327-426F-83D2-59E8F343FDB4}" srcOrd="0" destOrd="0" parTransId="{BC5F4FD3-BC34-4B86-9FB3-1D7FE6E5C32C}" sibTransId="{15947DC7-9B81-4625-8DC0-8B1090D7F7F6}"/>
    <dgm:cxn modelId="{F5B33BDD-656C-431D-A2E6-7FD443F8FF61}" type="presOf" srcId="{B3619E38-52B6-4A9D-B59A-CBFF8DD3C693}" destId="{7CE8E7E7-181F-4BD3-8BE1-A0F6491E06CA}" srcOrd="0" destOrd="0" presId="urn:microsoft.com/office/officeart/2011/layout/HexagonRadial"/>
    <dgm:cxn modelId="{0A7F5942-F650-4012-BD04-892B9860BF86}" srcId="{DCF30B86-5720-4925-AF9A-F878C2F3E8A0}" destId="{8456CAF1-3F94-4BE3-98CA-233B7C764D4F}" srcOrd="5" destOrd="0" parTransId="{278A4E68-5CE0-41FF-9128-3479D046CCFA}" sibTransId="{93C7B1B5-D366-405D-93BA-F2D46FAB8168}"/>
    <dgm:cxn modelId="{9EC42E0A-D759-4647-9D52-68037C0E5E9D}" srcId="{7DC96864-133A-4D3A-803C-8C45012CC740}" destId="{EAA8B9D7-4CBA-4142-BD9D-20236BF452ED}" srcOrd="5" destOrd="0" parTransId="{E65D673B-474F-4524-8E6A-1DFC1D89299A}" sibTransId="{E9B91A18-2DA2-4B32-B405-93075BD07ED1}"/>
    <dgm:cxn modelId="{DB354ED7-A965-4421-A058-792FBA731301}" srcId="{7DC96864-133A-4D3A-803C-8C45012CC740}" destId="{B8C38901-92C0-4345-9D5D-90030BFFE0C7}" srcOrd="10" destOrd="0" parTransId="{B3E218DE-01BF-4A4D-AF1F-2D30FB3C1C11}" sibTransId="{ACAFDCD2-2DD2-4BBA-8731-DCC50B199447}"/>
    <dgm:cxn modelId="{21B3CC88-8CB8-4158-8BED-AB0BF8AE4C66}" type="presOf" srcId="{89A18C3E-B696-4C63-B17F-E273A7738188}" destId="{89796AC3-2430-47B5-9794-C8A5A16EB27D}" srcOrd="0" destOrd="0" presId="urn:microsoft.com/office/officeart/2011/layout/HexagonRadial"/>
    <dgm:cxn modelId="{854AE7DE-5A7B-45B0-89B9-3E4538DC4D18}" type="presOf" srcId="{C437DF25-5E58-4883-90AE-5FCFFAF0ADD7}" destId="{10D024E2-566C-4B1F-8D5D-DDA3E3AF8999}" srcOrd="0" destOrd="0" presId="urn:microsoft.com/office/officeart/2011/layout/HexagonRadial"/>
    <dgm:cxn modelId="{A27452BB-AB93-4586-A211-FBD820F3AD4E}" type="presParOf" srcId="{CCEA4670-3738-48E6-9B35-CD452810DA3E}" destId="{5C2CB197-87EB-44E4-A65A-181669113CCB}" srcOrd="0" destOrd="0" presId="urn:microsoft.com/office/officeart/2011/layout/HexagonRadial"/>
    <dgm:cxn modelId="{32B54F25-41FB-4245-ACBF-BFDB21C86D45}" type="presParOf" srcId="{CCEA4670-3738-48E6-9B35-CD452810DA3E}" destId="{051DD5DA-9A78-41C6-8154-3FB071C017E9}" srcOrd="1" destOrd="0" presId="urn:microsoft.com/office/officeart/2011/layout/HexagonRadial"/>
    <dgm:cxn modelId="{C0BF2553-72D0-4EB3-ABD6-D66988EAE63D}" type="presParOf" srcId="{051DD5DA-9A78-41C6-8154-3FB071C017E9}" destId="{DAE2452B-ACD7-4502-ABE7-2A43F8F00C56}" srcOrd="0" destOrd="0" presId="urn:microsoft.com/office/officeart/2011/layout/HexagonRadial"/>
    <dgm:cxn modelId="{91376C1C-E255-4C4E-A6FD-5708A1116559}" type="presParOf" srcId="{CCEA4670-3738-48E6-9B35-CD452810DA3E}" destId="{E99DC02F-E77E-482E-9FFE-C7C8ED9F7145}" srcOrd="2" destOrd="0" presId="urn:microsoft.com/office/officeart/2011/layout/HexagonRadial"/>
    <dgm:cxn modelId="{FD6E542E-7E1A-44E9-A283-8A1A1BB303E0}" type="presParOf" srcId="{CCEA4670-3738-48E6-9B35-CD452810DA3E}" destId="{5A0D9518-42E5-4C6B-8F71-681AE703F439}" srcOrd="3" destOrd="0" presId="urn:microsoft.com/office/officeart/2011/layout/HexagonRadial"/>
    <dgm:cxn modelId="{2B46B6C1-29DC-4C3D-BD76-8CE830644A1A}" type="presParOf" srcId="{5A0D9518-42E5-4C6B-8F71-681AE703F439}" destId="{1AC5B85B-41FB-462A-88C1-C3A3A9191279}" srcOrd="0" destOrd="0" presId="urn:microsoft.com/office/officeart/2011/layout/HexagonRadial"/>
    <dgm:cxn modelId="{E1E9E1BF-3B72-4614-B90C-1A3F1950F1ED}" type="presParOf" srcId="{CCEA4670-3738-48E6-9B35-CD452810DA3E}" destId="{62EAA275-498C-4C99-8A47-05699F0C5817}" srcOrd="4" destOrd="0" presId="urn:microsoft.com/office/officeart/2011/layout/HexagonRadial"/>
    <dgm:cxn modelId="{654FC02D-2FFD-41EA-BB6C-33D91598079C}" type="presParOf" srcId="{CCEA4670-3738-48E6-9B35-CD452810DA3E}" destId="{FCC96848-F697-466B-AF5A-CCDF8357C74D}" srcOrd="5" destOrd="0" presId="urn:microsoft.com/office/officeart/2011/layout/HexagonRadial"/>
    <dgm:cxn modelId="{CDEDA46A-E88D-4893-A575-BE52CC743455}" type="presParOf" srcId="{FCC96848-F697-466B-AF5A-CCDF8357C74D}" destId="{E889A094-E8DC-41E1-ABD5-D047F07F732E}" srcOrd="0" destOrd="0" presId="urn:microsoft.com/office/officeart/2011/layout/HexagonRadial"/>
    <dgm:cxn modelId="{48304D81-ADA9-4DF7-A4C2-E0A342909A61}" type="presParOf" srcId="{CCEA4670-3738-48E6-9B35-CD452810DA3E}" destId="{10D024E2-566C-4B1F-8D5D-DDA3E3AF8999}" srcOrd="6" destOrd="0" presId="urn:microsoft.com/office/officeart/2011/layout/HexagonRadial"/>
    <dgm:cxn modelId="{C2B7B2EF-1A12-4AF5-AB38-543377F2BAA0}" type="presParOf" srcId="{CCEA4670-3738-48E6-9B35-CD452810DA3E}" destId="{BB107745-3971-4447-BB7D-D6B73F544C5F}" srcOrd="7" destOrd="0" presId="urn:microsoft.com/office/officeart/2011/layout/HexagonRadial"/>
    <dgm:cxn modelId="{102B94A6-A545-44F5-BB79-0FD5C243434F}" type="presParOf" srcId="{BB107745-3971-4447-BB7D-D6B73F544C5F}" destId="{F963D1D1-673C-4E56-965A-118ED5D19DA0}" srcOrd="0" destOrd="0" presId="urn:microsoft.com/office/officeart/2011/layout/HexagonRadial"/>
    <dgm:cxn modelId="{65D501A0-1763-4C1E-81C7-BAB3EE3E57CC}" type="presParOf" srcId="{CCEA4670-3738-48E6-9B35-CD452810DA3E}" destId="{89796AC3-2430-47B5-9794-C8A5A16EB27D}" srcOrd="8" destOrd="0" presId="urn:microsoft.com/office/officeart/2011/layout/HexagonRadial"/>
    <dgm:cxn modelId="{866E79D6-490A-4AE3-8B15-9A4473A9100F}" type="presParOf" srcId="{CCEA4670-3738-48E6-9B35-CD452810DA3E}" destId="{B00BAB8D-E45C-459B-B38B-E06C0D3C39FC}" srcOrd="9" destOrd="0" presId="urn:microsoft.com/office/officeart/2011/layout/HexagonRadial"/>
    <dgm:cxn modelId="{D833C119-C9BB-409C-BF1E-0F91DED67431}" type="presParOf" srcId="{B00BAB8D-E45C-459B-B38B-E06C0D3C39FC}" destId="{69FD4EC9-79CE-42CB-BDFA-C83C23D84305}" srcOrd="0" destOrd="0" presId="urn:microsoft.com/office/officeart/2011/layout/HexagonRadial"/>
    <dgm:cxn modelId="{E29DE148-4BA6-46F6-AE60-33DB3B3D6263}" type="presParOf" srcId="{CCEA4670-3738-48E6-9B35-CD452810DA3E}" destId="{7CE8E7E7-181F-4BD3-8BE1-A0F6491E06CA}" srcOrd="10" destOrd="0" presId="urn:microsoft.com/office/officeart/2011/layout/HexagonRadial"/>
    <dgm:cxn modelId="{A42C6638-18E7-4000-BEB7-CB4162FD1BFA}" type="presParOf" srcId="{CCEA4670-3738-48E6-9B35-CD452810DA3E}" destId="{7C7CFE2F-C076-4014-A57D-F5BE371AB2EB}" srcOrd="11" destOrd="0" presId="urn:microsoft.com/office/officeart/2011/layout/HexagonRadial"/>
    <dgm:cxn modelId="{414042C5-FAF2-44A8-BA4D-90E2786E7CFD}" type="presParOf" srcId="{7C7CFE2F-C076-4014-A57D-F5BE371AB2EB}" destId="{94DF1E6F-DF5E-4058-A8BC-4155E970E50F}" srcOrd="0" destOrd="0" presId="urn:microsoft.com/office/officeart/2011/layout/HexagonRadial"/>
    <dgm:cxn modelId="{45DCC07F-546D-490E-BB2D-1B66A011E50B}" type="presParOf" srcId="{CCEA4670-3738-48E6-9B35-CD452810DA3E}" destId="{6AD2B718-3659-484D-8821-B36D9F316AF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30A67-3C8F-4FD2-A18F-1726E6F2F45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E08507-740E-4040-B072-92870593D9F2}">
      <dgm:prSet phldrT="[Text]"/>
      <dgm:spPr/>
      <dgm:t>
        <a:bodyPr/>
        <a:lstStyle/>
        <a:p>
          <a:r>
            <a:rPr lang="en-GB" dirty="0"/>
            <a:t>Informed and enabled patients</a:t>
          </a:r>
        </a:p>
      </dgm:t>
    </dgm:pt>
    <dgm:pt modelId="{EF1FB9A4-C397-434E-9011-7D288C957C8B}" type="parTrans" cxnId="{C52F9EA4-2442-4614-AC5B-3A89A12B233E}">
      <dgm:prSet/>
      <dgm:spPr/>
      <dgm:t>
        <a:bodyPr/>
        <a:lstStyle/>
        <a:p>
          <a:endParaRPr lang="en-GB"/>
        </a:p>
      </dgm:t>
    </dgm:pt>
    <dgm:pt modelId="{463C0B53-A2F9-4F11-B47F-7BE283C9BE7E}" type="sibTrans" cxnId="{C52F9EA4-2442-4614-AC5B-3A89A12B233E}">
      <dgm:prSet/>
      <dgm:spPr/>
      <dgm:t>
        <a:bodyPr/>
        <a:lstStyle/>
        <a:p>
          <a:endParaRPr lang="en-GB"/>
        </a:p>
      </dgm:t>
    </dgm:pt>
    <dgm:pt modelId="{F3235BA0-5505-48BE-A38F-8E5259FB653C}">
      <dgm:prSet phldrT="[Text]"/>
      <dgm:spPr/>
      <dgm:t>
        <a:bodyPr/>
        <a:lstStyle/>
        <a:p>
          <a:r>
            <a:rPr lang="en-GB" dirty="0"/>
            <a:t>Practices as teams of teams</a:t>
          </a:r>
        </a:p>
      </dgm:t>
    </dgm:pt>
    <dgm:pt modelId="{69A8C6AA-417C-4D6F-9594-141345F5260D}" type="parTrans" cxnId="{48591757-933A-47DE-94A8-88A24F006F27}">
      <dgm:prSet/>
      <dgm:spPr/>
      <dgm:t>
        <a:bodyPr/>
        <a:lstStyle/>
        <a:p>
          <a:endParaRPr lang="en-GB"/>
        </a:p>
      </dgm:t>
    </dgm:pt>
    <dgm:pt modelId="{AC2D9EA0-21C7-4FF8-A6D4-E0E2F486BA5A}" type="sibTrans" cxnId="{48591757-933A-47DE-94A8-88A24F006F27}">
      <dgm:prSet/>
      <dgm:spPr/>
      <dgm:t>
        <a:bodyPr/>
        <a:lstStyle/>
        <a:p>
          <a:endParaRPr lang="en-GB"/>
        </a:p>
      </dgm:t>
    </dgm:pt>
    <dgm:pt modelId="{902E826D-C863-4D6F-BC91-8118BA47FDEE}">
      <dgm:prSet phldrT="[Text]"/>
      <dgm:spPr/>
      <dgm:t>
        <a:bodyPr/>
        <a:lstStyle/>
        <a:p>
          <a:r>
            <a:rPr lang="en-GB" dirty="0"/>
            <a:t>Personalisation and improved outcomes</a:t>
          </a:r>
        </a:p>
      </dgm:t>
    </dgm:pt>
    <dgm:pt modelId="{3DB633E5-E7F8-43EF-B682-A2C3835D7964}" type="parTrans" cxnId="{C13FBC2C-9BE1-41F3-8E34-C3E4674AF5B0}">
      <dgm:prSet/>
      <dgm:spPr/>
      <dgm:t>
        <a:bodyPr/>
        <a:lstStyle/>
        <a:p>
          <a:endParaRPr lang="en-GB"/>
        </a:p>
      </dgm:t>
    </dgm:pt>
    <dgm:pt modelId="{19BD7C50-2FD7-4A6E-991F-0EB9DBA266D1}" type="sibTrans" cxnId="{C13FBC2C-9BE1-41F3-8E34-C3E4674AF5B0}">
      <dgm:prSet/>
      <dgm:spPr/>
      <dgm:t>
        <a:bodyPr/>
        <a:lstStyle/>
        <a:p>
          <a:endParaRPr lang="en-GB"/>
        </a:p>
      </dgm:t>
    </dgm:pt>
    <dgm:pt modelId="{5DED33C3-B38C-49E5-AB5A-F7E671BD19AC}">
      <dgm:prSet phldrT="[Text]"/>
      <dgm:spPr/>
      <dgm:t>
        <a:bodyPr/>
        <a:lstStyle/>
        <a:p>
          <a:r>
            <a:rPr lang="en-GB" dirty="0"/>
            <a:t>Integrated primary care service</a:t>
          </a:r>
        </a:p>
      </dgm:t>
    </dgm:pt>
    <dgm:pt modelId="{70D5DB04-8393-4FCE-ACC5-7C171ABDC5A3}" type="parTrans" cxnId="{0058BBEA-C5BF-4A3C-973D-FD34CFB0FD7F}">
      <dgm:prSet/>
      <dgm:spPr/>
      <dgm:t>
        <a:bodyPr/>
        <a:lstStyle/>
        <a:p>
          <a:endParaRPr lang="en-GB"/>
        </a:p>
      </dgm:t>
    </dgm:pt>
    <dgm:pt modelId="{46E43E4A-0D37-4117-8739-7ABBFB4E13D0}" type="sibTrans" cxnId="{0058BBEA-C5BF-4A3C-973D-FD34CFB0FD7F}">
      <dgm:prSet/>
      <dgm:spPr/>
      <dgm:t>
        <a:bodyPr/>
        <a:lstStyle/>
        <a:p>
          <a:endParaRPr lang="en-GB"/>
        </a:p>
      </dgm:t>
    </dgm:pt>
    <dgm:pt modelId="{A4436C83-9856-4312-B821-5F8E62D0E818}">
      <dgm:prSet phldrT="[Text]"/>
      <dgm:spPr/>
      <dgm:t>
        <a:bodyPr/>
        <a:lstStyle/>
        <a:p>
          <a:r>
            <a:rPr lang="en-GB" dirty="0"/>
            <a:t>Digitally enabled working</a:t>
          </a:r>
        </a:p>
      </dgm:t>
    </dgm:pt>
    <dgm:pt modelId="{B03A668F-3E49-4072-A010-B6E3CBD24A31}" type="parTrans" cxnId="{AD73B0C8-25D2-423D-A00B-AD88B5DFABC6}">
      <dgm:prSet/>
      <dgm:spPr/>
      <dgm:t>
        <a:bodyPr/>
        <a:lstStyle/>
        <a:p>
          <a:endParaRPr lang="en-GB"/>
        </a:p>
      </dgm:t>
    </dgm:pt>
    <dgm:pt modelId="{E9DE4FBD-27D6-4CA6-BB79-9C4ECB60590F}" type="sibTrans" cxnId="{AD73B0C8-25D2-423D-A00B-AD88B5DFABC6}">
      <dgm:prSet/>
      <dgm:spPr/>
      <dgm:t>
        <a:bodyPr/>
        <a:lstStyle/>
        <a:p>
          <a:endParaRPr lang="en-GB"/>
        </a:p>
      </dgm:t>
    </dgm:pt>
    <dgm:pt modelId="{29218F83-6440-4033-A752-62E1824DB92E}">
      <dgm:prSet phldrT="[Text]"/>
      <dgm:spPr/>
      <dgm:t>
        <a:bodyPr/>
        <a:lstStyle/>
        <a:p>
          <a:r>
            <a:rPr lang="en-GB" dirty="0"/>
            <a:t>Growing motivated and enabled staff</a:t>
          </a:r>
        </a:p>
      </dgm:t>
    </dgm:pt>
    <dgm:pt modelId="{7BBF1E90-4481-4D2C-8BC0-AA638604B6B1}" type="parTrans" cxnId="{FDA22B70-A3F9-4C4F-A02E-3B652180DD28}">
      <dgm:prSet/>
      <dgm:spPr/>
      <dgm:t>
        <a:bodyPr/>
        <a:lstStyle/>
        <a:p>
          <a:endParaRPr lang="en-GB"/>
        </a:p>
      </dgm:t>
    </dgm:pt>
    <dgm:pt modelId="{57FB17B4-C191-411A-A224-30EF7ACEA13D}" type="sibTrans" cxnId="{FDA22B70-A3F9-4C4F-A02E-3B652180DD28}">
      <dgm:prSet/>
      <dgm:spPr/>
      <dgm:t>
        <a:bodyPr/>
        <a:lstStyle/>
        <a:p>
          <a:endParaRPr lang="en-GB"/>
        </a:p>
      </dgm:t>
    </dgm:pt>
    <dgm:pt modelId="{08672FB0-1474-4C1C-9123-E4289EC8D69C}">
      <dgm:prSet phldrT="[Text]"/>
      <dgm:spPr/>
      <dgm:t>
        <a:bodyPr/>
        <a:lstStyle/>
        <a:p>
          <a:r>
            <a:rPr lang="en-GB" dirty="0"/>
            <a:t>Aligned incentives</a:t>
          </a:r>
        </a:p>
      </dgm:t>
    </dgm:pt>
    <dgm:pt modelId="{DD4CBA5A-4180-40A8-ACD6-A29ACA40BB8D}" type="parTrans" cxnId="{3D7E496F-093C-4D33-BF59-BC4DCAB2E05B}">
      <dgm:prSet/>
      <dgm:spPr/>
      <dgm:t>
        <a:bodyPr/>
        <a:lstStyle/>
        <a:p>
          <a:endParaRPr lang="en-GB"/>
        </a:p>
      </dgm:t>
    </dgm:pt>
    <dgm:pt modelId="{65F575B2-4E45-4EE4-80B8-EE6E55810728}" type="sibTrans" cxnId="{3D7E496F-093C-4D33-BF59-BC4DCAB2E05B}">
      <dgm:prSet/>
      <dgm:spPr/>
      <dgm:t>
        <a:bodyPr/>
        <a:lstStyle/>
        <a:p>
          <a:endParaRPr lang="en-GB"/>
        </a:p>
      </dgm:t>
    </dgm:pt>
    <dgm:pt modelId="{CF6000D6-BEED-4D95-B90E-CA2755C59649}" type="pres">
      <dgm:prSet presAssocID="{74C30A67-3C8F-4FD2-A18F-1726E6F2F4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5C57DDC-2A25-42A4-948E-9273F2101CC2}" type="pres">
      <dgm:prSet presAssocID="{E8E08507-740E-4040-B072-92870593D9F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12C53563-F835-4C77-BCAD-48F3655D2D13}" type="pres">
      <dgm:prSet presAssocID="{F3235BA0-5505-48BE-A38F-8E5259FB653C}" presName="Accent1" presStyleCnt="0"/>
      <dgm:spPr/>
    </dgm:pt>
    <dgm:pt modelId="{E655166D-9903-4261-B1D7-51E21CF404A4}" type="pres">
      <dgm:prSet presAssocID="{F3235BA0-5505-48BE-A38F-8E5259FB653C}" presName="Accent" presStyleLbl="bgShp" presStyleIdx="0" presStyleCnt="6"/>
      <dgm:spPr/>
    </dgm:pt>
    <dgm:pt modelId="{5B9FF8A8-7FB5-473D-B810-F14C4D6C0F0C}" type="pres">
      <dgm:prSet presAssocID="{F3235BA0-5505-48BE-A38F-8E5259FB653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D27B86-A437-480E-8A3A-68A0B5C83CA1}" type="pres">
      <dgm:prSet presAssocID="{902E826D-C863-4D6F-BC91-8118BA47FDEE}" presName="Accent2" presStyleCnt="0"/>
      <dgm:spPr/>
    </dgm:pt>
    <dgm:pt modelId="{11D7C202-4E45-4E79-B321-DB650A707F02}" type="pres">
      <dgm:prSet presAssocID="{902E826D-C863-4D6F-BC91-8118BA47FDEE}" presName="Accent" presStyleLbl="bgShp" presStyleIdx="1" presStyleCnt="6"/>
      <dgm:spPr/>
    </dgm:pt>
    <dgm:pt modelId="{1F7B211F-0BE1-4804-9AA3-3FC755B9DF86}" type="pres">
      <dgm:prSet presAssocID="{902E826D-C863-4D6F-BC91-8118BA47FDE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8D29E-81F9-4FD3-ABF3-4B431AC63D1C}" type="pres">
      <dgm:prSet presAssocID="{5DED33C3-B38C-49E5-AB5A-F7E671BD19AC}" presName="Accent3" presStyleCnt="0"/>
      <dgm:spPr/>
    </dgm:pt>
    <dgm:pt modelId="{E3FDB610-7E9B-4C31-88C1-3557BA30E6C1}" type="pres">
      <dgm:prSet presAssocID="{5DED33C3-B38C-49E5-AB5A-F7E671BD19AC}" presName="Accent" presStyleLbl="bgShp" presStyleIdx="2" presStyleCnt="6"/>
      <dgm:spPr/>
    </dgm:pt>
    <dgm:pt modelId="{232EDFB3-1C8C-4F90-BB5B-E5493B81A0AB}" type="pres">
      <dgm:prSet presAssocID="{5DED33C3-B38C-49E5-AB5A-F7E671BD19A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700C9B-E3A9-47A6-8A84-7B9A67D04354}" type="pres">
      <dgm:prSet presAssocID="{A4436C83-9856-4312-B821-5F8E62D0E818}" presName="Accent4" presStyleCnt="0"/>
      <dgm:spPr/>
    </dgm:pt>
    <dgm:pt modelId="{96B5BE02-BCCD-48E5-AB25-AE43AD342895}" type="pres">
      <dgm:prSet presAssocID="{A4436C83-9856-4312-B821-5F8E62D0E818}" presName="Accent" presStyleLbl="bgShp" presStyleIdx="3" presStyleCnt="6"/>
      <dgm:spPr/>
    </dgm:pt>
    <dgm:pt modelId="{6C834067-D712-4027-BB55-D65FF67FDD81}" type="pres">
      <dgm:prSet presAssocID="{A4436C83-9856-4312-B821-5F8E62D0E81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D10169-5BCE-48E7-BD6C-D026D4668CD9}" type="pres">
      <dgm:prSet presAssocID="{29218F83-6440-4033-A752-62E1824DB92E}" presName="Accent5" presStyleCnt="0"/>
      <dgm:spPr/>
    </dgm:pt>
    <dgm:pt modelId="{C5008F56-97F1-4EAD-BF19-20D771AD9E80}" type="pres">
      <dgm:prSet presAssocID="{29218F83-6440-4033-A752-62E1824DB92E}" presName="Accent" presStyleLbl="bgShp" presStyleIdx="4" presStyleCnt="6"/>
      <dgm:spPr/>
    </dgm:pt>
    <dgm:pt modelId="{117199AA-EB8B-4636-A249-0905D1A9C6BB}" type="pres">
      <dgm:prSet presAssocID="{29218F83-6440-4033-A752-62E1824DB92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561448-5AC0-4137-948A-40E832E3ED1B}" type="pres">
      <dgm:prSet presAssocID="{08672FB0-1474-4C1C-9123-E4289EC8D69C}" presName="Accent6" presStyleCnt="0"/>
      <dgm:spPr/>
    </dgm:pt>
    <dgm:pt modelId="{052B4A3B-33F0-4EC4-8E3C-6655E23051AF}" type="pres">
      <dgm:prSet presAssocID="{08672FB0-1474-4C1C-9123-E4289EC8D69C}" presName="Accent" presStyleLbl="bgShp" presStyleIdx="5" presStyleCnt="6"/>
      <dgm:spPr/>
    </dgm:pt>
    <dgm:pt modelId="{B1530D22-8C19-49E4-80BE-0F7B31B7184E}" type="pres">
      <dgm:prSet presAssocID="{08672FB0-1474-4C1C-9123-E4289EC8D69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2F9EA4-2442-4614-AC5B-3A89A12B233E}" srcId="{74C30A67-3C8F-4FD2-A18F-1726E6F2F459}" destId="{E8E08507-740E-4040-B072-92870593D9F2}" srcOrd="0" destOrd="0" parTransId="{EF1FB9A4-C397-434E-9011-7D288C957C8B}" sibTransId="{463C0B53-A2F9-4F11-B47F-7BE283C9BE7E}"/>
    <dgm:cxn modelId="{7D5DCE91-9EBE-4844-BB9B-12EF36C27B92}" type="presOf" srcId="{29218F83-6440-4033-A752-62E1824DB92E}" destId="{117199AA-EB8B-4636-A249-0905D1A9C6BB}" srcOrd="0" destOrd="0" presId="urn:microsoft.com/office/officeart/2011/layout/HexagonRadial"/>
    <dgm:cxn modelId="{897AE933-4848-45DF-B738-25DC6B2D4DF2}" type="presOf" srcId="{A4436C83-9856-4312-B821-5F8E62D0E818}" destId="{6C834067-D712-4027-BB55-D65FF67FDD81}" srcOrd="0" destOrd="0" presId="urn:microsoft.com/office/officeart/2011/layout/HexagonRadial"/>
    <dgm:cxn modelId="{C13FBC2C-9BE1-41F3-8E34-C3E4674AF5B0}" srcId="{E8E08507-740E-4040-B072-92870593D9F2}" destId="{902E826D-C863-4D6F-BC91-8118BA47FDEE}" srcOrd="1" destOrd="0" parTransId="{3DB633E5-E7F8-43EF-B682-A2C3835D7964}" sibTransId="{19BD7C50-2FD7-4A6E-991F-0EB9DBA266D1}"/>
    <dgm:cxn modelId="{255DE357-01DA-43FD-BB6C-BD1474810EB0}" type="presOf" srcId="{5DED33C3-B38C-49E5-AB5A-F7E671BD19AC}" destId="{232EDFB3-1C8C-4F90-BB5B-E5493B81A0AB}" srcOrd="0" destOrd="0" presId="urn:microsoft.com/office/officeart/2011/layout/HexagonRadial"/>
    <dgm:cxn modelId="{91DCC630-E15E-4F91-9E42-3F066888CAA2}" type="presOf" srcId="{902E826D-C863-4D6F-BC91-8118BA47FDEE}" destId="{1F7B211F-0BE1-4804-9AA3-3FC755B9DF86}" srcOrd="0" destOrd="0" presId="urn:microsoft.com/office/officeart/2011/layout/HexagonRadial"/>
    <dgm:cxn modelId="{F0F98834-6985-42A7-A552-3737CD2A87DF}" type="presOf" srcId="{E8E08507-740E-4040-B072-92870593D9F2}" destId="{05C57DDC-2A25-42A4-948E-9273F2101CC2}" srcOrd="0" destOrd="0" presId="urn:microsoft.com/office/officeart/2011/layout/HexagonRadial"/>
    <dgm:cxn modelId="{3D7E496F-093C-4D33-BF59-BC4DCAB2E05B}" srcId="{E8E08507-740E-4040-B072-92870593D9F2}" destId="{08672FB0-1474-4C1C-9123-E4289EC8D69C}" srcOrd="5" destOrd="0" parTransId="{DD4CBA5A-4180-40A8-ACD6-A29ACA40BB8D}" sibTransId="{65F575B2-4E45-4EE4-80B8-EE6E55810728}"/>
    <dgm:cxn modelId="{DB29DAF4-3619-469D-A8C3-3E4CEC2BFAC7}" type="presOf" srcId="{08672FB0-1474-4C1C-9123-E4289EC8D69C}" destId="{B1530D22-8C19-49E4-80BE-0F7B31B7184E}" srcOrd="0" destOrd="0" presId="urn:microsoft.com/office/officeart/2011/layout/HexagonRadial"/>
    <dgm:cxn modelId="{FDA22B70-A3F9-4C4F-A02E-3B652180DD28}" srcId="{E8E08507-740E-4040-B072-92870593D9F2}" destId="{29218F83-6440-4033-A752-62E1824DB92E}" srcOrd="4" destOrd="0" parTransId="{7BBF1E90-4481-4D2C-8BC0-AA638604B6B1}" sibTransId="{57FB17B4-C191-411A-A224-30EF7ACEA13D}"/>
    <dgm:cxn modelId="{D5F0F9F4-0AF8-4A10-ACAB-8563DF94B2C9}" type="presOf" srcId="{F3235BA0-5505-48BE-A38F-8E5259FB653C}" destId="{5B9FF8A8-7FB5-473D-B810-F14C4D6C0F0C}" srcOrd="0" destOrd="0" presId="urn:microsoft.com/office/officeart/2011/layout/HexagonRadial"/>
    <dgm:cxn modelId="{48591757-933A-47DE-94A8-88A24F006F27}" srcId="{E8E08507-740E-4040-B072-92870593D9F2}" destId="{F3235BA0-5505-48BE-A38F-8E5259FB653C}" srcOrd="0" destOrd="0" parTransId="{69A8C6AA-417C-4D6F-9594-141345F5260D}" sibTransId="{AC2D9EA0-21C7-4FF8-A6D4-E0E2F486BA5A}"/>
    <dgm:cxn modelId="{428C34C3-2EA9-4C54-8783-47F6DFE615EE}" type="presOf" srcId="{74C30A67-3C8F-4FD2-A18F-1726E6F2F459}" destId="{CF6000D6-BEED-4D95-B90E-CA2755C59649}" srcOrd="0" destOrd="0" presId="urn:microsoft.com/office/officeart/2011/layout/HexagonRadial"/>
    <dgm:cxn modelId="{0058BBEA-C5BF-4A3C-973D-FD34CFB0FD7F}" srcId="{E8E08507-740E-4040-B072-92870593D9F2}" destId="{5DED33C3-B38C-49E5-AB5A-F7E671BD19AC}" srcOrd="2" destOrd="0" parTransId="{70D5DB04-8393-4FCE-ACC5-7C171ABDC5A3}" sibTransId="{46E43E4A-0D37-4117-8739-7ABBFB4E13D0}"/>
    <dgm:cxn modelId="{AD73B0C8-25D2-423D-A00B-AD88B5DFABC6}" srcId="{E8E08507-740E-4040-B072-92870593D9F2}" destId="{A4436C83-9856-4312-B821-5F8E62D0E818}" srcOrd="3" destOrd="0" parTransId="{B03A668F-3E49-4072-A010-B6E3CBD24A31}" sibTransId="{E9DE4FBD-27D6-4CA6-BB79-9C4ECB60590F}"/>
    <dgm:cxn modelId="{B1B33B75-CD28-4B2C-8673-B57E3588CEBA}" type="presParOf" srcId="{CF6000D6-BEED-4D95-B90E-CA2755C59649}" destId="{05C57DDC-2A25-42A4-948E-9273F2101CC2}" srcOrd="0" destOrd="0" presId="urn:microsoft.com/office/officeart/2011/layout/HexagonRadial"/>
    <dgm:cxn modelId="{110E6F96-837F-44D8-BB3B-230FAECE13E3}" type="presParOf" srcId="{CF6000D6-BEED-4D95-B90E-CA2755C59649}" destId="{12C53563-F835-4C77-BCAD-48F3655D2D13}" srcOrd="1" destOrd="0" presId="urn:microsoft.com/office/officeart/2011/layout/HexagonRadial"/>
    <dgm:cxn modelId="{0A810792-8054-440D-92B9-C7D1C4243CF4}" type="presParOf" srcId="{12C53563-F835-4C77-BCAD-48F3655D2D13}" destId="{E655166D-9903-4261-B1D7-51E21CF404A4}" srcOrd="0" destOrd="0" presId="urn:microsoft.com/office/officeart/2011/layout/HexagonRadial"/>
    <dgm:cxn modelId="{E73C7D88-8906-49AE-9A4E-DB14E2ACB0DB}" type="presParOf" srcId="{CF6000D6-BEED-4D95-B90E-CA2755C59649}" destId="{5B9FF8A8-7FB5-473D-B810-F14C4D6C0F0C}" srcOrd="2" destOrd="0" presId="urn:microsoft.com/office/officeart/2011/layout/HexagonRadial"/>
    <dgm:cxn modelId="{2C1C8D0B-7841-4BFF-A0B0-1DFB178E8103}" type="presParOf" srcId="{CF6000D6-BEED-4D95-B90E-CA2755C59649}" destId="{62D27B86-A437-480E-8A3A-68A0B5C83CA1}" srcOrd="3" destOrd="0" presId="urn:microsoft.com/office/officeart/2011/layout/HexagonRadial"/>
    <dgm:cxn modelId="{67EB78C2-0298-4D12-B8E2-CBA3364983CE}" type="presParOf" srcId="{62D27B86-A437-480E-8A3A-68A0B5C83CA1}" destId="{11D7C202-4E45-4E79-B321-DB650A707F02}" srcOrd="0" destOrd="0" presId="urn:microsoft.com/office/officeart/2011/layout/HexagonRadial"/>
    <dgm:cxn modelId="{67686F9F-CFD9-4135-9CD3-03A8DE910CB6}" type="presParOf" srcId="{CF6000D6-BEED-4D95-B90E-CA2755C59649}" destId="{1F7B211F-0BE1-4804-9AA3-3FC755B9DF86}" srcOrd="4" destOrd="0" presId="urn:microsoft.com/office/officeart/2011/layout/HexagonRadial"/>
    <dgm:cxn modelId="{ADDD05DA-966F-4418-BDD9-759949CA8657}" type="presParOf" srcId="{CF6000D6-BEED-4D95-B90E-CA2755C59649}" destId="{C188D29E-81F9-4FD3-ABF3-4B431AC63D1C}" srcOrd="5" destOrd="0" presId="urn:microsoft.com/office/officeart/2011/layout/HexagonRadial"/>
    <dgm:cxn modelId="{29958FEF-5888-4201-8C5A-10C7A135EF85}" type="presParOf" srcId="{C188D29E-81F9-4FD3-ABF3-4B431AC63D1C}" destId="{E3FDB610-7E9B-4C31-88C1-3557BA30E6C1}" srcOrd="0" destOrd="0" presId="urn:microsoft.com/office/officeart/2011/layout/HexagonRadial"/>
    <dgm:cxn modelId="{699919EB-7CB6-4C10-9AD5-3608BC61A21C}" type="presParOf" srcId="{CF6000D6-BEED-4D95-B90E-CA2755C59649}" destId="{232EDFB3-1C8C-4F90-BB5B-E5493B81A0AB}" srcOrd="6" destOrd="0" presId="urn:microsoft.com/office/officeart/2011/layout/HexagonRadial"/>
    <dgm:cxn modelId="{9CDBB954-6B14-4B37-BEDA-FC4CE138F295}" type="presParOf" srcId="{CF6000D6-BEED-4D95-B90E-CA2755C59649}" destId="{ED700C9B-E3A9-47A6-8A84-7B9A67D04354}" srcOrd="7" destOrd="0" presId="urn:microsoft.com/office/officeart/2011/layout/HexagonRadial"/>
    <dgm:cxn modelId="{4846E7C4-CB3E-4D71-A039-8C1F79643882}" type="presParOf" srcId="{ED700C9B-E3A9-47A6-8A84-7B9A67D04354}" destId="{96B5BE02-BCCD-48E5-AB25-AE43AD342895}" srcOrd="0" destOrd="0" presId="urn:microsoft.com/office/officeart/2011/layout/HexagonRadial"/>
    <dgm:cxn modelId="{52EE24E4-34C8-456B-9430-90A76BF2CB24}" type="presParOf" srcId="{CF6000D6-BEED-4D95-B90E-CA2755C59649}" destId="{6C834067-D712-4027-BB55-D65FF67FDD81}" srcOrd="8" destOrd="0" presId="urn:microsoft.com/office/officeart/2011/layout/HexagonRadial"/>
    <dgm:cxn modelId="{14E81FB3-AFE6-4B22-BEEF-62B7518F908F}" type="presParOf" srcId="{CF6000D6-BEED-4D95-B90E-CA2755C59649}" destId="{70D10169-5BCE-48E7-BD6C-D026D4668CD9}" srcOrd="9" destOrd="0" presId="urn:microsoft.com/office/officeart/2011/layout/HexagonRadial"/>
    <dgm:cxn modelId="{9BDC2E4C-7ABD-44F6-95A6-47E4315A3589}" type="presParOf" srcId="{70D10169-5BCE-48E7-BD6C-D026D4668CD9}" destId="{C5008F56-97F1-4EAD-BF19-20D771AD9E80}" srcOrd="0" destOrd="0" presId="urn:microsoft.com/office/officeart/2011/layout/HexagonRadial"/>
    <dgm:cxn modelId="{46F02ACE-24CB-4BBF-B192-C5AD64A279D5}" type="presParOf" srcId="{CF6000D6-BEED-4D95-B90E-CA2755C59649}" destId="{117199AA-EB8B-4636-A249-0905D1A9C6BB}" srcOrd="10" destOrd="0" presId="urn:microsoft.com/office/officeart/2011/layout/HexagonRadial"/>
    <dgm:cxn modelId="{8C383B1C-249F-485F-AB30-7C8625B05AFA}" type="presParOf" srcId="{CF6000D6-BEED-4D95-B90E-CA2755C59649}" destId="{BC561448-5AC0-4137-948A-40E832E3ED1B}" srcOrd="11" destOrd="0" presId="urn:microsoft.com/office/officeart/2011/layout/HexagonRadial"/>
    <dgm:cxn modelId="{4AE3CD30-3E83-4FBA-BD83-1C1B642A97EF}" type="presParOf" srcId="{BC561448-5AC0-4137-948A-40E832E3ED1B}" destId="{052B4A3B-33F0-4EC4-8E3C-6655E23051AF}" srcOrd="0" destOrd="0" presId="urn:microsoft.com/office/officeart/2011/layout/HexagonRadial"/>
    <dgm:cxn modelId="{0DF16049-9E98-439A-9C5A-37B1E21F766B}" type="presParOf" srcId="{CF6000D6-BEED-4D95-B90E-CA2755C59649}" destId="{B1530D22-8C19-49E4-80BE-0F7B31B7184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CB197-87EB-44E4-A65A-181669113CCB}">
      <dsp:nvSpPr>
        <dsp:cNvPr id="0" name=""/>
        <dsp:cNvSpPr/>
      </dsp:nvSpPr>
      <dsp:spPr>
        <a:xfrm>
          <a:off x="4227299" y="1999260"/>
          <a:ext cx="2556245" cy="2211256"/>
        </a:xfrm>
        <a:prstGeom prst="hexagon">
          <a:avLst>
            <a:gd name="adj" fmla="val 28570"/>
            <a:gd name="vf" fmla="val 115470"/>
          </a:avLst>
        </a:prstGeom>
        <a:solidFill>
          <a:srgbClr val="00A1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+mn-lt"/>
              <a:cs typeface="Arial" panose="020B0604020202020204" pitchFamily="34" charset="0"/>
            </a:rPr>
            <a:t>VISION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To lead and </a:t>
          </a:r>
          <a:r>
            <a:rPr lang="en-GB" sz="1600" b="1" i="0" kern="1200" dirty="0">
              <a:solidFill>
                <a:sysClr val="windowText" lastClr="000000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inspire</a:t>
          </a:r>
          <a:r>
            <a:rPr lang="en-GB" sz="1600" b="1" i="0" kern="120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600" b="1" i="0" kern="120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through </a:t>
          </a:r>
          <a:r>
            <a:rPr lang="en-GB" sz="1600" b="1" i="0" kern="120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excellence</a:t>
          </a:r>
          <a:r>
            <a:rPr lang="en-GB" sz="1600" b="1" i="0" kern="1200" dirty="0">
              <a:solidFill>
                <a:sysClr val="windowText" lastClr="000000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,</a:t>
          </a:r>
          <a:r>
            <a:rPr lang="en-GB" sz="1600" b="1" i="0" kern="120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600" b="1" i="0" kern="120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compassion</a:t>
          </a:r>
          <a:r>
            <a:rPr lang="en-GB" sz="1600" b="1" i="0" kern="120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and </a:t>
          </a:r>
          <a:r>
            <a:rPr lang="en-GB" sz="1600" b="1" i="0" kern="1200" dirty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expertise</a:t>
          </a:r>
          <a:r>
            <a:rPr lang="en-GB" sz="1600" b="1" i="0" kern="1200" dirty="0">
              <a:solidFill>
                <a:srgbClr val="FF0000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en-GB" sz="1600" b="1" i="0" kern="1200" dirty="0">
              <a:solidFill>
                <a:schemeClr val="dk1"/>
              </a:solidFill>
              <a:effectLst/>
              <a:latin typeface="+mn-lt"/>
              <a:ea typeface="+mn-ea"/>
              <a:cs typeface="Arial" panose="020B0604020202020204" pitchFamily="34" charset="0"/>
            </a:rPr>
            <a:t>in all that we do.</a:t>
          </a:r>
          <a:endParaRPr lang="en-GB" sz="1600" b="1" kern="1200" dirty="0">
            <a:latin typeface="+mn-lt"/>
            <a:cs typeface="Arial" panose="020B0604020202020204" pitchFamily="34" charset="0"/>
          </a:endParaRPr>
        </a:p>
      </dsp:txBody>
      <dsp:txXfrm>
        <a:off x="4650905" y="2365696"/>
        <a:ext cx="1709033" cy="1478384"/>
      </dsp:txXfrm>
    </dsp:sp>
    <dsp:sp modelId="{1AC5B85B-41FB-462A-88C1-C3A3A9191279}">
      <dsp:nvSpPr>
        <dsp:cNvPr id="0" name=""/>
        <dsp:cNvSpPr/>
      </dsp:nvSpPr>
      <dsp:spPr>
        <a:xfrm>
          <a:off x="5828000" y="941323"/>
          <a:ext cx="964464" cy="8310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DC02F-E77E-482E-9FFE-C7C8ED9F7145}">
      <dsp:nvSpPr>
        <dsp:cNvPr id="0" name=""/>
        <dsp:cNvSpPr/>
      </dsp:nvSpPr>
      <dsp:spPr>
        <a:xfrm>
          <a:off x="4407788" y="-11879"/>
          <a:ext cx="2424111" cy="1901759"/>
        </a:xfrm>
        <a:prstGeom prst="hexagon">
          <a:avLst>
            <a:gd name="adj" fmla="val 28570"/>
            <a:gd name="vf" fmla="val 115470"/>
          </a:avLst>
        </a:prstGeom>
        <a:solidFill>
          <a:srgbClr val="F3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Delivering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high quality, safe health and care services</a:t>
          </a: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that are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personally responsive, caring, respectful and inclusive </a:t>
          </a: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of all.</a:t>
          </a:r>
          <a:endParaRPr lang="en-GB" sz="1600" i="0" kern="1200" dirty="0">
            <a:solidFill>
              <a:sysClr val="windowText" lastClr="000000"/>
            </a:solidFill>
            <a:latin typeface="+mn-lt"/>
            <a:cs typeface="Arial" panose="020B0604020202020204" pitchFamily="34" charset="0"/>
          </a:endParaRPr>
        </a:p>
      </dsp:txBody>
      <dsp:txXfrm>
        <a:off x="4790908" y="288686"/>
        <a:ext cx="1657871" cy="1300629"/>
      </dsp:txXfrm>
    </dsp:sp>
    <dsp:sp modelId="{E889A094-E8DC-41E1-ABD5-D047F07F732E}">
      <dsp:nvSpPr>
        <dsp:cNvPr id="0" name=""/>
        <dsp:cNvSpPr/>
      </dsp:nvSpPr>
      <dsp:spPr>
        <a:xfrm>
          <a:off x="6953605" y="2494875"/>
          <a:ext cx="964464" cy="8310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AA275-498C-4C99-8A47-05699F0C5817}">
      <dsp:nvSpPr>
        <dsp:cNvPr id="0" name=""/>
        <dsp:cNvSpPr/>
      </dsp:nvSpPr>
      <dsp:spPr>
        <a:xfrm>
          <a:off x="6383965" y="1079808"/>
          <a:ext cx="2094825" cy="1858229"/>
        </a:xfrm>
        <a:prstGeom prst="hexagon">
          <a:avLst>
            <a:gd name="adj" fmla="val 28570"/>
            <a:gd name="vf" fmla="val 115470"/>
          </a:avLst>
        </a:prstGeom>
        <a:solidFill>
          <a:srgbClr val="E740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Through colleagues who are both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competent and motivated </a:t>
          </a: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in their roles to deliver with compassion </a:t>
          </a:r>
          <a:endParaRPr lang="en-GB" sz="1600" i="0" kern="1200" dirty="0">
            <a:solidFill>
              <a:sysClr val="windowText" lastClr="000000"/>
            </a:solidFill>
            <a:latin typeface="+mn-lt"/>
            <a:cs typeface="Arial" panose="020B0604020202020204" pitchFamily="34" charset="0"/>
          </a:endParaRPr>
        </a:p>
      </dsp:txBody>
      <dsp:txXfrm>
        <a:off x="6736697" y="1392702"/>
        <a:ext cx="1389361" cy="1232441"/>
      </dsp:txXfrm>
    </dsp:sp>
    <dsp:sp modelId="{F963D1D1-673C-4E56-965A-118ED5D19DA0}">
      <dsp:nvSpPr>
        <dsp:cNvPr id="0" name=""/>
        <dsp:cNvSpPr/>
      </dsp:nvSpPr>
      <dsp:spPr>
        <a:xfrm>
          <a:off x="6171687" y="4248544"/>
          <a:ext cx="964464" cy="8310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024E2-566C-4B1F-8D5D-DDA3E3AF8999}">
      <dsp:nvSpPr>
        <dsp:cNvPr id="0" name=""/>
        <dsp:cNvSpPr/>
      </dsp:nvSpPr>
      <dsp:spPr>
        <a:xfrm>
          <a:off x="6383965" y="3294095"/>
          <a:ext cx="2094825" cy="1812270"/>
        </a:xfrm>
        <a:prstGeom prst="hexagon">
          <a:avLst>
            <a:gd name="adj" fmla="val 28570"/>
            <a:gd name="vf" fmla="val 115470"/>
          </a:avLst>
        </a:prstGeom>
        <a:solidFill>
          <a:srgbClr val="F3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Delivered in an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effective, productive and adaptable</a:t>
          </a: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way. </a:t>
          </a:r>
        </a:p>
      </dsp:txBody>
      <dsp:txXfrm>
        <a:off x="6731122" y="3594427"/>
        <a:ext cx="1400511" cy="1211606"/>
      </dsp:txXfrm>
    </dsp:sp>
    <dsp:sp modelId="{69FD4EC9-79CE-42CB-BDFA-C83C23D84305}">
      <dsp:nvSpPr>
        <dsp:cNvPr id="0" name=""/>
        <dsp:cNvSpPr/>
      </dsp:nvSpPr>
      <dsp:spPr>
        <a:xfrm>
          <a:off x="4232056" y="4430582"/>
          <a:ext cx="964464" cy="8310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96AC3-2430-47B5-9794-C8A5A16EB27D}">
      <dsp:nvSpPr>
        <dsp:cNvPr id="0" name=""/>
        <dsp:cNvSpPr/>
      </dsp:nvSpPr>
      <dsp:spPr>
        <a:xfrm>
          <a:off x="4383582" y="4341505"/>
          <a:ext cx="2253194" cy="1949277"/>
        </a:xfrm>
        <a:prstGeom prst="hexagon">
          <a:avLst>
            <a:gd name="adj" fmla="val 28570"/>
            <a:gd name="vf" fmla="val 115470"/>
          </a:avLst>
        </a:prstGeom>
        <a:solidFill>
          <a:srgbClr val="E740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i="0" kern="1200" dirty="0">
            <a:solidFill>
              <a:sysClr val="windowText" lastClr="000000"/>
            </a:solidFill>
            <a:latin typeface="+mn-lt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Supported by an organisation that is both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commercial and socially responsible</a:t>
          </a: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in its intent </a:t>
          </a:r>
        </a:p>
      </dsp:txBody>
      <dsp:txXfrm>
        <a:off x="4756984" y="4664542"/>
        <a:ext cx="1506390" cy="1303203"/>
      </dsp:txXfrm>
    </dsp:sp>
    <dsp:sp modelId="{94DF1E6F-DF5E-4058-A8BC-4155E970E50F}">
      <dsp:nvSpPr>
        <dsp:cNvPr id="0" name=""/>
        <dsp:cNvSpPr/>
      </dsp:nvSpPr>
      <dsp:spPr>
        <a:xfrm>
          <a:off x="3088019" y="2877653"/>
          <a:ext cx="964464" cy="8310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8E7E7-181F-4BD3-8BE1-A0F6491E06CA}">
      <dsp:nvSpPr>
        <dsp:cNvPr id="0" name=""/>
        <dsp:cNvSpPr/>
      </dsp:nvSpPr>
      <dsp:spPr>
        <a:xfrm>
          <a:off x="2487967" y="3272996"/>
          <a:ext cx="2094825" cy="1812270"/>
        </a:xfrm>
        <a:prstGeom prst="hexagon">
          <a:avLst>
            <a:gd name="adj" fmla="val 28570"/>
            <a:gd name="vf" fmla="val 115470"/>
          </a:avLst>
        </a:prstGeom>
        <a:solidFill>
          <a:srgbClr val="F39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Seen externally as a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valuable partner</a:t>
          </a:r>
          <a:r>
            <a:rPr lang="en-GB" sz="1600" b="1" i="0" kern="12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rPr>
            <a:t> in improving </a:t>
          </a:r>
          <a:r>
            <a:rPr lang="en-GB" sz="1600" b="1" i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wider community outcomes.</a:t>
          </a:r>
          <a:endParaRPr lang="en-GB" sz="1600" i="0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2835124" y="3573328"/>
        <a:ext cx="1400511" cy="1211606"/>
      </dsp:txXfrm>
    </dsp:sp>
    <dsp:sp modelId="{6AD2B718-3659-484D-8821-B36D9F316AF4}">
      <dsp:nvSpPr>
        <dsp:cNvPr id="0" name=""/>
        <dsp:cNvSpPr/>
      </dsp:nvSpPr>
      <dsp:spPr>
        <a:xfrm>
          <a:off x="1549118" y="293671"/>
          <a:ext cx="3125835" cy="2708365"/>
        </a:xfrm>
        <a:prstGeom prst="hexagon">
          <a:avLst>
            <a:gd name="adj" fmla="val 28570"/>
            <a:gd name="vf" fmla="val 115470"/>
          </a:avLst>
        </a:prstGeom>
        <a:solidFill>
          <a:srgbClr val="009E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CHCP CIC Group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A sustainable co-owned for better profit and socially responsible company. Providing a wide range of health and care services  investing its profits into services, staff and the communities within which we work. </a:t>
          </a:r>
        </a:p>
      </dsp:txBody>
      <dsp:txXfrm>
        <a:off x="2067531" y="742847"/>
        <a:ext cx="2089009" cy="181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57DDC-2A25-42A4-948E-9273F2101CC2}">
      <dsp:nvSpPr>
        <dsp:cNvPr id="0" name=""/>
        <dsp:cNvSpPr/>
      </dsp:nvSpPr>
      <dsp:spPr>
        <a:xfrm>
          <a:off x="1588441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Informed and enabled patients</a:t>
          </a:r>
        </a:p>
      </dsp:txBody>
      <dsp:txXfrm>
        <a:off x="1956635" y="2066564"/>
        <a:ext cx="1485474" cy="1284995"/>
      </dsp:txXfrm>
    </dsp:sp>
    <dsp:sp modelId="{11D7C202-4E45-4E79-B321-DB650A707F02}">
      <dsp:nvSpPr>
        <dsp:cNvPr id="0" name=""/>
        <dsp:cNvSpPr/>
      </dsp:nvSpPr>
      <dsp:spPr>
        <a:xfrm>
          <a:off x="2979754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FF8A8-7FB5-473D-B810-F14C4D6C0F0C}">
      <dsp:nvSpPr>
        <dsp:cNvPr id="0" name=""/>
        <dsp:cNvSpPr/>
      </dsp:nvSpPr>
      <dsp:spPr>
        <a:xfrm>
          <a:off x="1793106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Practices as teams of teams</a:t>
          </a:r>
        </a:p>
      </dsp:txBody>
      <dsp:txXfrm>
        <a:off x="2094851" y="261045"/>
        <a:ext cx="1217310" cy="1053116"/>
      </dsp:txXfrm>
    </dsp:sp>
    <dsp:sp modelId="{E3FDB610-7E9B-4C31-88C1-3557BA30E6C1}">
      <dsp:nvSpPr>
        <dsp:cNvPr id="0" name=""/>
        <dsp:cNvSpPr/>
      </dsp:nvSpPr>
      <dsp:spPr>
        <a:xfrm>
          <a:off x="3958118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B211F-0BE1-4804-9AA3-3FC755B9DF86}">
      <dsp:nvSpPr>
        <dsp:cNvPr id="0" name=""/>
        <dsp:cNvSpPr/>
      </dsp:nvSpPr>
      <dsp:spPr>
        <a:xfrm>
          <a:off x="3462992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Personalisation and improved outcomes</a:t>
          </a:r>
        </a:p>
      </dsp:txBody>
      <dsp:txXfrm>
        <a:off x="3764737" y="1229902"/>
        <a:ext cx="1217310" cy="1053116"/>
      </dsp:txXfrm>
    </dsp:sp>
    <dsp:sp modelId="{96B5BE02-BCCD-48E5-AB25-AE43AD342895}">
      <dsp:nvSpPr>
        <dsp:cNvPr id="0" name=""/>
        <dsp:cNvSpPr/>
      </dsp:nvSpPr>
      <dsp:spPr>
        <a:xfrm>
          <a:off x="3278483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EDFB3-1C8C-4F90-BB5B-E5493B81A0AB}">
      <dsp:nvSpPr>
        <dsp:cNvPr id="0" name=""/>
        <dsp:cNvSpPr/>
      </dsp:nvSpPr>
      <dsp:spPr>
        <a:xfrm>
          <a:off x="3462992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Integrated primary care service</a:t>
          </a:r>
        </a:p>
      </dsp:txBody>
      <dsp:txXfrm>
        <a:off x="3764737" y="3134564"/>
        <a:ext cx="1217310" cy="1053116"/>
      </dsp:txXfrm>
    </dsp:sp>
    <dsp:sp modelId="{C5008F56-97F1-4EAD-BF19-20D771AD9E80}">
      <dsp:nvSpPr>
        <dsp:cNvPr id="0" name=""/>
        <dsp:cNvSpPr/>
      </dsp:nvSpPr>
      <dsp:spPr>
        <a:xfrm>
          <a:off x="1592575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34067-D712-4027-BB55-D65FF67FDD81}">
      <dsp:nvSpPr>
        <dsp:cNvPr id="0" name=""/>
        <dsp:cNvSpPr/>
      </dsp:nvSpPr>
      <dsp:spPr>
        <a:xfrm>
          <a:off x="1793106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Digitally enabled working</a:t>
          </a:r>
        </a:p>
      </dsp:txBody>
      <dsp:txXfrm>
        <a:off x="2094851" y="4104505"/>
        <a:ext cx="1217310" cy="1053116"/>
      </dsp:txXfrm>
    </dsp:sp>
    <dsp:sp modelId="{052B4A3B-33F0-4EC4-8E3C-6655E23051AF}">
      <dsp:nvSpPr>
        <dsp:cNvPr id="0" name=""/>
        <dsp:cNvSpPr/>
      </dsp:nvSpPr>
      <dsp:spPr>
        <a:xfrm>
          <a:off x="598190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199AA-EB8B-4636-A249-0905D1A9C6BB}">
      <dsp:nvSpPr>
        <dsp:cNvPr id="0" name=""/>
        <dsp:cNvSpPr/>
      </dsp:nvSpPr>
      <dsp:spPr>
        <a:xfrm>
          <a:off x="115468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Growing motivated and enabled staff</a:t>
          </a:r>
        </a:p>
      </dsp:txBody>
      <dsp:txXfrm>
        <a:off x="417213" y="3135647"/>
        <a:ext cx="1217310" cy="1053116"/>
      </dsp:txXfrm>
    </dsp:sp>
    <dsp:sp modelId="{B1530D22-8C19-49E4-80BE-0F7B31B7184E}">
      <dsp:nvSpPr>
        <dsp:cNvPr id="0" name=""/>
        <dsp:cNvSpPr/>
      </dsp:nvSpPr>
      <dsp:spPr>
        <a:xfrm>
          <a:off x="115468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Aligned incentives</a:t>
          </a:r>
        </a:p>
      </dsp:txBody>
      <dsp:txXfrm>
        <a:off x="417213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C0400-C87E-4388-920C-697BD40B8FAF}" type="datetimeFigureOut">
              <a:rPr lang="en-GB" smtClean="0"/>
              <a:pPr/>
              <a:t>26/04/2019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A206-FE09-4793-B13E-0A0AAAC3E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5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CFC7-3608-43D8-92A8-F2745D01FB9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6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87388"/>
            <a:ext cx="6105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D3CB-C742-B940-930D-C03F40C93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7" y="5697621"/>
            <a:ext cx="11697148" cy="55399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58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96651-0101-5147-ADA3-EB2D7A733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00" y="3956400"/>
            <a:ext cx="9144000" cy="646331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86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5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8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4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6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A2E4-8ABB-874C-BD70-69F7D16E5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00" y="5698800"/>
            <a:ext cx="9144000" cy="553998"/>
          </a:xfrm>
        </p:spPr>
        <p:txBody>
          <a:bodyPr anchor="b">
            <a:sp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55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7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4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F33C-CB5F-CC43-A770-EEC57E87E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600" y="954000"/>
            <a:ext cx="7828988" cy="781922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448EE-2F31-F74C-8090-3023CB06A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600" y="1735922"/>
            <a:ext cx="7828988" cy="1655762"/>
          </a:xfrm>
        </p:spPr>
        <p:txBody>
          <a:bodyPr>
            <a:normAutofit/>
          </a:bodyPr>
          <a:lstStyle>
            <a:lvl1pPr marL="0" indent="0" algn="l">
              <a:lnSpc>
                <a:spcPct val="140000"/>
              </a:lnSpc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0E9889-73B0-844C-896D-E8D27196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3552965"/>
            <a:ext cx="7828614" cy="480131"/>
          </a:xfrm>
        </p:spPr>
        <p:txBody>
          <a:bodyPr wrap="square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D9AB6B-F160-0844-954A-39B002A7B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111765"/>
            <a:ext cx="3848660" cy="1452563"/>
          </a:xfrm>
        </p:spPr>
        <p:txBody>
          <a:bodyPr>
            <a:noAutofit/>
          </a:bodyPr>
          <a:lstStyle>
            <a:lvl1pPr marL="571500" indent="-5715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sz="2200">
                <a:latin typeface="+mj-lt"/>
              </a:defRPr>
            </a:lvl5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D4D4C"/>
                </a:solidFill>
              </a:rPr>
              <a:t>Lorem ipsum dolor Lorem ipsum dolor sit </a:t>
            </a:r>
            <a:r>
              <a:rPr lang="en-US" sz="2200" dirty="0" err="1">
                <a:solidFill>
                  <a:srgbClr val="4D4D4C"/>
                </a:solidFill>
              </a:rPr>
              <a:t>amet</a:t>
            </a:r>
            <a:endParaRPr lang="en-US" sz="2200" dirty="0">
              <a:solidFill>
                <a:srgbClr val="4D4D4C"/>
              </a:solidFill>
            </a:endParaRPr>
          </a:p>
          <a:p>
            <a:pPr lvl="4"/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5D0A1DA-226D-784F-8CC8-A500235FE6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1928" y="4111765"/>
            <a:ext cx="3848660" cy="1452563"/>
          </a:xfrm>
        </p:spPr>
        <p:txBody>
          <a:bodyPr>
            <a:noAutofit/>
          </a:bodyPr>
          <a:lstStyle>
            <a:lvl1pPr marL="571500" indent="-5715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sz="2200">
                <a:latin typeface="+mj-lt"/>
              </a:defRPr>
            </a:lvl5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D4D4C"/>
                </a:solidFill>
              </a:rPr>
              <a:t>Lorem ipsum dolor Lorem ipsum dolor sit </a:t>
            </a:r>
            <a:r>
              <a:rPr lang="en-US" sz="2200" dirty="0" err="1">
                <a:solidFill>
                  <a:srgbClr val="4D4D4C"/>
                </a:solidFill>
              </a:rPr>
              <a:t>amet</a:t>
            </a:r>
            <a:endParaRPr lang="en-US" sz="2200" dirty="0">
              <a:solidFill>
                <a:srgbClr val="4D4D4C"/>
              </a:solidFill>
            </a:endParaRP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2E56-0887-2F4F-A13B-519374B2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216"/>
            <a:ext cx="10515600" cy="7819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A1AA-65C5-E34C-85C7-3292DAE8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74"/>
            <a:ext cx="10515600" cy="163748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27D50F-B1BD-4248-AD3B-748A74E1A0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375188"/>
            <a:ext cx="10515600" cy="163748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800"/>
            </a:lvl3pPr>
            <a:lvl4pPr marL="1371600" indent="0" algn="ctr">
              <a:buNone/>
              <a:defRPr sz="2800"/>
            </a:lvl4pPr>
            <a:lvl5pPr marL="1828800" indent="0" algn="ctr">
              <a:buNone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A8E662-AE31-CF4D-B12A-E43867F41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21960"/>
            <a:ext cx="10515600" cy="652463"/>
          </a:xfrm>
        </p:spPr>
        <p:txBody>
          <a:bodyPr>
            <a:spAutoFit/>
          </a:bodyPr>
          <a:lstStyle>
            <a:lvl1pPr marL="0" indent="0" algn="ctr">
              <a:buNone/>
              <a:defRPr b="0"/>
            </a:lvl1pPr>
          </a:lstStyle>
          <a:p>
            <a:pPr lvl="0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0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F94D394-C5D5-C94A-AB14-7F5212DC2130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C9CDA4F-7464-1D40-BE6C-AB03DF1D5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1" y="1680295"/>
            <a:ext cx="10455609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4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0801326" y="6249378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GB" sz="1100" dirty="0">
                <a:solidFill>
                  <a:srgbClr val="005EB8"/>
                </a:solidFill>
              </a:rPr>
              <a:t>#</a:t>
            </a:r>
            <a:r>
              <a:rPr lang="en-GB" sz="1100" dirty="0" err="1">
                <a:solidFill>
                  <a:srgbClr val="005EB8"/>
                </a:solidFill>
              </a:rPr>
              <a:t>GPforwardview</a:t>
            </a:r>
            <a:endParaRPr lang="en-GB" sz="1100" dirty="0">
              <a:solidFill>
                <a:srgbClr val="005EB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30" y="224981"/>
            <a:ext cx="9809087" cy="66772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8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0BE164-4046-4749-B3C9-EAB40D1ED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2562" y="1216025"/>
            <a:ext cx="425394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894687-AE34-3049-9410-CA9725549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600" y="954000"/>
            <a:ext cx="5030787" cy="532623"/>
          </a:xfrm>
          <a:prstGeom prst="rect">
            <a:avLst/>
          </a:prstGeom>
        </p:spPr>
        <p:txBody>
          <a:bodyPr bIns="180000">
            <a:spAutoFit/>
          </a:bodyPr>
          <a:lstStyle>
            <a:lvl1pPr>
              <a:defRPr sz="2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A39D59-1A35-8649-85B9-E5FBAD6A20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5" y="1486623"/>
            <a:ext cx="5030788" cy="173136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3D6A00-BAB7-4E46-ADAC-435E873635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00" y="3484296"/>
            <a:ext cx="5030787" cy="532623"/>
          </a:xfrm>
          <a:prstGeom prst="rect">
            <a:avLst/>
          </a:prstGeom>
        </p:spPr>
        <p:txBody>
          <a:bodyPr bIns="180000">
            <a:spAutoFit/>
          </a:bodyPr>
          <a:lstStyle>
            <a:lvl1pPr>
              <a:defRPr sz="2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03E20AF-4340-504B-AA6C-52A4871A36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4016919"/>
            <a:ext cx="5030788" cy="1731362"/>
          </a:xfrm>
          <a:prstGeom prst="rect">
            <a:avLst/>
          </a:prstGeom>
        </p:spPr>
        <p:txBody>
          <a:bodyPr/>
          <a:lstStyle>
            <a:lvl1pPr marL="571500" marR="0" indent="-5715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Lorem ipsum dolor sit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AD20163-5241-E04B-8CD9-EB20A3AAFBC7}"/>
              </a:ext>
            </a:extLst>
          </p:cNvPr>
          <p:cNvSpPr txBox="1">
            <a:spLocks/>
          </p:cNvSpPr>
          <p:nvPr userDrawn="1"/>
        </p:nvSpPr>
        <p:spPr>
          <a:xfrm>
            <a:off x="282341" y="6437158"/>
            <a:ext cx="2470484" cy="2585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4D4D4C"/>
                </a:solidFill>
              </a:rPr>
              <a:t>City Health Care Partnership CIC</a:t>
            </a:r>
          </a:p>
        </p:txBody>
      </p:sp>
    </p:spTree>
    <p:extLst>
      <p:ext uri="{BB962C8B-B14F-4D97-AF65-F5344CB8AC3E}">
        <p14:creationId xmlns:p14="http://schemas.microsoft.com/office/powerpoint/2010/main" val="18583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B75B-AA31-814B-9CD6-13F9189B8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00" y="1298208"/>
            <a:ext cx="9144000" cy="4276115"/>
          </a:xfrm>
        </p:spPr>
        <p:txBody>
          <a:bodyPr anchor="ctr" anchorCtr="0">
            <a:normAutofit/>
          </a:bodyPr>
          <a:lstStyle>
            <a:lvl1pPr algn="l"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1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C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23ED0-88D6-F64E-BED9-120DFEDC5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017" y="0"/>
            <a:ext cx="11575983" cy="8681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9C2B2-B400-D341-862B-A7087AB95A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853" y="3534508"/>
            <a:ext cx="4005602" cy="16855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9D1B9-CCF1-8E41-9EBE-0FBBCC95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5696267"/>
            <a:ext cx="105156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03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ADDB4F-DF5D-A049-93A4-3BCBDFE889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017" y="0"/>
            <a:ext cx="11575983" cy="86819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76835-C79D-254D-B014-8C952B024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5" y="5654589"/>
            <a:ext cx="1150082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B3181-1455-534E-B160-4EF4923865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853" y="3534509"/>
            <a:ext cx="4005602" cy="16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D4D4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F1E648-6FA3-FA4A-A09F-B52BB80E74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6210300"/>
            <a:ext cx="12192000" cy="6477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2ED09-4319-3649-84F5-F7DEB430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366"/>
            <a:ext cx="10515600" cy="781922"/>
          </a:xfrm>
          <a:prstGeom prst="rect">
            <a:avLst/>
          </a:prstGeom>
        </p:spPr>
        <p:txBody>
          <a:bodyPr vert="horz" wrap="square" lIns="91440" tIns="45720" rIns="91440" bIns="18000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9B15C-849B-064C-8979-71C88065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036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9AFDC-1A19-024C-B195-FD991370AE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9718" y="255129"/>
            <a:ext cx="1549420" cy="6519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48EBE8F-3F77-C745-B96C-793ACAFF0D5C}"/>
              </a:ext>
            </a:extLst>
          </p:cNvPr>
          <p:cNvSpPr txBox="1">
            <a:spLocks/>
          </p:cNvSpPr>
          <p:nvPr userDrawn="1"/>
        </p:nvSpPr>
        <p:spPr>
          <a:xfrm>
            <a:off x="282341" y="6437158"/>
            <a:ext cx="2470484" cy="2585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City Health Care Partnership CIC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4FB083-2A77-6844-A9BD-147D76573C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29795" y="1"/>
            <a:ext cx="4362205" cy="32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1" r:id="rId3"/>
    <p:sldLayoutId id="2147483687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D4D4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66B19E-DB4B-D34C-8671-68304FB736F9}"/>
              </a:ext>
            </a:extLst>
          </p:cNvPr>
          <p:cNvSpPr/>
          <p:nvPr userDrawn="1"/>
        </p:nvSpPr>
        <p:spPr>
          <a:xfrm>
            <a:off x="6256422" y="0"/>
            <a:ext cx="5935578" cy="6858000"/>
          </a:xfrm>
          <a:prstGeom prst="rect">
            <a:avLst/>
          </a:prstGeom>
          <a:solidFill>
            <a:srgbClr val="132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07B1FF-472C-0641-910D-9193CB2CD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718" y="255129"/>
            <a:ext cx="1549420" cy="6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200" kern="1200">
          <a:solidFill>
            <a:srgbClr val="4D4D4C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rgbClr val="4D4D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2C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B0877-E398-F34C-882B-E57961C0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785"/>
            <a:ext cx="10515600" cy="3692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06A73C-9ACD-7643-9562-833EA2B37D4B}"/>
              </a:ext>
            </a:extLst>
          </p:cNvPr>
          <p:cNvSpPr txBox="1">
            <a:spLocks/>
          </p:cNvSpPr>
          <p:nvPr userDrawn="1"/>
        </p:nvSpPr>
        <p:spPr>
          <a:xfrm>
            <a:off x="282341" y="6437158"/>
            <a:ext cx="2470484" cy="25853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City Health Care Partnership CIC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B7B424-2F39-714F-A163-545DFD395B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718" y="255129"/>
            <a:ext cx="1549420" cy="6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2C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27C3E-2C37-CF46-A312-72C934E6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00" y="3956400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413B7-CBE5-8941-B09A-CE138DFF8D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9795" y="1"/>
            <a:ext cx="4362205" cy="3271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C4379-C6B7-D84B-8B96-7512E1F76B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5854" y="4996441"/>
            <a:ext cx="3250684" cy="13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D394-C5D5-C94A-AB14-7F5212DC21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DA4F-7464-1D40-BE6C-AB03DF1D52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6A7F9-E88B-3F4E-BE42-C8761831C33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6372226"/>
            <a:ext cx="12192000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9C3D5-FDFD-0746-A83A-EABB18716C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29375" y="1"/>
            <a:ext cx="5762627" cy="3241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456E9-8CF2-5A4A-9370-1AE75193F05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49719" y="612829"/>
            <a:ext cx="1017069" cy="3209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790C27-EC58-3942-8608-C28FF6FCB2D9}"/>
              </a:ext>
            </a:extLst>
          </p:cNvPr>
          <p:cNvSpPr txBox="1">
            <a:spLocks/>
          </p:cNvSpPr>
          <p:nvPr userDrawn="1"/>
        </p:nvSpPr>
        <p:spPr>
          <a:xfrm>
            <a:off x="282342" y="6491639"/>
            <a:ext cx="2470484" cy="2469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>
                <a:solidFill>
                  <a:prstClr val="white"/>
                </a:solidFill>
              </a:rPr>
              <a:t>City Health Care Partnership</a:t>
            </a:r>
            <a:endParaRPr lang="en-US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llccg.nhs.uk/integrated-care-centre-2/the-jean-bishop-integrated-care-centre-rays-story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cid:image002.jpg@01D0C487.F86A4ED0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cid:image001.jpg@01D0C487.F86A4ED0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790C27-EC58-3942-8608-C28FF6FCB2D9}"/>
              </a:ext>
            </a:extLst>
          </p:cNvPr>
          <p:cNvSpPr txBox="1">
            <a:spLocks/>
          </p:cNvSpPr>
          <p:nvPr/>
        </p:nvSpPr>
        <p:spPr>
          <a:xfrm>
            <a:off x="3061243" y="5410884"/>
            <a:ext cx="8830720" cy="1078246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Leading Transformation in a Community Setting: A CIC approach</a:t>
            </a:r>
          </a:p>
        </p:txBody>
      </p:sp>
    </p:spTree>
    <p:extLst>
      <p:ext uri="{BB962C8B-B14F-4D97-AF65-F5344CB8AC3E}">
        <p14:creationId xmlns:p14="http://schemas.microsoft.com/office/powerpoint/2010/main" val="31943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490142"/>
            <a:ext cx="10515600" cy="787520"/>
          </a:xfrm>
        </p:spPr>
        <p:txBody>
          <a:bodyPr/>
          <a:lstStyle/>
          <a:p>
            <a:r>
              <a:rPr lang="en-GB" dirty="0" smtClean="0"/>
              <a:t>Team of teams approach :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277662"/>
            <a:ext cx="10515600" cy="484881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Good enough is not good enough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Decentralisation of decision making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Information sharing at all levels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Cross-professional /team working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Decreased organisational silos                             </a:t>
            </a:r>
            <a:r>
              <a:rPr lang="en-GB" sz="4800" b="1" dirty="0" smtClean="0"/>
              <a:t>Our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No command and control hierarchy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Innovate ! All ideas are worth testing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Explore, Experiment, Learn………..Win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Coaching 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7356764" y="1670857"/>
            <a:ext cx="404829" cy="3890357"/>
          </a:xfrm>
          <a:prstGeom prst="rightBrace">
            <a:avLst/>
          </a:prstGeom>
          <a:solidFill>
            <a:srgbClr val="132C6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6" y="222069"/>
            <a:ext cx="5133703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86" y="183565"/>
            <a:ext cx="10515600" cy="781922"/>
          </a:xfrm>
        </p:spPr>
        <p:txBody>
          <a:bodyPr/>
          <a:lstStyle/>
          <a:p>
            <a:pPr algn="l"/>
            <a:r>
              <a:rPr lang="en-GB" dirty="0" smtClean="0"/>
              <a:t>My contribution as a Physio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984593"/>
            <a:ext cx="10515600" cy="506351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Transformation of community services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Contribution to successful contract awards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Credibility as a clinician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Problem solving skills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Systems thinking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Integration of services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Creativity &amp; Innovation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Trust and Confidence from commissioners (</a:t>
            </a:r>
            <a:r>
              <a:rPr lang="en-GB" dirty="0" err="1" smtClean="0"/>
              <a:t>eg</a:t>
            </a:r>
            <a:r>
              <a:rPr lang="en-GB" dirty="0" smtClean="0"/>
              <a:t>; ICC)</a:t>
            </a:r>
          </a:p>
          <a:p>
            <a:pPr algn="l"/>
            <a:r>
              <a:rPr lang="en-GB" dirty="0">
                <a:hlinkClick r:id="rId2"/>
              </a:rPr>
              <a:t>https://www.hullccg.nhs.uk/integrated-care-centre-2/the-jean-bishop-integrated-care-centre-rays-story/</a:t>
            </a: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98283" y="804377"/>
            <a:ext cx="2985133" cy="943950"/>
          </a:xfrm>
          <a:prstGeom prst="rect">
            <a:avLst/>
          </a:prstGeom>
        </p:spPr>
      </p:pic>
      <p:pic>
        <p:nvPicPr>
          <p:cNvPr id="7" name="Picture 6" descr="U:\CHCP\Corporate\Communications\Logos\City Health Pharmacy\City Health Pharmacy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52" y="387682"/>
            <a:ext cx="2090306" cy="1360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6" y="2555965"/>
            <a:ext cx="2525486" cy="106070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04116" y="1635828"/>
            <a:ext cx="433826" cy="920137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33804" y="2221280"/>
            <a:ext cx="708990" cy="523460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33111" y="3278463"/>
            <a:ext cx="1121203" cy="38169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76760" y="3782503"/>
            <a:ext cx="875995" cy="733947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13666" y="3856648"/>
            <a:ext cx="443158" cy="994529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135694" y="4018550"/>
            <a:ext cx="770936" cy="962441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3" idx="3"/>
          </p:cNvCxnSpPr>
          <p:nvPr/>
        </p:nvCxnSpPr>
        <p:spPr>
          <a:xfrm flipH="1">
            <a:off x="3237016" y="3741579"/>
            <a:ext cx="1041071" cy="481609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48179" y="2913558"/>
            <a:ext cx="1087916" cy="20546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56663" y="1741714"/>
            <a:ext cx="766094" cy="814251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:\CHCP\Corporate\Communications\Logos\City Health Care Foundation\CHCP Foundation Ful Colou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94" y="1254801"/>
            <a:ext cx="1163883" cy="11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ity health practice colou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15" y="2883784"/>
            <a:ext cx="2156388" cy="9869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" name="Picture 17" descr="Image result for city health dental hu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4" y="4265433"/>
            <a:ext cx="1983891" cy="9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U:\CHCP\Corporate\Communications\Logos\Tangerine logos\Tangerine logo full colou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27" y="4733905"/>
            <a:ext cx="1176090" cy="120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andrew.burnell\AppData\Local\Microsoft\Windows\Temporary Internet Files\Content.Outlook\SLM3JCRF\colour brocklehurst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71" y="5308998"/>
            <a:ext cx="3326845" cy="39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id:image001.jpg@01D0C487.F86A4ED0"/>
          <p:cNvPicPr/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45" y="3616669"/>
            <a:ext cx="1883371" cy="121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id:image002.jpg@01D0C487.F86A4ED0"/>
          <p:cNvPicPr/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63" y="2373569"/>
            <a:ext cx="1607662" cy="688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sz="1200" dirty="0">
              <a:solidFill>
                <a:srgbClr val="0072C6"/>
              </a:solidFill>
              <a:latin typeface="Arial"/>
              <a:cs typeface="Arial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631506" y="890402"/>
            <a:ext cx="4532735" cy="528058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changing health needs of the population are putting pressure on the health and social care system in England.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5718" y="4920004"/>
            <a:ext cx="5419046" cy="107721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1" defTabSz="342900">
              <a:defRPr/>
            </a:pPr>
            <a:endParaRPr lang="en-GB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5524" y="1126478"/>
            <a:ext cx="4214813" cy="1077219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1" defTabSz="342900">
              <a:defRPr/>
            </a:pPr>
            <a:endParaRPr lang="en-GB" sz="12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75522" y="2383432"/>
            <a:ext cx="4214812" cy="1155943"/>
            <a:chOff x="730994" y="2481960"/>
            <a:chExt cx="6671346" cy="884445"/>
          </a:xfrm>
        </p:grpSpPr>
        <p:sp>
          <p:nvSpPr>
            <p:cNvPr id="27" name="Rectangle 26"/>
            <p:cNvSpPr/>
            <p:nvPr/>
          </p:nvSpPr>
          <p:spPr>
            <a:xfrm>
              <a:off x="1829022" y="2481960"/>
              <a:ext cx="5573318" cy="88444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GB" sz="11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730994" y="2481960"/>
              <a:ext cx="2223781" cy="884445"/>
            </a:xfrm>
            <a:prstGeom prst="homePlate">
              <a:avLst>
                <a:gd name="adj" fmla="val 17912"/>
              </a:avLst>
            </a:prstGeom>
            <a:solidFill>
              <a:srgbClr val="002060"/>
            </a:solidFill>
            <a:ln w="285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defTabSz="342900">
                <a:defRPr/>
              </a:pPr>
              <a:r>
                <a:rPr lang="en-GB" sz="1100" b="1" dirty="0">
                  <a:solidFill>
                    <a:prstClr val="white"/>
                  </a:solidFill>
                  <a:latin typeface="Arial"/>
                </a:rPr>
                <a:t>Ageing population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91538" y="2481960"/>
              <a:ext cx="5204354" cy="884445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lvl="1" defTabSz="342900">
                <a:defRPr/>
              </a:pPr>
              <a:r>
                <a:rPr lang="en-GB" sz="1050" dirty="0">
                  <a:solidFill>
                    <a:prstClr val="black"/>
                  </a:solidFill>
                  <a:latin typeface="Arial"/>
                </a:rPr>
                <a:t>Between 2017 and 2027, there will be 2 million more people aged over 75.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75523" y="3624392"/>
            <a:ext cx="4210738" cy="1155943"/>
            <a:chOff x="737536" y="3573887"/>
            <a:chExt cx="6664804" cy="884446"/>
          </a:xfrm>
        </p:grpSpPr>
        <p:sp>
          <p:nvSpPr>
            <p:cNvPr id="31" name="Rectangle 30"/>
            <p:cNvSpPr/>
            <p:nvPr/>
          </p:nvSpPr>
          <p:spPr>
            <a:xfrm>
              <a:off x="1829119" y="3573887"/>
              <a:ext cx="5573221" cy="88444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GB" sz="11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737536" y="3573888"/>
              <a:ext cx="2221600" cy="884445"/>
            </a:xfrm>
            <a:prstGeom prst="homePlate">
              <a:avLst>
                <a:gd name="adj" fmla="val 17912"/>
              </a:avLst>
            </a:prstGeom>
            <a:solidFill>
              <a:srgbClr val="132C62"/>
            </a:solidFill>
            <a:ln w="285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defTabSz="342900">
                <a:defRPr/>
              </a:pPr>
              <a:r>
                <a:rPr lang="en-GB" sz="1100" b="1" dirty="0">
                  <a:solidFill>
                    <a:prstClr val="white"/>
                  </a:solidFill>
                  <a:latin typeface="Arial"/>
                </a:rPr>
                <a:t>Chronic conditions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91142" y="3573888"/>
              <a:ext cx="5211198" cy="88444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1" defTabSz="342900">
                <a:defRPr/>
              </a:pPr>
              <a:r>
                <a:rPr lang="en-GB" sz="1050" dirty="0">
                  <a:solidFill>
                    <a:prstClr val="black"/>
                  </a:solidFill>
                  <a:latin typeface="Arial"/>
                </a:rPr>
                <a:t>The main task  has changed from treating individual episodes of illness, to helping people manage long-term conditions.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75523" y="4865353"/>
            <a:ext cx="4214813" cy="1155943"/>
            <a:chOff x="737534" y="4661743"/>
            <a:chExt cx="6671323" cy="884445"/>
          </a:xfrm>
        </p:grpSpPr>
        <p:sp>
          <p:nvSpPr>
            <p:cNvPr id="35" name="Rectangle 34"/>
            <p:cNvSpPr/>
            <p:nvPr/>
          </p:nvSpPr>
          <p:spPr>
            <a:xfrm>
              <a:off x="1835637" y="4661743"/>
              <a:ext cx="5573220" cy="88444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GB" sz="11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192566" y="4661743"/>
              <a:ext cx="5209773" cy="88444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txBody>
            <a:bodyPr wrap="square" anchor="ctr" anchorCtr="0">
              <a:noAutofit/>
            </a:bodyPr>
            <a:lstStyle/>
            <a:p>
              <a:pPr lvl="1" defTabSz="342900">
                <a:defRPr/>
              </a:pPr>
              <a:r>
                <a:rPr lang="en-GB" sz="1050" dirty="0">
                  <a:solidFill>
                    <a:prstClr val="black"/>
                  </a:solidFill>
                  <a:latin typeface="Arial"/>
                </a:rPr>
                <a:t>The steady expansion of new treatments gives rise to demand for an increasing range of services.</a:t>
              </a:r>
            </a:p>
          </p:txBody>
        </p:sp>
        <p:sp>
          <p:nvSpPr>
            <p:cNvPr id="36" name="Pentagon 35"/>
            <p:cNvSpPr/>
            <p:nvPr/>
          </p:nvSpPr>
          <p:spPr>
            <a:xfrm>
              <a:off x="737534" y="4661743"/>
              <a:ext cx="2223772" cy="884445"/>
            </a:xfrm>
            <a:prstGeom prst="homePlate">
              <a:avLst>
                <a:gd name="adj" fmla="val 17912"/>
              </a:avLst>
            </a:prstGeom>
            <a:solidFill>
              <a:srgbClr val="132C62"/>
            </a:solidFill>
            <a:ln w="2857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defTabSz="342900">
                <a:defRPr/>
              </a:pPr>
              <a:r>
                <a:rPr lang="en-GB" sz="1100" b="1" dirty="0">
                  <a:solidFill>
                    <a:prstClr val="white"/>
                  </a:solidFill>
                  <a:latin typeface="Arial"/>
                </a:rPr>
                <a:t>New Treatments</a:t>
              </a:r>
            </a:p>
          </p:txBody>
        </p:sp>
      </p:grpSp>
      <p:sp>
        <p:nvSpPr>
          <p:cNvPr id="21" name="Content Placeholder 19"/>
          <p:cNvSpPr txBox="1">
            <a:spLocks/>
          </p:cNvSpPr>
          <p:nvPr/>
        </p:nvSpPr>
        <p:spPr>
          <a:xfrm>
            <a:off x="6226332" y="899081"/>
            <a:ext cx="4088468" cy="5280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EB8"/>
              </a:buClr>
              <a:buNone/>
              <a:defRPr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our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changing too.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940105"/>
            <a:ext cx="1914544" cy="29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82813"/>
            <a:ext cx="2016224" cy="18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C0E9A72-4E39-47D8-B4AE-4F157B90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4" y="154889"/>
            <a:ext cx="7512495" cy="937069"/>
          </a:xfrm>
        </p:spPr>
        <p:txBody>
          <a:bodyPr>
            <a:normAutofit/>
          </a:bodyPr>
          <a:lstStyle/>
          <a:p>
            <a:r>
              <a:rPr lang="en-GB" sz="3200" dirty="0"/>
              <a:t>Things are changing…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5512" y="5763105"/>
            <a:ext cx="243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www.england.nhs.uk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9C9C-87C6-4BCB-B489-C520860E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332" y="281473"/>
            <a:ext cx="7376429" cy="667725"/>
          </a:xfrm>
        </p:spPr>
        <p:txBody>
          <a:bodyPr>
            <a:noAutofit/>
          </a:bodyPr>
          <a:lstStyle/>
          <a:p>
            <a:r>
              <a:rPr lang="en-GB" sz="2800" dirty="0"/>
              <a:t>Now continuing through the NHS Long Term Plan, placing primary care at the centre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BB6E8-D6CE-472A-AA56-74395A8D6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srgbClr val="005EB8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39C58-8B15-4022-B14A-1D1BA3EF7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727" t="11792" r="39166" b="5428"/>
          <a:stretch/>
        </p:blipFill>
        <p:spPr>
          <a:xfrm>
            <a:off x="464551" y="1459774"/>
            <a:ext cx="2606041" cy="3779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225C3-A80A-42C8-BD3C-3303262EFD1C}"/>
              </a:ext>
            </a:extLst>
          </p:cNvPr>
          <p:cNvSpPr txBox="1"/>
          <p:nvPr/>
        </p:nvSpPr>
        <p:spPr>
          <a:xfrm>
            <a:off x="3592286" y="931745"/>
            <a:ext cx="5917475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Aims:</a:t>
            </a:r>
          </a:p>
          <a:p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 gets the best start in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class care for major health 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people to age well </a:t>
            </a:r>
          </a:p>
          <a:p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How:</a:t>
            </a:r>
          </a:p>
          <a:p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care networks as the foundation for Integrated Care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Preventing ill health and tackling health inequalities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the workforce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Maximising opportunities presented by data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focus on efficiency </a:t>
            </a:r>
            <a:endParaRPr lang="en-GB" sz="1600" dirty="0">
              <a:solidFill>
                <a:srgbClr val="000000"/>
              </a:solidFill>
            </a:endParaRP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0049" y="5763105"/>
            <a:ext cx="243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www.england.nhs.uk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2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2EC778-C546-4676-B268-5879843E6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127076"/>
              </p:ext>
            </p:extLst>
          </p:nvPr>
        </p:nvGraphicFramePr>
        <p:xfrm>
          <a:off x="5264727" y="722031"/>
          <a:ext cx="53992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201D8BE-410A-4A6B-8FBA-B7207A34429B}"/>
              </a:ext>
            </a:extLst>
          </p:cNvPr>
          <p:cNvSpPr/>
          <p:nvPr/>
        </p:nvSpPr>
        <p:spPr>
          <a:xfrm>
            <a:off x="1609056" y="1307705"/>
            <a:ext cx="330553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care networks are small enough to give a sense of </a:t>
            </a:r>
            <a:r>
              <a:rPr lang="en-GB" dirty="0">
                <a:solidFill>
                  <a:srgbClr val="960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ownership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big enough to have </a:t>
            </a:r>
            <a:r>
              <a:rPr lang="en-GB" dirty="0">
                <a:solidFill>
                  <a:srgbClr val="960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a 30-50K population.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will comprise groupings of clinicians and wider staff </a:t>
            </a:r>
            <a:r>
              <a:rPr lang="en-GB" dirty="0">
                <a:solidFill>
                  <a:srgbClr val="960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a vision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how to improve the care of their population and will serve as </a:t>
            </a:r>
            <a:r>
              <a:rPr lang="en-GB" dirty="0">
                <a:solidFill>
                  <a:srgbClr val="960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delivery units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 </a:t>
            </a:r>
            <a:r>
              <a:rPr lang="en-GB" dirty="0">
                <a:solidFill>
                  <a:srgbClr val="960E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unifying platform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 the country.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3072A3-6EBC-4FAB-BB41-771A11D2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375" y="269082"/>
            <a:ext cx="7282850" cy="855663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PCNs </a:t>
            </a:r>
            <a:r>
              <a:rPr lang="en-GB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key to the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0049" y="5763105"/>
            <a:ext cx="243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www.england.nhs.uk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54577" y="209690"/>
            <a:ext cx="10515600" cy="781922"/>
          </a:xfrm>
        </p:spPr>
        <p:txBody>
          <a:bodyPr/>
          <a:lstStyle/>
          <a:p>
            <a:r>
              <a:rPr lang="en-GB" dirty="0" smtClean="0"/>
              <a:t>Top Tips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627" y="991613"/>
            <a:ext cx="10813869" cy="530468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Start with why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Start with yourself/ The Seven Habits of Highly Effective People                           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Think, Act &amp; Communicate differently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Stand out from the rest/ be bold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Trust your instincts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Kill ANTs- positive peers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Stay Focused/Avoid Distractions (The NOT TO DO list 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Genuine Conversations– speak to your manager, director, chief exec- tell them you are keen to learn and wish to contribute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Don’t wait for a vacancy to come up,  by then it will be too late 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7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108" y="327256"/>
            <a:ext cx="10515600" cy="781922"/>
          </a:xfrm>
        </p:spPr>
        <p:txBody>
          <a:bodyPr/>
          <a:lstStyle/>
          <a:p>
            <a:pPr algn="l"/>
            <a:r>
              <a:rPr lang="en-GB" i="1" dirty="0" smtClean="0"/>
              <a:t>Tips continued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66" y="1109178"/>
            <a:ext cx="10515600" cy="506955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Leaders are readers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Learn a new skill – continuous learning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Journaling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Discover your personal vision and set goals to achieve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Active Listening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Exercise &amp; Good diet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Down time / Sleep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Build in thinking/planning/reflection time in your weekly timetable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Don’t wait for an opportunity, create one 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Lead and inspire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9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0"/>
            <a:ext cx="3310074" cy="4558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1966" y="4650378"/>
            <a:ext cx="1022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 </a:t>
            </a:r>
            <a:r>
              <a:rPr lang="en-GB" sz="2800" b="1" dirty="0" smtClean="0"/>
              <a:t>“The people who are crazy enough to think they can change the world are the ones who do.”</a:t>
            </a:r>
            <a:endParaRPr lang="en-GB" sz="2000" b="1" dirty="0" smtClean="0"/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-Apple’s “Think Different” commercial, 1997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944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515389"/>
            <a:ext cx="3682539" cy="51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9791-680D-7046-BDB9-4AC46086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400" y="2959204"/>
            <a:ext cx="9644194" cy="1643527"/>
          </a:xfrm>
        </p:spPr>
        <p:txBody>
          <a:bodyPr/>
          <a:lstStyle/>
          <a:p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u="sng" dirty="0" smtClean="0"/>
              <a:t>christyfrancis@nhs.net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9314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634" y="1541177"/>
            <a:ext cx="10515600" cy="781922"/>
          </a:xfrm>
        </p:spPr>
        <p:txBody>
          <a:bodyPr/>
          <a:lstStyle/>
          <a:p>
            <a:pPr algn="l"/>
            <a:r>
              <a:rPr lang="en-GB" dirty="0" smtClean="0"/>
              <a:t>Authentic Leadership: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841642"/>
            <a:ext cx="10657114" cy="25925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 smtClean="0">
                <a:latin typeface="+mn-lt"/>
              </a:rPr>
              <a:t>“Great leaders are not born leaders; they become great leaders throughout the course of their life by taking in experiences and letting it guide them and their leadership style”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0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33" y="2762885"/>
            <a:ext cx="10515600" cy="781922"/>
          </a:xfrm>
        </p:spPr>
        <p:txBody>
          <a:bodyPr/>
          <a:lstStyle/>
          <a:p>
            <a:r>
              <a:rPr lang="en-GB" dirty="0" smtClean="0"/>
              <a:t>My story…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394" y="4154541"/>
            <a:ext cx="10515600" cy="7819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“Our vision is to lead and inspire through excellence, compassion and expertise in all that we do”.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6" y="153248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99374225"/>
              </p:ext>
            </p:extLst>
          </p:nvPr>
        </p:nvGraphicFramePr>
        <p:xfrm>
          <a:off x="1696064" y="255130"/>
          <a:ext cx="10495935" cy="623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49909"/>
              </p:ext>
            </p:extLst>
          </p:nvPr>
        </p:nvGraphicFramePr>
        <p:xfrm>
          <a:off x="282341" y="2247197"/>
          <a:ext cx="2872751" cy="187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751">
                  <a:extLst>
                    <a:ext uri="{9D8B030D-6E8A-4147-A177-3AD203B41FA5}">
                      <a16:colId xmlns:a16="http://schemas.microsoft.com/office/drawing/2014/main" val="180580169"/>
                    </a:ext>
                  </a:extLst>
                </a:gridCol>
              </a:tblGrid>
              <a:tr h="4699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4D4D4C"/>
                          </a:solidFill>
                        </a:rPr>
                        <a:t>Service</a:t>
                      </a:r>
                      <a:r>
                        <a:rPr lang="en-GB" sz="1400" b="1" baseline="0" dirty="0">
                          <a:solidFill>
                            <a:srgbClr val="4D4D4C"/>
                          </a:solidFill>
                        </a:rPr>
                        <a:t> and Excellence</a:t>
                      </a:r>
                      <a:endParaRPr lang="en-GB" sz="1400" b="1" dirty="0">
                        <a:solidFill>
                          <a:srgbClr val="4D4D4C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97709"/>
                  </a:ext>
                </a:extLst>
              </a:tr>
              <a:tr h="4699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Equality and Diversity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81591"/>
                  </a:ext>
                </a:extLst>
              </a:tr>
              <a:tr h="4699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Creativity and Innovation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194287"/>
                  </a:ext>
                </a:extLst>
              </a:tr>
              <a:tr h="46999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Co-operation</a:t>
                      </a:r>
                      <a:r>
                        <a:rPr lang="en-GB" sz="1400" b="1" baseline="0" dirty="0"/>
                        <a:t> and Partnership</a:t>
                      </a:r>
                      <a:endParaRPr lang="en-GB" sz="14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20400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8022966-CEE3-244B-B0D7-087DE7E48E5C}"/>
              </a:ext>
            </a:extLst>
          </p:cNvPr>
          <p:cNvSpPr txBox="1">
            <a:spLocks/>
          </p:cNvSpPr>
          <p:nvPr/>
        </p:nvSpPr>
        <p:spPr>
          <a:xfrm>
            <a:off x="311173" y="1465275"/>
            <a:ext cx="2815086" cy="781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4D4D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9015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2" y="1130010"/>
            <a:ext cx="6233723" cy="496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9" y="2435495"/>
            <a:ext cx="2144535" cy="8516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96953" y="3767920"/>
            <a:ext cx="1650822" cy="879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6352" y="1348250"/>
            <a:ext cx="249381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would recommend CHCP CIC to friends or family for care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expressed awareness of the mission, visions and values.</a:t>
            </a:r>
          </a:p>
          <a:p>
            <a:pPr lvl="0"/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Recognition for Good Work</a:t>
            </a:r>
          </a:p>
          <a:p>
            <a:pPr lvl="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continue to promote colleagues good working practices e.g.  through our CEOs Blog, Celebrating Excellence Awards, Top 100, supporting volunteering and sponsorship.</a:t>
            </a:r>
          </a:p>
        </p:txBody>
      </p:sp>
    </p:spTree>
    <p:extLst>
      <p:ext uri="{BB962C8B-B14F-4D97-AF65-F5344CB8AC3E}">
        <p14:creationId xmlns:p14="http://schemas.microsoft.com/office/powerpoint/2010/main" val="27414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8" y="1293341"/>
            <a:ext cx="8881035" cy="4995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/>
          <a:stretch/>
        </p:blipFill>
        <p:spPr>
          <a:xfrm>
            <a:off x="9097735" y="1595886"/>
            <a:ext cx="2949063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42702" y="5368834"/>
            <a:ext cx="10515600" cy="781922"/>
          </a:xfrm>
        </p:spPr>
        <p:txBody>
          <a:bodyPr/>
          <a:lstStyle/>
          <a:p>
            <a:r>
              <a:rPr lang="en-GB" dirty="0" smtClean="0"/>
              <a:t>Our approach to organisational leadership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4" y="243735"/>
            <a:ext cx="3333403" cy="504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 with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ue Statem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793</Words>
  <Application>Microsoft Office PowerPoint</Application>
  <PresentationFormat>Widescreen</PresentationFormat>
  <Paragraphs>119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Title Slide Blue</vt:lpstr>
      <vt:lpstr>Title Slide White</vt:lpstr>
      <vt:lpstr>Content Slides</vt:lpstr>
      <vt:lpstr>Content Slide with Statement</vt:lpstr>
      <vt:lpstr>Blue Statement Slide</vt:lpstr>
      <vt:lpstr>Closing Slide</vt:lpstr>
      <vt:lpstr>1_Office Theme</vt:lpstr>
      <vt:lpstr>PowerPoint Presentation</vt:lpstr>
      <vt:lpstr>PowerPoint Presentation</vt:lpstr>
      <vt:lpstr>Authentic Leadership:</vt:lpstr>
      <vt:lpstr>My story…</vt:lpstr>
      <vt:lpstr>“Our vision is to lead and inspire through excellence, compassion and expertise in all that we do”.</vt:lpstr>
      <vt:lpstr>PowerPoint Presentation</vt:lpstr>
      <vt:lpstr>PowerPoint Presentation</vt:lpstr>
      <vt:lpstr>PowerPoint Presentation</vt:lpstr>
      <vt:lpstr>Our approach to organisational leadership</vt:lpstr>
      <vt:lpstr>Team of teams approach :  </vt:lpstr>
      <vt:lpstr>PowerPoint Presentation</vt:lpstr>
      <vt:lpstr>My contribution as a Physio </vt:lpstr>
      <vt:lpstr>PowerPoint Presentation</vt:lpstr>
      <vt:lpstr>Things are changing…</vt:lpstr>
      <vt:lpstr>Now continuing through the NHS Long Term Plan, placing primary care at the centre …</vt:lpstr>
      <vt:lpstr>PCNs are key to the future</vt:lpstr>
      <vt:lpstr>Top Tips</vt:lpstr>
      <vt:lpstr>Tips continued</vt:lpstr>
      <vt:lpstr>PowerPoint Presentation</vt:lpstr>
      <vt:lpstr>Thank You !  christyfrancis@nhs.net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alex@sowden-sowden.co.uk</dc:creator>
  <cp:lastModifiedBy>Haroon Atif</cp:lastModifiedBy>
  <cp:revision>65</cp:revision>
  <dcterms:created xsi:type="dcterms:W3CDTF">2018-04-05T11:57:48Z</dcterms:created>
  <dcterms:modified xsi:type="dcterms:W3CDTF">2019-04-26T09:49:38Z</dcterms:modified>
</cp:coreProperties>
</file>