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6" r:id="rId5"/>
  </p:sldMasterIdLst>
  <p:notesMasterIdLst>
    <p:notesMasterId r:id="rId29"/>
  </p:notesMasterIdLst>
  <p:handoutMasterIdLst>
    <p:handoutMasterId r:id="rId30"/>
  </p:handoutMasterIdLst>
  <p:sldIdLst>
    <p:sldId id="263" r:id="rId6"/>
    <p:sldId id="669" r:id="rId7"/>
    <p:sldId id="670" r:id="rId8"/>
    <p:sldId id="492" r:id="rId9"/>
    <p:sldId id="362" r:id="rId10"/>
    <p:sldId id="672" r:id="rId11"/>
    <p:sldId id="349" r:id="rId12"/>
    <p:sldId id="527" r:id="rId13"/>
    <p:sldId id="494" r:id="rId14"/>
    <p:sldId id="271" r:id="rId15"/>
    <p:sldId id="667" r:id="rId16"/>
    <p:sldId id="668" r:id="rId17"/>
    <p:sldId id="290" r:id="rId18"/>
    <p:sldId id="321" r:id="rId19"/>
    <p:sldId id="322" r:id="rId20"/>
    <p:sldId id="323" r:id="rId21"/>
    <p:sldId id="301" r:id="rId22"/>
    <p:sldId id="300" r:id="rId23"/>
    <p:sldId id="673" r:id="rId24"/>
    <p:sldId id="288" r:id="rId25"/>
    <p:sldId id="302" r:id="rId26"/>
    <p:sldId id="305" r:id="rId27"/>
    <p:sldId id="66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59" autoAdjust="0"/>
  </p:normalViewPr>
  <p:slideViewPr>
    <p:cSldViewPr snapToGrid="0" snapToObjects="1">
      <p:cViewPr varScale="1">
        <p:scale>
          <a:sx n="74" d="100"/>
          <a:sy n="74" d="100"/>
        </p:scale>
        <p:origin x="154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25DABD-2415-4857-824A-76BBFAAD0DB4}" type="doc">
      <dgm:prSet loTypeId="urn:microsoft.com/office/officeart/2005/8/layout/process1" loCatId="process" qsTypeId="urn:microsoft.com/office/officeart/2005/8/quickstyle/simple1" qsCatId="simple" csTypeId="urn:microsoft.com/office/officeart/2005/8/colors/accent1_2" csCatId="accent1" phldr="1"/>
      <dgm:spPr/>
    </dgm:pt>
    <dgm:pt modelId="{1EEC09B2-7F1D-43A7-97D3-8ED20C968876}">
      <dgm:prSet phldrT="[Text]"/>
      <dgm:spPr/>
      <dgm:t>
        <a:bodyPr/>
        <a:lstStyle/>
        <a:p>
          <a:r>
            <a:rPr lang="en-GB" b="1" dirty="0">
              <a:solidFill>
                <a:schemeClr val="tx1"/>
              </a:solidFill>
            </a:rPr>
            <a:t>VISION</a:t>
          </a:r>
        </a:p>
        <a:p>
          <a:r>
            <a:rPr lang="en-GB" dirty="0">
              <a:solidFill>
                <a:schemeClr val="tx1"/>
              </a:solidFill>
            </a:rPr>
            <a:t>If all non-specialist acute trusts could perform at least as well as the current average performers in all areas, the NHS will save at least £5bn each year within the next 3 to 4 years</a:t>
          </a:r>
          <a:endParaRPr lang="en-GB" dirty="0"/>
        </a:p>
      </dgm:t>
    </dgm:pt>
    <dgm:pt modelId="{E7E444C1-F353-4890-BBD9-8B1105B3EA45}" type="parTrans" cxnId="{7221F951-EE5F-4FB0-B297-68324E067202}">
      <dgm:prSet/>
      <dgm:spPr/>
      <dgm:t>
        <a:bodyPr/>
        <a:lstStyle/>
        <a:p>
          <a:endParaRPr lang="en-GB"/>
        </a:p>
      </dgm:t>
    </dgm:pt>
    <dgm:pt modelId="{9A95D998-02C9-4166-8F01-19C39F4C26E4}" type="sibTrans" cxnId="{7221F951-EE5F-4FB0-B297-68324E067202}">
      <dgm:prSet/>
      <dgm:spPr/>
      <dgm:t>
        <a:bodyPr/>
        <a:lstStyle/>
        <a:p>
          <a:endParaRPr lang="en-GB"/>
        </a:p>
      </dgm:t>
    </dgm:pt>
    <dgm:pt modelId="{BB3667C9-6E49-4066-A23F-C09DD0181E09}">
      <dgm:prSet phldrT="[Text]"/>
      <dgm:spPr>
        <a:solidFill>
          <a:schemeClr val="tx2">
            <a:lumMod val="40000"/>
            <a:lumOff val="60000"/>
          </a:schemeClr>
        </a:solidFill>
      </dgm:spPr>
      <dgm:t>
        <a:bodyPr/>
        <a:lstStyle/>
        <a:p>
          <a:r>
            <a:rPr lang="en-GB" dirty="0">
              <a:solidFill>
                <a:schemeClr val="tx1"/>
              </a:solidFill>
            </a:rPr>
            <a:t>The model hospital provides a nationally available information system relating to metrics of productivity, efficiency and quality of care</a:t>
          </a:r>
          <a:endParaRPr lang="en-GB" dirty="0"/>
        </a:p>
      </dgm:t>
    </dgm:pt>
    <dgm:pt modelId="{188E4610-D8B0-446B-B1CA-0AC04F6C499E}" type="parTrans" cxnId="{182B2691-DA37-4773-B2B1-2D02759D3F3F}">
      <dgm:prSet/>
      <dgm:spPr/>
      <dgm:t>
        <a:bodyPr/>
        <a:lstStyle/>
        <a:p>
          <a:endParaRPr lang="en-GB"/>
        </a:p>
      </dgm:t>
    </dgm:pt>
    <dgm:pt modelId="{A4CC8EC4-5A66-4F1A-9F9D-6D918A7C60B2}" type="sibTrans" cxnId="{182B2691-DA37-4773-B2B1-2D02759D3F3F}">
      <dgm:prSet/>
      <dgm:spPr/>
      <dgm:t>
        <a:bodyPr/>
        <a:lstStyle/>
        <a:p>
          <a:endParaRPr lang="en-GB"/>
        </a:p>
      </dgm:t>
    </dgm:pt>
    <dgm:pt modelId="{D209A77C-E0A1-4E9A-8347-B17979C330BF}">
      <dgm:prSet phldrT="[Text]"/>
      <dgm:spPr>
        <a:solidFill>
          <a:schemeClr val="tx2">
            <a:lumMod val="40000"/>
            <a:lumOff val="60000"/>
          </a:schemeClr>
        </a:solidFill>
      </dgm:spPr>
      <dgm:t>
        <a:bodyPr/>
        <a:lstStyle/>
        <a:p>
          <a:r>
            <a:rPr lang="en-GB" dirty="0">
              <a:solidFill>
                <a:schemeClr val="tx1"/>
              </a:solidFill>
            </a:rPr>
            <a:t>It provides information in support of trusts developing a greater understanding of their performance, and how it compares nationally, as well as with smaller peer groups</a:t>
          </a:r>
          <a:endParaRPr lang="en-GB" dirty="0"/>
        </a:p>
      </dgm:t>
    </dgm:pt>
    <dgm:pt modelId="{34B9CA4F-2AAC-4673-9E62-1CD3D5CC4DFA}" type="parTrans" cxnId="{77DD3F06-BA24-4A34-B668-C94B626A30AA}">
      <dgm:prSet/>
      <dgm:spPr/>
      <dgm:t>
        <a:bodyPr/>
        <a:lstStyle/>
        <a:p>
          <a:endParaRPr lang="en-GB"/>
        </a:p>
      </dgm:t>
    </dgm:pt>
    <dgm:pt modelId="{DC94A216-4E97-4DD1-9EEE-1E0AA437FB18}" type="sibTrans" cxnId="{77DD3F06-BA24-4A34-B668-C94B626A30AA}">
      <dgm:prSet/>
      <dgm:spPr/>
      <dgm:t>
        <a:bodyPr/>
        <a:lstStyle/>
        <a:p>
          <a:endParaRPr lang="en-GB"/>
        </a:p>
      </dgm:t>
    </dgm:pt>
    <dgm:pt modelId="{546305EE-30AD-4A6C-B838-FB598854A13B}" type="pres">
      <dgm:prSet presAssocID="{1725DABD-2415-4857-824A-76BBFAAD0DB4}" presName="Name0" presStyleCnt="0">
        <dgm:presLayoutVars>
          <dgm:dir/>
          <dgm:resizeHandles val="exact"/>
        </dgm:presLayoutVars>
      </dgm:prSet>
      <dgm:spPr/>
    </dgm:pt>
    <dgm:pt modelId="{85CB8D08-99F4-4DD8-900C-6C2288C50CA8}" type="pres">
      <dgm:prSet presAssocID="{1EEC09B2-7F1D-43A7-97D3-8ED20C968876}" presName="node" presStyleLbl="node1" presStyleIdx="0" presStyleCnt="3">
        <dgm:presLayoutVars>
          <dgm:bulletEnabled val="1"/>
        </dgm:presLayoutVars>
      </dgm:prSet>
      <dgm:spPr/>
    </dgm:pt>
    <dgm:pt modelId="{CA9286B0-6F2A-428B-A93D-A826159926BA}" type="pres">
      <dgm:prSet presAssocID="{9A95D998-02C9-4166-8F01-19C39F4C26E4}" presName="sibTrans" presStyleLbl="sibTrans2D1" presStyleIdx="0" presStyleCnt="2"/>
      <dgm:spPr/>
    </dgm:pt>
    <dgm:pt modelId="{8A5476C6-1B84-402F-835D-711E0D03C437}" type="pres">
      <dgm:prSet presAssocID="{9A95D998-02C9-4166-8F01-19C39F4C26E4}" presName="connectorText" presStyleLbl="sibTrans2D1" presStyleIdx="0" presStyleCnt="2"/>
      <dgm:spPr/>
    </dgm:pt>
    <dgm:pt modelId="{0528BD34-E239-4FF7-822E-431E8F87FC45}" type="pres">
      <dgm:prSet presAssocID="{BB3667C9-6E49-4066-A23F-C09DD0181E09}" presName="node" presStyleLbl="node1" presStyleIdx="1" presStyleCnt="3">
        <dgm:presLayoutVars>
          <dgm:bulletEnabled val="1"/>
        </dgm:presLayoutVars>
      </dgm:prSet>
      <dgm:spPr/>
    </dgm:pt>
    <dgm:pt modelId="{5A16DE7E-1CBE-4432-BBF5-842CDB6770AA}" type="pres">
      <dgm:prSet presAssocID="{A4CC8EC4-5A66-4F1A-9F9D-6D918A7C60B2}" presName="sibTrans" presStyleLbl="sibTrans2D1" presStyleIdx="1" presStyleCnt="2"/>
      <dgm:spPr/>
    </dgm:pt>
    <dgm:pt modelId="{83D6CD4A-BD71-433D-A26B-8A7DC86D26CB}" type="pres">
      <dgm:prSet presAssocID="{A4CC8EC4-5A66-4F1A-9F9D-6D918A7C60B2}" presName="connectorText" presStyleLbl="sibTrans2D1" presStyleIdx="1" presStyleCnt="2"/>
      <dgm:spPr/>
    </dgm:pt>
    <dgm:pt modelId="{F88466C7-7467-44FF-A331-BF4C4A7DC56B}" type="pres">
      <dgm:prSet presAssocID="{D209A77C-E0A1-4E9A-8347-B17979C330BF}" presName="node" presStyleLbl="node1" presStyleIdx="2" presStyleCnt="3">
        <dgm:presLayoutVars>
          <dgm:bulletEnabled val="1"/>
        </dgm:presLayoutVars>
      </dgm:prSet>
      <dgm:spPr/>
    </dgm:pt>
  </dgm:ptLst>
  <dgm:cxnLst>
    <dgm:cxn modelId="{AC3B7401-8707-45FD-8343-A056305EE155}" type="presOf" srcId="{BB3667C9-6E49-4066-A23F-C09DD0181E09}" destId="{0528BD34-E239-4FF7-822E-431E8F87FC45}" srcOrd="0" destOrd="0" presId="urn:microsoft.com/office/officeart/2005/8/layout/process1"/>
    <dgm:cxn modelId="{77DD3F06-BA24-4A34-B668-C94B626A30AA}" srcId="{1725DABD-2415-4857-824A-76BBFAAD0DB4}" destId="{D209A77C-E0A1-4E9A-8347-B17979C330BF}" srcOrd="2" destOrd="0" parTransId="{34B9CA4F-2AAC-4673-9E62-1CD3D5CC4DFA}" sibTransId="{DC94A216-4E97-4DD1-9EEE-1E0AA437FB18}"/>
    <dgm:cxn modelId="{04C07E2D-3E7F-4C38-A68A-1B6518BC6796}" type="presOf" srcId="{A4CC8EC4-5A66-4F1A-9F9D-6D918A7C60B2}" destId="{5A16DE7E-1CBE-4432-BBF5-842CDB6770AA}" srcOrd="0" destOrd="0" presId="urn:microsoft.com/office/officeart/2005/8/layout/process1"/>
    <dgm:cxn modelId="{8F6AA770-F7A3-42EF-99CD-4DD066D34FE6}" type="presOf" srcId="{9A95D998-02C9-4166-8F01-19C39F4C26E4}" destId="{CA9286B0-6F2A-428B-A93D-A826159926BA}" srcOrd="0" destOrd="0" presId="urn:microsoft.com/office/officeart/2005/8/layout/process1"/>
    <dgm:cxn modelId="{7221F951-EE5F-4FB0-B297-68324E067202}" srcId="{1725DABD-2415-4857-824A-76BBFAAD0DB4}" destId="{1EEC09B2-7F1D-43A7-97D3-8ED20C968876}" srcOrd="0" destOrd="0" parTransId="{E7E444C1-F353-4890-BBD9-8B1105B3EA45}" sibTransId="{9A95D998-02C9-4166-8F01-19C39F4C26E4}"/>
    <dgm:cxn modelId="{2936D455-754A-4CAC-B8C3-1A9B41D71E23}" type="presOf" srcId="{9A95D998-02C9-4166-8F01-19C39F4C26E4}" destId="{8A5476C6-1B84-402F-835D-711E0D03C437}" srcOrd="1" destOrd="0" presId="urn:microsoft.com/office/officeart/2005/8/layout/process1"/>
    <dgm:cxn modelId="{182B2691-DA37-4773-B2B1-2D02759D3F3F}" srcId="{1725DABD-2415-4857-824A-76BBFAAD0DB4}" destId="{BB3667C9-6E49-4066-A23F-C09DD0181E09}" srcOrd="1" destOrd="0" parTransId="{188E4610-D8B0-446B-B1CA-0AC04F6C499E}" sibTransId="{A4CC8EC4-5A66-4F1A-9F9D-6D918A7C60B2}"/>
    <dgm:cxn modelId="{401AF2A6-144A-49D5-8BF3-1B78E17B475B}" type="presOf" srcId="{1725DABD-2415-4857-824A-76BBFAAD0DB4}" destId="{546305EE-30AD-4A6C-B838-FB598854A13B}" srcOrd="0" destOrd="0" presId="urn:microsoft.com/office/officeart/2005/8/layout/process1"/>
    <dgm:cxn modelId="{967673BD-1EAB-4BC8-9891-A9C12E45CE05}" type="presOf" srcId="{A4CC8EC4-5A66-4F1A-9F9D-6D918A7C60B2}" destId="{83D6CD4A-BD71-433D-A26B-8A7DC86D26CB}" srcOrd="1" destOrd="0" presId="urn:microsoft.com/office/officeart/2005/8/layout/process1"/>
    <dgm:cxn modelId="{F7126BE6-DCCE-4F15-8B05-C68F9512B8C3}" type="presOf" srcId="{1EEC09B2-7F1D-43A7-97D3-8ED20C968876}" destId="{85CB8D08-99F4-4DD8-900C-6C2288C50CA8}" srcOrd="0" destOrd="0" presId="urn:microsoft.com/office/officeart/2005/8/layout/process1"/>
    <dgm:cxn modelId="{AF0465ED-C358-4108-A734-FE67C08D2691}" type="presOf" srcId="{D209A77C-E0A1-4E9A-8347-B17979C330BF}" destId="{F88466C7-7467-44FF-A331-BF4C4A7DC56B}" srcOrd="0" destOrd="0" presId="urn:microsoft.com/office/officeart/2005/8/layout/process1"/>
    <dgm:cxn modelId="{2808D2C2-35DB-4A9D-BECC-02616AA49077}" type="presParOf" srcId="{546305EE-30AD-4A6C-B838-FB598854A13B}" destId="{85CB8D08-99F4-4DD8-900C-6C2288C50CA8}" srcOrd="0" destOrd="0" presId="urn:microsoft.com/office/officeart/2005/8/layout/process1"/>
    <dgm:cxn modelId="{AE72C583-A5F3-4038-82A3-CFA94DE59947}" type="presParOf" srcId="{546305EE-30AD-4A6C-B838-FB598854A13B}" destId="{CA9286B0-6F2A-428B-A93D-A826159926BA}" srcOrd="1" destOrd="0" presId="urn:microsoft.com/office/officeart/2005/8/layout/process1"/>
    <dgm:cxn modelId="{53D34701-42C3-4307-84AD-9B31180F3610}" type="presParOf" srcId="{CA9286B0-6F2A-428B-A93D-A826159926BA}" destId="{8A5476C6-1B84-402F-835D-711E0D03C437}" srcOrd="0" destOrd="0" presId="urn:microsoft.com/office/officeart/2005/8/layout/process1"/>
    <dgm:cxn modelId="{7EDC8071-6102-40BB-9639-BC3155840F77}" type="presParOf" srcId="{546305EE-30AD-4A6C-B838-FB598854A13B}" destId="{0528BD34-E239-4FF7-822E-431E8F87FC45}" srcOrd="2" destOrd="0" presId="urn:microsoft.com/office/officeart/2005/8/layout/process1"/>
    <dgm:cxn modelId="{46F3767A-150D-4970-A206-215DFAFF50AF}" type="presParOf" srcId="{546305EE-30AD-4A6C-B838-FB598854A13B}" destId="{5A16DE7E-1CBE-4432-BBF5-842CDB6770AA}" srcOrd="3" destOrd="0" presId="urn:microsoft.com/office/officeart/2005/8/layout/process1"/>
    <dgm:cxn modelId="{3B402574-2542-4923-916D-D05D2905D85F}" type="presParOf" srcId="{5A16DE7E-1CBE-4432-BBF5-842CDB6770AA}" destId="{83D6CD4A-BD71-433D-A26B-8A7DC86D26CB}" srcOrd="0" destOrd="0" presId="urn:microsoft.com/office/officeart/2005/8/layout/process1"/>
    <dgm:cxn modelId="{B5EB23DE-D85D-40A1-970B-596E10F64A1B}" type="presParOf" srcId="{546305EE-30AD-4A6C-B838-FB598854A13B}" destId="{F88466C7-7467-44FF-A331-BF4C4A7DC56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E61869-1C01-4F91-B76A-F33D59BA8C95}" type="doc">
      <dgm:prSet loTypeId="urn:microsoft.com/office/officeart/2005/8/layout/chevron1" loCatId="process" qsTypeId="urn:microsoft.com/office/officeart/2005/8/quickstyle/simple1" qsCatId="simple" csTypeId="urn:microsoft.com/office/officeart/2005/8/colors/accent1_2" csCatId="accent1" phldr="1"/>
      <dgm:spPr/>
    </dgm:pt>
    <dgm:pt modelId="{932D82D5-0731-442F-8B5B-063E426599B8}">
      <dgm:prSet phldrT="[Text]" custT="1"/>
      <dgm:spPr>
        <a:solidFill>
          <a:schemeClr val="tx2"/>
        </a:solidFill>
        <a:ln>
          <a:solidFill>
            <a:schemeClr val="accent1">
              <a:lumMod val="20000"/>
              <a:lumOff val="80000"/>
            </a:schemeClr>
          </a:solidFill>
        </a:ln>
      </dgm:spPr>
      <dgm:t>
        <a:bodyPr/>
        <a:lstStyle/>
        <a:p>
          <a:r>
            <a:rPr lang="en-GB" sz="1100" b="1" dirty="0">
              <a:solidFill>
                <a:schemeClr val="bg1"/>
              </a:solidFill>
              <a:latin typeface="+mn-lt"/>
            </a:rPr>
            <a:t>Secure login</a:t>
          </a:r>
        </a:p>
      </dgm:t>
    </dgm:pt>
    <dgm:pt modelId="{84FCF437-2F10-4229-A4A5-6DF730C5BFEB}" type="parTrans" cxnId="{C3ABB017-39E7-46FC-8590-DA7EA3A8FBB5}">
      <dgm:prSet/>
      <dgm:spPr/>
      <dgm:t>
        <a:bodyPr/>
        <a:lstStyle/>
        <a:p>
          <a:endParaRPr lang="en-GB"/>
        </a:p>
      </dgm:t>
    </dgm:pt>
    <dgm:pt modelId="{B66870F6-6C2E-4AF9-83D3-451597051574}" type="sibTrans" cxnId="{C3ABB017-39E7-46FC-8590-DA7EA3A8FBB5}">
      <dgm:prSet/>
      <dgm:spPr/>
      <dgm:t>
        <a:bodyPr/>
        <a:lstStyle/>
        <a:p>
          <a:endParaRPr lang="en-GB"/>
        </a:p>
      </dgm:t>
    </dgm:pt>
    <dgm:pt modelId="{DB26574D-C5C0-4570-A911-D7DC0DF1D608}">
      <dgm:prSet phldrT="[Text]" custT="1"/>
      <dgm:spPr>
        <a:solidFill>
          <a:schemeClr val="bg2"/>
        </a:solidFill>
        <a:ln>
          <a:solidFill>
            <a:schemeClr val="accent1">
              <a:lumMod val="20000"/>
              <a:lumOff val="80000"/>
            </a:schemeClr>
          </a:solidFill>
        </a:ln>
      </dgm:spPr>
      <dgm:t>
        <a:bodyPr/>
        <a:lstStyle/>
        <a:p>
          <a:r>
            <a:rPr lang="en-GB" sz="1100" b="0" dirty="0">
              <a:solidFill>
                <a:schemeClr val="bg2">
                  <a:lumMod val="65000"/>
                </a:schemeClr>
              </a:solidFill>
              <a:latin typeface="+mn-lt"/>
            </a:rPr>
            <a:t>Homepage</a:t>
          </a:r>
        </a:p>
      </dgm:t>
    </dgm:pt>
    <dgm:pt modelId="{1A0B9FC9-9502-4080-912F-897B1C4584B6}" type="parTrans" cxnId="{204E4E3A-7C04-425C-9FE2-67ACF3515B81}">
      <dgm:prSet/>
      <dgm:spPr/>
      <dgm:t>
        <a:bodyPr/>
        <a:lstStyle/>
        <a:p>
          <a:endParaRPr lang="en-GB"/>
        </a:p>
      </dgm:t>
    </dgm:pt>
    <dgm:pt modelId="{36D42E42-0A70-4490-886E-0EC167FD7667}" type="sibTrans" cxnId="{204E4E3A-7C04-425C-9FE2-67ACF3515B81}">
      <dgm:prSet/>
      <dgm:spPr/>
      <dgm:t>
        <a:bodyPr/>
        <a:lstStyle/>
        <a:p>
          <a:endParaRPr lang="en-GB"/>
        </a:p>
      </dgm:t>
    </dgm:pt>
    <dgm:pt modelId="{8A9F49EA-1C0D-4692-89E0-A07DF30E529D}">
      <dgm:prSet phldrT="[Text]" custT="1"/>
      <dgm:spPr>
        <a:solidFill>
          <a:schemeClr val="bg2"/>
        </a:solidFill>
        <a:ln>
          <a:solidFill>
            <a:schemeClr val="accent1">
              <a:lumMod val="20000"/>
              <a:lumOff val="80000"/>
            </a:schemeClr>
          </a:solidFill>
        </a:ln>
      </dgm:spPr>
      <dgm:t>
        <a:bodyPr/>
        <a:lstStyle/>
        <a:p>
          <a:r>
            <a:rPr lang="en-GB" sz="1100" b="0" dirty="0">
              <a:solidFill>
                <a:schemeClr val="bg2">
                  <a:lumMod val="65000"/>
                </a:schemeClr>
              </a:solidFill>
              <a:latin typeface="+mn-lt"/>
            </a:rPr>
            <a:t>Compartment headlines</a:t>
          </a:r>
        </a:p>
      </dgm:t>
    </dgm:pt>
    <dgm:pt modelId="{DF8DD159-A579-4E16-9FE4-99E294C0E2BC}" type="parTrans" cxnId="{E341F6EC-FF1F-4294-BB98-2D61717ACF29}">
      <dgm:prSet/>
      <dgm:spPr/>
      <dgm:t>
        <a:bodyPr/>
        <a:lstStyle/>
        <a:p>
          <a:endParaRPr lang="en-GB"/>
        </a:p>
      </dgm:t>
    </dgm:pt>
    <dgm:pt modelId="{958FEB97-7102-41A6-86B7-D901F8103981}" type="sibTrans" cxnId="{E341F6EC-FF1F-4294-BB98-2D61717ACF29}">
      <dgm:prSet/>
      <dgm:spPr/>
      <dgm:t>
        <a:bodyPr/>
        <a:lstStyle/>
        <a:p>
          <a:endParaRPr lang="en-GB"/>
        </a:p>
      </dgm:t>
    </dgm:pt>
    <dgm:pt modelId="{4C48BB72-A0AB-4466-A934-AB4AD237D53B}">
      <dgm:prSet phldrT="[Text]" custT="1"/>
      <dgm:spPr>
        <a:solidFill>
          <a:schemeClr val="bg2"/>
        </a:solidFill>
        <a:ln>
          <a:solidFill>
            <a:schemeClr val="accent1">
              <a:lumMod val="20000"/>
              <a:lumOff val="80000"/>
            </a:schemeClr>
          </a:solidFill>
        </a:ln>
      </dgm:spPr>
      <dgm:t>
        <a:bodyPr/>
        <a:lstStyle/>
        <a:p>
          <a:r>
            <a:rPr lang="en-GB" sz="1100" b="0" dirty="0">
              <a:solidFill>
                <a:schemeClr val="bg2">
                  <a:lumMod val="65000"/>
                </a:schemeClr>
              </a:solidFill>
              <a:latin typeface="+mn-lt"/>
            </a:rPr>
            <a:t>Metrics scorecard</a:t>
          </a:r>
        </a:p>
      </dgm:t>
    </dgm:pt>
    <dgm:pt modelId="{6B09C70F-8E37-4B59-B35D-9977F7829D13}" type="parTrans" cxnId="{E40C3AC1-838D-4254-B82F-08715341B02D}">
      <dgm:prSet/>
      <dgm:spPr/>
      <dgm:t>
        <a:bodyPr/>
        <a:lstStyle/>
        <a:p>
          <a:endParaRPr lang="en-GB"/>
        </a:p>
      </dgm:t>
    </dgm:pt>
    <dgm:pt modelId="{DF3E15A6-2958-442E-9085-3DEEA3E335E7}" type="sibTrans" cxnId="{E40C3AC1-838D-4254-B82F-08715341B02D}">
      <dgm:prSet/>
      <dgm:spPr/>
      <dgm:t>
        <a:bodyPr/>
        <a:lstStyle/>
        <a:p>
          <a:endParaRPr lang="en-GB"/>
        </a:p>
      </dgm:t>
    </dgm:pt>
    <dgm:pt modelId="{C7D02AC5-DC5D-44E3-A54A-5C9DE20928D9}">
      <dgm:prSet phldrT="[Text]" custT="1"/>
      <dgm:spPr>
        <a:solidFill>
          <a:schemeClr val="bg2"/>
        </a:solidFill>
        <a:ln>
          <a:solidFill>
            <a:schemeClr val="accent1">
              <a:lumMod val="20000"/>
              <a:lumOff val="80000"/>
            </a:schemeClr>
          </a:solidFill>
        </a:ln>
      </dgm:spPr>
      <dgm:t>
        <a:bodyPr/>
        <a:lstStyle/>
        <a:p>
          <a:r>
            <a:rPr lang="en-GB" sz="1100" b="0" dirty="0">
              <a:solidFill>
                <a:schemeClr val="bg2">
                  <a:lumMod val="65000"/>
                </a:schemeClr>
              </a:solidFill>
              <a:latin typeface="+mn-lt"/>
            </a:rPr>
            <a:t>Metric detail</a:t>
          </a:r>
        </a:p>
      </dgm:t>
    </dgm:pt>
    <dgm:pt modelId="{AE14E677-C5EB-47A0-9290-7861FC205F96}" type="parTrans" cxnId="{4EE48273-CD10-4F6B-9BA2-E9D7DCF8BCF1}">
      <dgm:prSet/>
      <dgm:spPr/>
      <dgm:t>
        <a:bodyPr/>
        <a:lstStyle/>
        <a:p>
          <a:endParaRPr lang="en-GB"/>
        </a:p>
      </dgm:t>
    </dgm:pt>
    <dgm:pt modelId="{DE31E263-CDEC-44E4-B8EB-86D71054C942}" type="sibTrans" cxnId="{4EE48273-CD10-4F6B-9BA2-E9D7DCF8BCF1}">
      <dgm:prSet/>
      <dgm:spPr/>
      <dgm:t>
        <a:bodyPr/>
        <a:lstStyle/>
        <a:p>
          <a:endParaRPr lang="en-GB"/>
        </a:p>
      </dgm:t>
    </dgm:pt>
    <dgm:pt modelId="{1E5E66FE-5CE6-4E96-9118-3A106AAFE1F1}" type="pres">
      <dgm:prSet presAssocID="{06E61869-1C01-4F91-B76A-F33D59BA8C95}" presName="Name0" presStyleCnt="0">
        <dgm:presLayoutVars>
          <dgm:dir/>
          <dgm:animLvl val="lvl"/>
          <dgm:resizeHandles val="exact"/>
        </dgm:presLayoutVars>
      </dgm:prSet>
      <dgm:spPr/>
    </dgm:pt>
    <dgm:pt modelId="{681FC50C-9D3E-4697-B367-42BA61C7BB55}" type="pres">
      <dgm:prSet presAssocID="{932D82D5-0731-442F-8B5B-063E426599B8}" presName="parTxOnly" presStyleLbl="node1" presStyleIdx="0" presStyleCnt="5" custScaleY="52156">
        <dgm:presLayoutVars>
          <dgm:chMax val="0"/>
          <dgm:chPref val="0"/>
          <dgm:bulletEnabled val="1"/>
        </dgm:presLayoutVars>
      </dgm:prSet>
      <dgm:spPr/>
    </dgm:pt>
    <dgm:pt modelId="{C1C2ACFD-E42E-4A1A-BDEF-F40D982E5D75}" type="pres">
      <dgm:prSet presAssocID="{B66870F6-6C2E-4AF9-83D3-451597051574}" presName="parTxOnlySpace" presStyleCnt="0"/>
      <dgm:spPr/>
    </dgm:pt>
    <dgm:pt modelId="{A4964E8F-4ABB-400A-823B-B807A679985D}" type="pres">
      <dgm:prSet presAssocID="{DB26574D-C5C0-4570-A911-D7DC0DF1D608}" presName="parTxOnly" presStyleLbl="node1" presStyleIdx="1" presStyleCnt="5" custScaleY="52156">
        <dgm:presLayoutVars>
          <dgm:chMax val="0"/>
          <dgm:chPref val="0"/>
          <dgm:bulletEnabled val="1"/>
        </dgm:presLayoutVars>
      </dgm:prSet>
      <dgm:spPr/>
    </dgm:pt>
    <dgm:pt modelId="{BEA95DB3-E182-4FA1-A3A3-7051EEBD8F51}" type="pres">
      <dgm:prSet presAssocID="{36D42E42-0A70-4490-886E-0EC167FD7667}" presName="parTxOnlySpace" presStyleCnt="0"/>
      <dgm:spPr/>
    </dgm:pt>
    <dgm:pt modelId="{E26A6BDC-713E-4B6D-8936-5DCA5CE0A106}" type="pres">
      <dgm:prSet presAssocID="{8A9F49EA-1C0D-4692-89E0-A07DF30E529D}" presName="parTxOnly" presStyleLbl="node1" presStyleIdx="2" presStyleCnt="5" custScaleY="52156">
        <dgm:presLayoutVars>
          <dgm:chMax val="0"/>
          <dgm:chPref val="0"/>
          <dgm:bulletEnabled val="1"/>
        </dgm:presLayoutVars>
      </dgm:prSet>
      <dgm:spPr/>
    </dgm:pt>
    <dgm:pt modelId="{FC5FE465-6761-46A7-BC26-794798CBFA50}" type="pres">
      <dgm:prSet presAssocID="{958FEB97-7102-41A6-86B7-D901F8103981}" presName="parTxOnlySpace" presStyleCnt="0"/>
      <dgm:spPr/>
    </dgm:pt>
    <dgm:pt modelId="{DFEB0B39-027D-4A72-A432-0E7199E5E9CE}" type="pres">
      <dgm:prSet presAssocID="{4C48BB72-A0AB-4466-A934-AB4AD237D53B}" presName="parTxOnly" presStyleLbl="node1" presStyleIdx="3" presStyleCnt="5" custScaleY="52156">
        <dgm:presLayoutVars>
          <dgm:chMax val="0"/>
          <dgm:chPref val="0"/>
          <dgm:bulletEnabled val="1"/>
        </dgm:presLayoutVars>
      </dgm:prSet>
      <dgm:spPr/>
    </dgm:pt>
    <dgm:pt modelId="{1E9BA058-67B5-4052-9AD0-F382CD61436A}" type="pres">
      <dgm:prSet presAssocID="{DF3E15A6-2958-442E-9085-3DEEA3E335E7}" presName="parTxOnlySpace" presStyleCnt="0"/>
      <dgm:spPr/>
    </dgm:pt>
    <dgm:pt modelId="{D53CF630-D14B-4623-A31B-EE489A601B34}" type="pres">
      <dgm:prSet presAssocID="{C7D02AC5-DC5D-44E3-A54A-5C9DE20928D9}" presName="parTxOnly" presStyleLbl="node1" presStyleIdx="4" presStyleCnt="5" custScaleY="52156">
        <dgm:presLayoutVars>
          <dgm:chMax val="0"/>
          <dgm:chPref val="0"/>
          <dgm:bulletEnabled val="1"/>
        </dgm:presLayoutVars>
      </dgm:prSet>
      <dgm:spPr/>
    </dgm:pt>
  </dgm:ptLst>
  <dgm:cxnLst>
    <dgm:cxn modelId="{7F973D02-3108-4817-A498-06E2E966D1D4}" type="presOf" srcId="{932D82D5-0731-442F-8B5B-063E426599B8}" destId="{681FC50C-9D3E-4697-B367-42BA61C7BB55}" srcOrd="0" destOrd="0" presId="urn:microsoft.com/office/officeart/2005/8/layout/chevron1"/>
    <dgm:cxn modelId="{C3ABB017-39E7-46FC-8590-DA7EA3A8FBB5}" srcId="{06E61869-1C01-4F91-B76A-F33D59BA8C95}" destId="{932D82D5-0731-442F-8B5B-063E426599B8}" srcOrd="0" destOrd="0" parTransId="{84FCF437-2F10-4229-A4A5-6DF730C5BFEB}" sibTransId="{B66870F6-6C2E-4AF9-83D3-451597051574}"/>
    <dgm:cxn modelId="{204E4E3A-7C04-425C-9FE2-67ACF3515B81}" srcId="{06E61869-1C01-4F91-B76A-F33D59BA8C95}" destId="{DB26574D-C5C0-4570-A911-D7DC0DF1D608}" srcOrd="1" destOrd="0" parTransId="{1A0B9FC9-9502-4080-912F-897B1C4584B6}" sibTransId="{36D42E42-0A70-4490-886E-0EC167FD7667}"/>
    <dgm:cxn modelId="{49E2255B-FEEA-4FF1-9D71-B3749931BF80}" type="presOf" srcId="{C7D02AC5-DC5D-44E3-A54A-5C9DE20928D9}" destId="{D53CF630-D14B-4623-A31B-EE489A601B34}" srcOrd="0" destOrd="0" presId="urn:microsoft.com/office/officeart/2005/8/layout/chevron1"/>
    <dgm:cxn modelId="{4EE48273-CD10-4F6B-9BA2-E9D7DCF8BCF1}" srcId="{06E61869-1C01-4F91-B76A-F33D59BA8C95}" destId="{C7D02AC5-DC5D-44E3-A54A-5C9DE20928D9}" srcOrd="4" destOrd="0" parTransId="{AE14E677-C5EB-47A0-9290-7861FC205F96}" sibTransId="{DE31E263-CDEC-44E4-B8EB-86D71054C942}"/>
    <dgm:cxn modelId="{5678358F-E337-4FEF-8241-511EF7226D48}" type="presOf" srcId="{DB26574D-C5C0-4570-A911-D7DC0DF1D608}" destId="{A4964E8F-4ABB-400A-823B-B807A679985D}" srcOrd="0" destOrd="0" presId="urn:microsoft.com/office/officeart/2005/8/layout/chevron1"/>
    <dgm:cxn modelId="{7C252BA7-81D9-4298-8F59-C727E64F4DF6}" type="presOf" srcId="{8A9F49EA-1C0D-4692-89E0-A07DF30E529D}" destId="{E26A6BDC-713E-4B6D-8936-5DCA5CE0A106}" srcOrd="0" destOrd="0" presId="urn:microsoft.com/office/officeart/2005/8/layout/chevron1"/>
    <dgm:cxn modelId="{E40C3AC1-838D-4254-B82F-08715341B02D}" srcId="{06E61869-1C01-4F91-B76A-F33D59BA8C95}" destId="{4C48BB72-A0AB-4466-A934-AB4AD237D53B}" srcOrd="3" destOrd="0" parTransId="{6B09C70F-8E37-4B59-B35D-9977F7829D13}" sibTransId="{DF3E15A6-2958-442E-9085-3DEEA3E335E7}"/>
    <dgm:cxn modelId="{D610B4C2-42E3-42CE-A309-2768DAC29120}" type="presOf" srcId="{06E61869-1C01-4F91-B76A-F33D59BA8C95}" destId="{1E5E66FE-5CE6-4E96-9118-3A106AAFE1F1}" srcOrd="0" destOrd="0" presId="urn:microsoft.com/office/officeart/2005/8/layout/chevron1"/>
    <dgm:cxn modelId="{DB2C33C3-C42C-45B5-AE88-DC8A351C88F5}" type="presOf" srcId="{4C48BB72-A0AB-4466-A934-AB4AD237D53B}" destId="{DFEB0B39-027D-4A72-A432-0E7199E5E9CE}" srcOrd="0" destOrd="0" presId="urn:microsoft.com/office/officeart/2005/8/layout/chevron1"/>
    <dgm:cxn modelId="{E341F6EC-FF1F-4294-BB98-2D61717ACF29}" srcId="{06E61869-1C01-4F91-B76A-F33D59BA8C95}" destId="{8A9F49EA-1C0D-4692-89E0-A07DF30E529D}" srcOrd="2" destOrd="0" parTransId="{DF8DD159-A579-4E16-9FE4-99E294C0E2BC}" sibTransId="{958FEB97-7102-41A6-86B7-D901F8103981}"/>
    <dgm:cxn modelId="{1D81A976-9F1B-4EB3-A97C-7C2C4551F924}" type="presParOf" srcId="{1E5E66FE-5CE6-4E96-9118-3A106AAFE1F1}" destId="{681FC50C-9D3E-4697-B367-42BA61C7BB55}" srcOrd="0" destOrd="0" presId="urn:microsoft.com/office/officeart/2005/8/layout/chevron1"/>
    <dgm:cxn modelId="{28271B8A-BCB2-4965-BEA0-766CEA1F5724}" type="presParOf" srcId="{1E5E66FE-5CE6-4E96-9118-3A106AAFE1F1}" destId="{C1C2ACFD-E42E-4A1A-BDEF-F40D982E5D75}" srcOrd="1" destOrd="0" presId="urn:microsoft.com/office/officeart/2005/8/layout/chevron1"/>
    <dgm:cxn modelId="{4AB2D80E-5BB5-4FF2-A700-BACB41B668A2}" type="presParOf" srcId="{1E5E66FE-5CE6-4E96-9118-3A106AAFE1F1}" destId="{A4964E8F-4ABB-400A-823B-B807A679985D}" srcOrd="2" destOrd="0" presId="urn:microsoft.com/office/officeart/2005/8/layout/chevron1"/>
    <dgm:cxn modelId="{91014576-88E6-4709-AC9C-EDAC7E3FDFD0}" type="presParOf" srcId="{1E5E66FE-5CE6-4E96-9118-3A106AAFE1F1}" destId="{BEA95DB3-E182-4FA1-A3A3-7051EEBD8F51}" srcOrd="3" destOrd="0" presId="urn:microsoft.com/office/officeart/2005/8/layout/chevron1"/>
    <dgm:cxn modelId="{69AB0D31-C8B1-4980-814C-3B565DDA2E5D}" type="presParOf" srcId="{1E5E66FE-5CE6-4E96-9118-3A106AAFE1F1}" destId="{E26A6BDC-713E-4B6D-8936-5DCA5CE0A106}" srcOrd="4" destOrd="0" presId="urn:microsoft.com/office/officeart/2005/8/layout/chevron1"/>
    <dgm:cxn modelId="{B59B3544-F0DC-4DB3-84A1-122355144687}" type="presParOf" srcId="{1E5E66FE-5CE6-4E96-9118-3A106AAFE1F1}" destId="{FC5FE465-6761-46A7-BC26-794798CBFA50}" srcOrd="5" destOrd="0" presId="urn:microsoft.com/office/officeart/2005/8/layout/chevron1"/>
    <dgm:cxn modelId="{6FD4E8CD-50E6-46CA-AAC6-4B800D508F32}" type="presParOf" srcId="{1E5E66FE-5CE6-4E96-9118-3A106AAFE1F1}" destId="{DFEB0B39-027D-4A72-A432-0E7199E5E9CE}" srcOrd="6" destOrd="0" presId="urn:microsoft.com/office/officeart/2005/8/layout/chevron1"/>
    <dgm:cxn modelId="{1282DD71-2493-4707-BA0B-B48210B45C28}" type="presParOf" srcId="{1E5E66FE-5CE6-4E96-9118-3A106AAFE1F1}" destId="{1E9BA058-67B5-4052-9AD0-F382CD61436A}" srcOrd="7" destOrd="0" presId="urn:microsoft.com/office/officeart/2005/8/layout/chevron1"/>
    <dgm:cxn modelId="{075D9CAA-A6CD-4E90-A64C-413B4EAC7DF8}" type="presParOf" srcId="{1E5E66FE-5CE6-4E96-9118-3A106AAFE1F1}" destId="{D53CF630-D14B-4623-A31B-EE489A601B34}" srcOrd="8"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B8D08-99F4-4DD8-900C-6C2288C50CA8}">
      <dsp:nvSpPr>
        <dsp:cNvPr id="0" name=""/>
        <dsp:cNvSpPr/>
      </dsp:nvSpPr>
      <dsp:spPr>
        <a:xfrm>
          <a:off x="7341" y="1008295"/>
          <a:ext cx="2194275" cy="31679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VISION</a:t>
          </a:r>
        </a:p>
        <a:p>
          <a:pPr marL="0" lvl="0" indent="0" algn="ctr" defTabSz="800100">
            <a:lnSpc>
              <a:spcPct val="90000"/>
            </a:lnSpc>
            <a:spcBef>
              <a:spcPct val="0"/>
            </a:spcBef>
            <a:spcAft>
              <a:spcPct val="35000"/>
            </a:spcAft>
            <a:buNone/>
          </a:pPr>
          <a:r>
            <a:rPr lang="en-GB" sz="1800" kern="1200" dirty="0">
              <a:solidFill>
                <a:schemeClr val="tx1"/>
              </a:solidFill>
            </a:rPr>
            <a:t>If all non-specialist acute trusts could perform at least as well as the current average performers in all areas, the NHS will save at least £5bn each year within the next 3 to 4 years</a:t>
          </a:r>
          <a:endParaRPr lang="en-GB" sz="1800" kern="1200" dirty="0"/>
        </a:p>
      </dsp:txBody>
      <dsp:txXfrm>
        <a:off x="71609" y="1072563"/>
        <a:ext cx="2065739" cy="3039448"/>
      </dsp:txXfrm>
    </dsp:sp>
    <dsp:sp modelId="{CA9286B0-6F2A-428B-A93D-A826159926BA}">
      <dsp:nvSpPr>
        <dsp:cNvPr id="0" name=""/>
        <dsp:cNvSpPr/>
      </dsp:nvSpPr>
      <dsp:spPr>
        <a:xfrm>
          <a:off x="2421043" y="2320197"/>
          <a:ext cx="465186" cy="5441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421043" y="2429033"/>
        <a:ext cx="325630" cy="326508"/>
      </dsp:txXfrm>
    </dsp:sp>
    <dsp:sp modelId="{0528BD34-E239-4FF7-822E-431E8F87FC45}">
      <dsp:nvSpPr>
        <dsp:cNvPr id="0" name=""/>
        <dsp:cNvSpPr/>
      </dsp:nvSpPr>
      <dsp:spPr>
        <a:xfrm>
          <a:off x="3079326" y="1008295"/>
          <a:ext cx="2194275" cy="3167984"/>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The model hospital provides a nationally available information system relating to metrics of productivity, efficiency and quality of care</a:t>
          </a:r>
          <a:endParaRPr lang="en-GB" sz="1800" kern="1200" dirty="0"/>
        </a:p>
      </dsp:txBody>
      <dsp:txXfrm>
        <a:off x="3143594" y="1072563"/>
        <a:ext cx="2065739" cy="3039448"/>
      </dsp:txXfrm>
    </dsp:sp>
    <dsp:sp modelId="{5A16DE7E-1CBE-4432-BBF5-842CDB6770AA}">
      <dsp:nvSpPr>
        <dsp:cNvPr id="0" name=""/>
        <dsp:cNvSpPr/>
      </dsp:nvSpPr>
      <dsp:spPr>
        <a:xfrm>
          <a:off x="5493029" y="2320197"/>
          <a:ext cx="465186" cy="5441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493029" y="2429033"/>
        <a:ext cx="325630" cy="326508"/>
      </dsp:txXfrm>
    </dsp:sp>
    <dsp:sp modelId="{F88466C7-7467-44FF-A331-BF4C4A7DC56B}">
      <dsp:nvSpPr>
        <dsp:cNvPr id="0" name=""/>
        <dsp:cNvSpPr/>
      </dsp:nvSpPr>
      <dsp:spPr>
        <a:xfrm>
          <a:off x="6151311" y="1008295"/>
          <a:ext cx="2194275" cy="3167984"/>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It provides information in support of trusts developing a greater understanding of their performance, and how it compares nationally, as well as with smaller peer groups</a:t>
          </a:r>
          <a:endParaRPr lang="en-GB" sz="1800" kern="1200" dirty="0"/>
        </a:p>
      </dsp:txBody>
      <dsp:txXfrm>
        <a:off x="6215579" y="1072563"/>
        <a:ext cx="2065739" cy="3039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FC50C-9D3E-4697-B367-42BA61C7BB55}">
      <dsp:nvSpPr>
        <dsp:cNvPr id="0" name=""/>
        <dsp:cNvSpPr/>
      </dsp:nvSpPr>
      <dsp:spPr>
        <a:xfrm>
          <a:off x="2232" y="71903"/>
          <a:ext cx="1986855" cy="414505"/>
        </a:xfrm>
        <a:prstGeom prst="chevron">
          <a:avLst/>
        </a:prstGeom>
        <a:solidFill>
          <a:schemeClr val="tx2"/>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latin typeface="+mn-lt"/>
            </a:rPr>
            <a:t>Secure login</a:t>
          </a:r>
        </a:p>
      </dsp:txBody>
      <dsp:txXfrm>
        <a:off x="209485" y="71903"/>
        <a:ext cx="1572350" cy="414505"/>
      </dsp:txXfrm>
    </dsp:sp>
    <dsp:sp modelId="{A4964E8F-4ABB-400A-823B-B807A679985D}">
      <dsp:nvSpPr>
        <dsp:cNvPr id="0" name=""/>
        <dsp:cNvSpPr/>
      </dsp:nvSpPr>
      <dsp:spPr>
        <a:xfrm>
          <a:off x="1790402" y="71903"/>
          <a:ext cx="1986855" cy="414505"/>
        </a:xfrm>
        <a:prstGeom prst="chevron">
          <a:avLst/>
        </a:prstGeom>
        <a:solidFill>
          <a:schemeClr val="bg2"/>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b="0" kern="1200" dirty="0">
              <a:solidFill>
                <a:schemeClr val="bg2">
                  <a:lumMod val="65000"/>
                </a:schemeClr>
              </a:solidFill>
              <a:latin typeface="+mn-lt"/>
            </a:rPr>
            <a:t>Homepage</a:t>
          </a:r>
        </a:p>
      </dsp:txBody>
      <dsp:txXfrm>
        <a:off x="1997655" y="71903"/>
        <a:ext cx="1572350" cy="414505"/>
      </dsp:txXfrm>
    </dsp:sp>
    <dsp:sp modelId="{E26A6BDC-713E-4B6D-8936-5DCA5CE0A106}">
      <dsp:nvSpPr>
        <dsp:cNvPr id="0" name=""/>
        <dsp:cNvSpPr/>
      </dsp:nvSpPr>
      <dsp:spPr>
        <a:xfrm>
          <a:off x="3578572" y="71903"/>
          <a:ext cx="1986855" cy="414505"/>
        </a:xfrm>
        <a:prstGeom prst="chevron">
          <a:avLst/>
        </a:prstGeom>
        <a:solidFill>
          <a:schemeClr val="bg2"/>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b="0" kern="1200" dirty="0">
              <a:solidFill>
                <a:schemeClr val="bg2">
                  <a:lumMod val="65000"/>
                </a:schemeClr>
              </a:solidFill>
              <a:latin typeface="+mn-lt"/>
            </a:rPr>
            <a:t>Compartment headlines</a:t>
          </a:r>
        </a:p>
      </dsp:txBody>
      <dsp:txXfrm>
        <a:off x="3785825" y="71903"/>
        <a:ext cx="1572350" cy="414505"/>
      </dsp:txXfrm>
    </dsp:sp>
    <dsp:sp modelId="{DFEB0B39-027D-4A72-A432-0E7199E5E9CE}">
      <dsp:nvSpPr>
        <dsp:cNvPr id="0" name=""/>
        <dsp:cNvSpPr/>
      </dsp:nvSpPr>
      <dsp:spPr>
        <a:xfrm>
          <a:off x="5366742" y="71903"/>
          <a:ext cx="1986855" cy="414505"/>
        </a:xfrm>
        <a:prstGeom prst="chevron">
          <a:avLst/>
        </a:prstGeom>
        <a:solidFill>
          <a:schemeClr val="bg2"/>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b="0" kern="1200" dirty="0">
              <a:solidFill>
                <a:schemeClr val="bg2">
                  <a:lumMod val="65000"/>
                </a:schemeClr>
              </a:solidFill>
              <a:latin typeface="+mn-lt"/>
            </a:rPr>
            <a:t>Metrics scorecard</a:t>
          </a:r>
        </a:p>
      </dsp:txBody>
      <dsp:txXfrm>
        <a:off x="5573995" y="71903"/>
        <a:ext cx="1572350" cy="414505"/>
      </dsp:txXfrm>
    </dsp:sp>
    <dsp:sp modelId="{D53CF630-D14B-4623-A31B-EE489A601B34}">
      <dsp:nvSpPr>
        <dsp:cNvPr id="0" name=""/>
        <dsp:cNvSpPr/>
      </dsp:nvSpPr>
      <dsp:spPr>
        <a:xfrm>
          <a:off x="7154912" y="71903"/>
          <a:ext cx="1986855" cy="414505"/>
        </a:xfrm>
        <a:prstGeom prst="chevron">
          <a:avLst/>
        </a:prstGeom>
        <a:solidFill>
          <a:schemeClr val="bg2"/>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b="0" kern="1200" dirty="0">
              <a:solidFill>
                <a:schemeClr val="bg2">
                  <a:lumMod val="65000"/>
                </a:schemeClr>
              </a:solidFill>
              <a:latin typeface="+mn-lt"/>
            </a:rPr>
            <a:t>Metric detail</a:t>
          </a:r>
        </a:p>
      </dsp:txBody>
      <dsp:txXfrm>
        <a:off x="7362165" y="71903"/>
        <a:ext cx="1572350" cy="4145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11/11/2018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11/11/2018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BC61B4-582B-AB4C-B10E-16F79913EBD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897316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 do that it might be useful to</a:t>
            </a:r>
            <a:r>
              <a:rPr lang="en-GB" baseline="0" dirty="0"/>
              <a:t> go back to the beginning –quick over view</a:t>
            </a:r>
          </a:p>
          <a:p>
            <a:r>
              <a:rPr lang="en-GB" baseline="0" dirty="0"/>
              <a:t>In general the size and shape of the AHP workforce in trusts is based on custom and practice rather than science.  By applying ‘science’ (cost per WAU) we revealed the variation that exists across AHP workforces in the 136 non specialist acute trusts.</a:t>
            </a:r>
          </a:p>
          <a:p>
            <a:r>
              <a:rPr lang="en-GB" baseline="0" dirty="0"/>
              <a:t>To accurately plan for the right workforce for the future, we need to understand how many AHPs we need?  What does good look like?</a:t>
            </a:r>
            <a:endParaRPr lang="en-GB" dirty="0"/>
          </a:p>
        </p:txBody>
      </p:sp>
      <p:sp>
        <p:nvSpPr>
          <p:cNvPr id="4" name="Slide Number Placeholder 3"/>
          <p:cNvSpPr>
            <a:spLocks noGrp="1"/>
          </p:cNvSpPr>
          <p:nvPr>
            <p:ph type="sldNum" sz="quarter" idx="10"/>
          </p:nvPr>
        </p:nvSpPr>
        <p:spPr/>
        <p:txBody>
          <a:bodyPr/>
          <a:lstStyle/>
          <a:p>
            <a:fld id="{37BC61B4-582B-AB4C-B10E-16F79913EBD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988609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75" y="742950"/>
            <a:ext cx="4932363" cy="3700463"/>
          </a:xfrm>
        </p:spPr>
      </p:sp>
      <p:sp>
        <p:nvSpPr>
          <p:cNvPr id="3" name="Notes Placeholder 2"/>
          <p:cNvSpPr>
            <a:spLocks noGrp="1"/>
          </p:cNvSpPr>
          <p:nvPr>
            <p:ph type="body" idx="1"/>
          </p:nvPr>
        </p:nvSpPr>
        <p:spPr/>
        <p:txBody>
          <a:bodyPr/>
          <a:lstStyle/>
          <a:p>
            <a:r>
              <a:rPr lang="en-GB" dirty="0"/>
              <a:t>Title</a:t>
            </a:r>
            <a:r>
              <a:rPr lang="en-GB" baseline="0" dirty="0"/>
              <a:t> slide with embedded images </a:t>
            </a:r>
            <a:endParaRPr lang="en-GB" dirty="0"/>
          </a:p>
        </p:txBody>
      </p:sp>
      <p:sp>
        <p:nvSpPr>
          <p:cNvPr id="4" name="Slide Number Placeholder 3"/>
          <p:cNvSpPr>
            <a:spLocks noGrp="1"/>
          </p:cNvSpPr>
          <p:nvPr>
            <p:ph type="sldNum" sz="quarter" idx="10"/>
          </p:nvPr>
        </p:nvSpPr>
        <p:spPr/>
        <p:txBody>
          <a:bodyPr/>
          <a:lstStyle/>
          <a:p>
            <a:pPr>
              <a:buClr>
                <a:srgbClr val="1F497D"/>
              </a:buClr>
            </a:pPr>
            <a:fld id="{37BC61B4-582B-AB4C-B10E-16F79913EBD6}" type="slidenum">
              <a:rPr lang="en-US" smtClean="0">
                <a:solidFill>
                  <a:prstClr val="black"/>
                </a:solidFill>
              </a:rPr>
              <a:pPr>
                <a:buClr>
                  <a:srgbClr val="1F497D"/>
                </a:buClr>
              </a:pPr>
              <a:t>8</a:t>
            </a:fld>
            <a:endParaRPr lang="en-US" dirty="0">
              <a:solidFill>
                <a:prstClr val="black"/>
              </a:solidFill>
            </a:endParaRPr>
          </a:p>
        </p:txBody>
      </p:sp>
    </p:spTree>
    <p:extLst>
      <p:ext uri="{BB962C8B-B14F-4D97-AF65-F5344CB8AC3E}">
        <p14:creationId xmlns:p14="http://schemas.microsoft.com/office/powerpoint/2010/main" val="4294122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Catherine</a:t>
            </a:r>
          </a:p>
        </p:txBody>
      </p:sp>
      <p:sp>
        <p:nvSpPr>
          <p:cNvPr id="4" name="Slide Number Placeholder 3"/>
          <p:cNvSpPr>
            <a:spLocks noGrp="1"/>
          </p:cNvSpPr>
          <p:nvPr>
            <p:ph type="sldNum" sz="quarter" idx="10"/>
          </p:nvPr>
        </p:nvSpPr>
        <p:spPr/>
        <p:txBody>
          <a:bodyPr/>
          <a:lstStyle/>
          <a:p>
            <a:fld id="{37BC61B4-582B-AB4C-B10E-16F79913EBD6}" type="slidenum">
              <a:rPr lang="en-US" smtClean="0"/>
              <a:pPr/>
              <a:t>10</a:t>
            </a:fld>
            <a:endParaRPr lang="en-US"/>
          </a:p>
        </p:txBody>
      </p:sp>
    </p:spTree>
    <p:extLst>
      <p:ext uri="{BB962C8B-B14F-4D97-AF65-F5344CB8AC3E}">
        <p14:creationId xmlns:p14="http://schemas.microsoft.com/office/powerpoint/2010/main" val="3621047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7289292" y="352806"/>
            <a:ext cx="1496568" cy="65227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10615"/>
            <a:ext cx="9144000" cy="958960"/>
          </a:xfrm>
          <a:prstGeom prst="rect">
            <a:avLst/>
          </a:prstGeom>
        </p:spPr>
      </p:pic>
      <p:sp>
        <p:nvSpPr>
          <p:cNvPr id="7" name="Title 9"/>
          <p:cNvSpPr>
            <a:spLocks noGrp="1"/>
          </p:cNvSpPr>
          <p:nvPr>
            <p:ph type="title" hasCustomPrompt="1"/>
          </p:nvPr>
        </p:nvSpPr>
        <p:spPr>
          <a:xfrm>
            <a:off x="449539" y="4331837"/>
            <a:ext cx="78867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463726" y="5036305"/>
            <a:ext cx="6858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0" y="1343804"/>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457200" y="548640"/>
            <a:ext cx="8058150"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pic>
        <p:nvPicPr>
          <p:cNvPr id="4" name="Picture 3"/>
          <p:cNvPicPr>
            <a:picLocks noChangeAspect="1"/>
          </p:cNvPicPr>
          <p:nvPr userDrawn="1"/>
        </p:nvPicPr>
        <p:blipFill>
          <a:blip r:embed="rId2"/>
          <a:stretch>
            <a:fillRect/>
          </a:stretch>
        </p:blipFill>
        <p:spPr>
          <a:xfrm>
            <a:off x="7677908" y="295675"/>
            <a:ext cx="1154029" cy="502978"/>
          </a:xfrm>
          <a:prstGeom prst="rect">
            <a:avLst/>
          </a:prstGeom>
        </p:spPr>
      </p:pic>
      <p:sp>
        <p:nvSpPr>
          <p:cNvPr id="8" name="TextBox 7"/>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A64B37C-00C1-44A4-B945-D61DB9DC002C}" type="datetimeFigureOut">
              <a:rPr lang="en-GB" smtClean="0">
                <a:solidFill>
                  <a:prstClr val="black"/>
                </a:solidFill>
              </a:rPr>
              <a:pPr/>
              <a:t>11/11/2018</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6A7A49E-B59D-4DD1-B5FE-AB58799F9E0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99039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9254" y="594443"/>
            <a:ext cx="6553521" cy="491408"/>
          </a:xfrm>
          <a:prstGeom prst="rect">
            <a:avLst/>
          </a:prstGeom>
        </p:spPr>
        <p:txBody>
          <a:bodyPr lIns="90818" tIns="45409" rIns="90818" bIns="45409"/>
          <a:lstStyle>
            <a:lvl1pPr algn="l">
              <a:defRPr sz="2800" b="1">
                <a:solidFill>
                  <a:srgbClr val="0072C6"/>
                </a:solidFill>
                <a:latin typeface="Arial (Headings)"/>
                <a:cs typeface="Arial (Headings)"/>
              </a:defRPr>
            </a:lvl1pPr>
          </a:lstStyle>
          <a:p>
            <a:r>
              <a:rPr lang="en-US"/>
              <a:t>Click to 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14200" y="197723"/>
            <a:ext cx="1485000" cy="64968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3146" y="6245711"/>
            <a:ext cx="1416854" cy="485779"/>
          </a:xfrm>
          <a:prstGeom prst="rect">
            <a:avLst/>
          </a:prstGeom>
        </p:spPr>
      </p:pic>
    </p:spTree>
    <p:extLst>
      <p:ext uri="{BB962C8B-B14F-4D97-AF65-F5344CB8AC3E}">
        <p14:creationId xmlns:p14="http://schemas.microsoft.com/office/powerpoint/2010/main" val="3219704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creengrab">
    <p:spTree>
      <p:nvGrpSpPr>
        <p:cNvPr id="1" name=""/>
        <p:cNvGrpSpPr/>
        <p:nvPr/>
      </p:nvGrpSpPr>
      <p:grpSpPr>
        <a:xfrm>
          <a:off x="0" y="0"/>
          <a:ext cx="0" cy="0"/>
          <a:chOff x="0" y="0"/>
          <a:chExt cx="0" cy="0"/>
        </a:xfrm>
      </p:grpSpPr>
      <p:sp>
        <p:nvSpPr>
          <p:cNvPr id="3" name="Title 1"/>
          <p:cNvSpPr>
            <a:spLocks noGrp="1"/>
          </p:cNvSpPr>
          <p:nvPr>
            <p:ph type="ctrTitle"/>
          </p:nvPr>
        </p:nvSpPr>
        <p:spPr>
          <a:xfrm>
            <a:off x="0" y="1"/>
            <a:ext cx="7357929" cy="798972"/>
          </a:xfrm>
          <a:prstGeom prst="rect">
            <a:avLst/>
          </a:prstGeom>
        </p:spPr>
        <p:txBody>
          <a:bodyPr lIns="90818" tIns="45409" rIns="90818" bIns="45409" anchor="ctr">
            <a:normAutofit/>
          </a:bodyPr>
          <a:lstStyle>
            <a:lvl1pPr algn="l">
              <a:defRPr sz="2800" b="1">
                <a:solidFill>
                  <a:srgbClr val="0072C6"/>
                </a:solidFill>
                <a:latin typeface="Arial (Headings)"/>
                <a:cs typeface="Arial (Headings)"/>
              </a:defRPr>
            </a:lvl1pPr>
          </a:lstStyle>
          <a:p>
            <a:r>
              <a:rPr lang="en-US"/>
              <a:t>Click to edit Master title style</a:t>
            </a:r>
            <a:endParaRPr lang="en-US" dirty="0"/>
          </a:p>
        </p:txBody>
      </p:sp>
      <p:sp>
        <p:nvSpPr>
          <p:cNvPr id="5" name="Picture Placeholder 4"/>
          <p:cNvSpPr>
            <a:spLocks noGrp="1"/>
          </p:cNvSpPr>
          <p:nvPr>
            <p:ph type="pic" sz="quarter" idx="14" hasCustomPrompt="1"/>
          </p:nvPr>
        </p:nvSpPr>
        <p:spPr>
          <a:xfrm>
            <a:off x="0" y="1079999"/>
            <a:ext cx="9144000" cy="5144400"/>
          </a:xfrm>
          <a:prstGeom prst="rect">
            <a:avLst/>
          </a:prstGeom>
        </p:spPr>
        <p:txBody>
          <a:bodyPr/>
          <a:lstStyle>
            <a:lvl1pPr marL="0" indent="0">
              <a:buNone/>
              <a:defRPr sz="1600"/>
            </a:lvl1pPr>
          </a:lstStyle>
          <a:p>
            <a:r>
              <a:rPr lang="en-GB" dirty="0"/>
              <a:t>Screengrab</a:t>
            </a:r>
          </a:p>
        </p:txBody>
      </p:sp>
    </p:spTree>
    <p:extLst>
      <p:ext uri="{BB962C8B-B14F-4D97-AF65-F5344CB8AC3E}">
        <p14:creationId xmlns:p14="http://schemas.microsoft.com/office/powerpoint/2010/main" val="148070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Title 1"/>
          <p:cNvSpPr>
            <a:spLocks noGrp="1"/>
          </p:cNvSpPr>
          <p:nvPr>
            <p:ph type="ctrTitle"/>
          </p:nvPr>
        </p:nvSpPr>
        <p:spPr>
          <a:xfrm>
            <a:off x="409254" y="356321"/>
            <a:ext cx="7466208" cy="653333"/>
          </a:xfrm>
          <a:prstGeom prst="rect">
            <a:avLst/>
          </a:prstGeom>
        </p:spPr>
        <p:txBody>
          <a:bodyPr lIns="90818" tIns="45409" rIns="90818" bIns="45409"/>
          <a:lstStyle>
            <a:lvl1pPr algn="l">
              <a:defRPr sz="2400" b="1">
                <a:solidFill>
                  <a:srgbClr val="333092"/>
                </a:solidFill>
                <a:latin typeface="Arial (Headings)"/>
                <a:cs typeface="Arial (Headings)"/>
              </a:defRPr>
            </a:lvl1pPr>
          </a:lstStyle>
          <a:p>
            <a:r>
              <a:rPr lang="en-US"/>
              <a:t>Click to edit Master title style</a:t>
            </a:r>
            <a:endParaRPr lang="en-US" dirty="0"/>
          </a:p>
        </p:txBody>
      </p:sp>
      <p:sp>
        <p:nvSpPr>
          <p:cNvPr id="6" name="Text Placeholder 5"/>
          <p:cNvSpPr>
            <a:spLocks noGrp="1"/>
          </p:cNvSpPr>
          <p:nvPr>
            <p:ph type="body" sz="quarter" idx="13"/>
          </p:nvPr>
        </p:nvSpPr>
        <p:spPr>
          <a:xfrm>
            <a:off x="409253" y="1076325"/>
            <a:ext cx="7466208" cy="4425512"/>
          </a:xfrm>
          <a:prstGeom prst="rect">
            <a:avLst/>
          </a:prstGeom>
        </p:spPr>
        <p:txBody>
          <a:bodyPr vert="horz" lIns="90818" tIns="45409" rIns="90818" bIns="45409"/>
          <a:lstStyle>
            <a:lvl1pPr>
              <a:defRPr sz="1400" b="0" i="0">
                <a:latin typeface="Arial"/>
                <a:cs typeface="Arial"/>
              </a:defRPr>
            </a:lvl1pPr>
            <a:lvl2pPr>
              <a:defRPr sz="1400" b="0" i="0">
                <a:latin typeface="Arial"/>
                <a:cs typeface="Arial"/>
              </a:defRPr>
            </a:lvl2pPr>
            <a:lvl3pPr>
              <a:defRPr sz="1400" b="0" i="0">
                <a:latin typeface="Arial"/>
                <a:cs typeface="Arial"/>
              </a:defRPr>
            </a:lvl3pPr>
            <a:lvl4pPr>
              <a:defRPr sz="1400" b="0" i="0">
                <a:latin typeface="Arial"/>
                <a:cs typeface="Arial"/>
              </a:defRPr>
            </a:lvl4pPr>
            <a:lvl5pPr>
              <a:defRPr sz="1400"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4"/>
          </p:nvPr>
        </p:nvSpPr>
        <p:spPr>
          <a:xfrm>
            <a:off x="176213" y="6487586"/>
            <a:ext cx="2120900" cy="220133"/>
          </a:xfrm>
          <a:prstGeom prst="rect">
            <a:avLst/>
          </a:prstGeom>
        </p:spPr>
        <p:txBody>
          <a:bodyPr lIns="90818" tIns="45409" rIns="90818" bIns="45409"/>
          <a:lstStyle>
            <a:lvl1pPr algn="l" defTabSz="908182" fontAlgn="auto">
              <a:spcBef>
                <a:spcPts val="0"/>
              </a:spcBef>
              <a:spcAft>
                <a:spcPts val="0"/>
              </a:spcAft>
              <a:defRPr sz="1000" b="0" i="0" smtClean="0">
                <a:solidFill>
                  <a:srgbClr val="000000"/>
                </a:solidFill>
                <a:latin typeface="Arial"/>
                <a:cs typeface="Arial"/>
              </a:defRPr>
            </a:lvl1pPr>
          </a:lstStyle>
          <a:p>
            <a:pPr>
              <a:defRPr/>
            </a:pPr>
            <a:fld id="{2E704793-F23F-4BE0-9352-61AF91FFA2A4}" type="slidenum">
              <a:rPr lang="en-GB"/>
              <a:pPr>
                <a:defRPr/>
              </a:pPr>
              <a:t>‹#›</a:t>
            </a:fld>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72479" y="447789"/>
            <a:ext cx="1601724" cy="611124"/>
          </a:xfrm>
          <a:prstGeom prst="rect">
            <a:avLst/>
          </a:prstGeom>
        </p:spPr>
      </p:pic>
    </p:spTree>
    <p:extLst>
      <p:ext uri="{BB962C8B-B14F-4D97-AF65-F5344CB8AC3E}">
        <p14:creationId xmlns:p14="http://schemas.microsoft.com/office/powerpoint/2010/main" val="2306784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7379" y="522567"/>
            <a:ext cx="7466208" cy="653333"/>
          </a:xfrm>
          <a:prstGeom prst="rect">
            <a:avLst/>
          </a:prstGeom>
        </p:spPr>
        <p:txBody>
          <a:bodyPr lIns="90818" tIns="45409" rIns="90818" bIns="45409">
            <a:normAutofit/>
          </a:bodyPr>
          <a:lstStyle>
            <a:lvl1pPr algn="l">
              <a:defRPr sz="2800" b="1">
                <a:solidFill>
                  <a:srgbClr val="0072C6"/>
                </a:solidFill>
                <a:latin typeface="Arial (Headings)"/>
                <a:cs typeface="Arial (Headings)"/>
              </a:defRPr>
            </a:lvl1pPr>
          </a:lstStyle>
          <a:p>
            <a:r>
              <a:rPr lang="en-US"/>
              <a:t>Click to edit Master title style</a:t>
            </a:r>
            <a:endParaRPr lang="en-US" dirty="0"/>
          </a:p>
        </p:txBody>
      </p:sp>
      <p:sp>
        <p:nvSpPr>
          <p:cNvPr id="8" name="Text Placeholder 5"/>
          <p:cNvSpPr>
            <a:spLocks noGrp="1"/>
          </p:cNvSpPr>
          <p:nvPr>
            <p:ph type="body" sz="quarter" idx="13"/>
          </p:nvPr>
        </p:nvSpPr>
        <p:spPr>
          <a:xfrm>
            <a:off x="397378" y="1373200"/>
            <a:ext cx="8343422" cy="4754000"/>
          </a:xfrm>
          <a:prstGeom prst="rect">
            <a:avLst/>
          </a:prstGeom>
        </p:spPr>
        <p:txBody>
          <a:bodyPr vert="horz" lIns="90818" tIns="45409" rIns="90818" bIns="45409"/>
          <a:lstStyle>
            <a:lvl1pPr>
              <a:defRPr sz="1600" b="0" i="0">
                <a:latin typeface="Arial"/>
                <a:cs typeface="Arial"/>
              </a:defRPr>
            </a:lvl1pPr>
            <a:lvl2pPr>
              <a:defRPr sz="1600" b="0" i="0">
                <a:latin typeface="Arial"/>
                <a:cs typeface="Arial"/>
              </a:defRPr>
            </a:lvl2pPr>
            <a:lvl3pPr>
              <a:defRPr sz="1600" b="0" i="0">
                <a:latin typeface="Arial"/>
                <a:cs typeface="Arial"/>
              </a:defRPr>
            </a:lvl3pPr>
            <a:lvl4pPr>
              <a:defRPr sz="1600" b="0" i="0">
                <a:latin typeface="Arial"/>
                <a:cs typeface="Arial"/>
              </a:defRPr>
            </a:lvl4pPr>
            <a:lvl5pPr>
              <a:defRPr sz="1600"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3146" y="6245711"/>
            <a:ext cx="1416854" cy="485779"/>
          </a:xfrm>
          <a:prstGeom prst="rect">
            <a:avLst/>
          </a:prstGeom>
        </p:spPr>
      </p:pic>
    </p:spTree>
    <p:extLst>
      <p:ext uri="{BB962C8B-B14F-4D97-AF65-F5344CB8AC3E}">
        <p14:creationId xmlns:p14="http://schemas.microsoft.com/office/powerpoint/2010/main" val="2816587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reengrab">
    <p:spTree>
      <p:nvGrpSpPr>
        <p:cNvPr id="1" name=""/>
        <p:cNvGrpSpPr/>
        <p:nvPr/>
      </p:nvGrpSpPr>
      <p:grpSpPr>
        <a:xfrm>
          <a:off x="0" y="0"/>
          <a:ext cx="0" cy="0"/>
          <a:chOff x="0" y="0"/>
          <a:chExt cx="0" cy="0"/>
        </a:xfrm>
      </p:grpSpPr>
      <p:sp>
        <p:nvSpPr>
          <p:cNvPr id="3" name="Title 1"/>
          <p:cNvSpPr>
            <a:spLocks noGrp="1"/>
          </p:cNvSpPr>
          <p:nvPr>
            <p:ph type="ctrTitle"/>
          </p:nvPr>
        </p:nvSpPr>
        <p:spPr>
          <a:xfrm>
            <a:off x="0" y="1"/>
            <a:ext cx="7357929" cy="798972"/>
          </a:xfrm>
          <a:prstGeom prst="rect">
            <a:avLst/>
          </a:prstGeom>
        </p:spPr>
        <p:txBody>
          <a:bodyPr lIns="90818" tIns="45409" rIns="90818" bIns="45409" anchor="ctr">
            <a:normAutofit/>
          </a:bodyPr>
          <a:lstStyle>
            <a:lvl1pPr algn="l">
              <a:defRPr sz="2800" b="1">
                <a:solidFill>
                  <a:srgbClr val="0072C6"/>
                </a:solidFill>
                <a:latin typeface="Arial (Headings)"/>
                <a:cs typeface="Arial (Headings)"/>
              </a:defRPr>
            </a:lvl1pPr>
          </a:lstStyle>
          <a:p>
            <a:r>
              <a:rPr lang="en-US"/>
              <a:t>Click to edit Master title style</a:t>
            </a:r>
            <a:endParaRPr lang="en-US" dirty="0"/>
          </a:p>
        </p:txBody>
      </p:sp>
      <p:sp>
        <p:nvSpPr>
          <p:cNvPr id="5" name="Picture Placeholder 4"/>
          <p:cNvSpPr>
            <a:spLocks noGrp="1"/>
          </p:cNvSpPr>
          <p:nvPr>
            <p:ph type="pic" sz="quarter" idx="14" hasCustomPrompt="1"/>
          </p:nvPr>
        </p:nvSpPr>
        <p:spPr>
          <a:xfrm>
            <a:off x="0" y="1079999"/>
            <a:ext cx="9144000" cy="5144400"/>
          </a:xfrm>
          <a:prstGeom prst="rect">
            <a:avLst/>
          </a:prstGeom>
        </p:spPr>
        <p:txBody>
          <a:bodyPr/>
          <a:lstStyle>
            <a:lvl1pPr marL="0" indent="0">
              <a:buNone/>
              <a:defRPr sz="1600"/>
            </a:lvl1pPr>
          </a:lstStyle>
          <a:p>
            <a:r>
              <a:rPr lang="en-GB" dirty="0"/>
              <a:t>Screengrab</a:t>
            </a:r>
          </a:p>
        </p:txBody>
      </p:sp>
    </p:spTree>
    <p:extLst>
      <p:ext uri="{BB962C8B-B14F-4D97-AF65-F5344CB8AC3E}">
        <p14:creationId xmlns:p14="http://schemas.microsoft.com/office/powerpoint/2010/main" val="459900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tiff"/><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6" name="Straight Connector 5"/>
          <p:cNvCxnSpPr/>
          <p:nvPr userDrawn="1"/>
        </p:nvCxnSpPr>
        <p:spPr>
          <a:xfrm>
            <a:off x="383177" y="6308079"/>
            <a:ext cx="8309674" cy="0"/>
          </a:xfrm>
          <a:prstGeom prst="line">
            <a:avLst/>
          </a:prstGeom>
          <a:ln w="9525">
            <a:solidFill>
              <a:srgbClr val="005EB8"/>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5" name="Picture 4"/>
          <p:cNvPicPr>
            <a:picLocks noChangeAspect="1"/>
          </p:cNvPicPr>
          <p:nvPr userDrawn="1"/>
        </p:nvPicPr>
        <p:blipFill>
          <a:blip r:embed="rId8"/>
          <a:stretch>
            <a:fillRect/>
          </a:stretch>
        </p:blipFill>
        <p:spPr>
          <a:xfrm>
            <a:off x="7677908" y="295675"/>
            <a:ext cx="1154029" cy="502978"/>
          </a:xfrm>
          <a:prstGeom prst="rect">
            <a:avLst/>
          </a:prstGeom>
        </p:spPr>
      </p:pic>
    </p:spTree>
    <p:extLst>
      <p:ext uri="{BB962C8B-B14F-4D97-AF65-F5344CB8AC3E}">
        <p14:creationId xmlns:p14="http://schemas.microsoft.com/office/powerpoint/2010/main" val="266261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9"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3146" y="6245711"/>
            <a:ext cx="1416854" cy="485779"/>
          </a:xfrm>
          <a:prstGeom prst="rect">
            <a:avLst/>
          </a:prstGeom>
        </p:spPr>
      </p:pic>
      <p:sp>
        <p:nvSpPr>
          <p:cNvPr id="4" name="TextBox 3">
            <a:extLst>
              <a:ext uri="{FF2B5EF4-FFF2-40B4-BE49-F238E27FC236}">
                <a16:creationId xmlns:a16="http://schemas.microsoft.com/office/drawing/2014/main" id="{D5CEF215-1047-4E11-B784-6037A093AC91}"/>
              </a:ext>
            </a:extLst>
          </p:cNvPr>
          <p:cNvSpPr txBox="1"/>
          <p:nvPr userDrawn="1"/>
        </p:nvSpPr>
        <p:spPr>
          <a:xfrm>
            <a:off x="8890926" y="6662909"/>
            <a:ext cx="359709" cy="246221"/>
          </a:xfrm>
          <a:prstGeom prst="rect">
            <a:avLst/>
          </a:prstGeom>
          <a:noFill/>
        </p:spPr>
        <p:txBody>
          <a:bodyPr wrap="square" rtlCol="0">
            <a:spAutoFit/>
          </a:bodyPr>
          <a:lstStyle/>
          <a:p>
            <a:pPr algn="l"/>
            <a:fld id="{34F92BC6-D7C3-584B-87F2-0B845776A5AD}" type="slidenum">
              <a:rPr lang="en-US" sz="1000" b="0" smtClean="0">
                <a:solidFill>
                  <a:schemeClr val="accent1"/>
                </a:solidFill>
                <a:latin typeface="Arial" panose="020B0604020202020204" pitchFamily="34" charset="0"/>
                <a:cs typeface="Arial" panose="020B0604020202020204" pitchFamily="34" charset="0"/>
              </a:rPr>
              <a:pPr algn="l"/>
              <a:t>‹#›</a:t>
            </a:fld>
            <a:r>
              <a:rPr lang="en-US" sz="1000" b="0" dirty="0">
                <a:solidFill>
                  <a:schemeClr val="accent1"/>
                </a:solidFill>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D4E0E393-A826-4CDC-969A-608667A0535F}"/>
              </a:ext>
            </a:extLst>
          </p:cNvPr>
          <p:cNvPicPr>
            <a:picLocks noChangeAspect="1"/>
          </p:cNvPicPr>
          <p:nvPr userDrawn="1"/>
        </p:nvPicPr>
        <p:blipFill rotWithShape="1">
          <a:blip r:embed="rId5"/>
          <a:srcRect l="39090" b="35163"/>
          <a:stretch/>
        </p:blipFill>
        <p:spPr>
          <a:xfrm>
            <a:off x="8129016" y="138418"/>
            <a:ext cx="886968" cy="411502"/>
          </a:xfrm>
          <a:prstGeom prst="rect">
            <a:avLst/>
          </a:prstGeom>
        </p:spPr>
      </p:pic>
    </p:spTree>
    <p:extLst>
      <p:ext uri="{BB962C8B-B14F-4D97-AF65-F5344CB8AC3E}">
        <p14:creationId xmlns:p14="http://schemas.microsoft.com/office/powerpoint/2010/main" val="647206933"/>
      </p:ext>
    </p:extLst>
  </p:cSld>
  <p:clrMap bg1="lt1" tx1="dk1" bg2="lt2" tx2="dk2" accent1="accent1" accent2="accent2" accent3="accent3" accent4="accent4" accent5="accent5" accent6="accent6" hlink="hlink" folHlink="folHlink"/>
  <p:sldLayoutIdLst>
    <p:sldLayoutId id="2147483667" r:id="rId1"/>
    <p:sldLayoutId id="2147483668"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osalind.campbell1@nhs.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png"/><Relationship Id="rId7" Type="http://schemas.openxmlformats.org/officeDocument/2006/relationships/image" Target="../media/image30.jp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jp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hyperlink" Target="http://bit.ly/ModelHospitalVideo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model.nhs.uk/" TargetMode="External"/><Relationship Id="rId7" Type="http://schemas.openxmlformats.org/officeDocument/2006/relationships/diagramColors" Target="../diagrams/colors2.xml"/><Relationship Id="rId2" Type="http://schemas.openxmlformats.org/officeDocument/2006/relationships/image" Target="../media/image46.png"/><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726" y="2398335"/>
            <a:ext cx="7886700" cy="1685054"/>
          </a:xfrm>
        </p:spPr>
        <p:txBody>
          <a:bodyPr/>
          <a:lstStyle/>
          <a:p>
            <a:r>
              <a:rPr lang="en-GB" dirty="0"/>
              <a:t>The Model Hospital:</a:t>
            </a:r>
            <a:br>
              <a:rPr lang="en-GB" dirty="0"/>
            </a:br>
            <a:r>
              <a:rPr lang="en-GB" dirty="0"/>
              <a:t>using data to reduce unwarranted variation in care</a:t>
            </a:r>
            <a:br>
              <a:rPr lang="en-GB" dirty="0"/>
            </a:br>
            <a:endParaRPr lang="en-GB" dirty="0"/>
          </a:p>
        </p:txBody>
      </p:sp>
      <p:sp>
        <p:nvSpPr>
          <p:cNvPr id="3" name="Subtitle 2"/>
          <p:cNvSpPr>
            <a:spLocks noGrp="1"/>
          </p:cNvSpPr>
          <p:nvPr>
            <p:ph type="subTitle" idx="1"/>
          </p:nvPr>
        </p:nvSpPr>
        <p:spPr>
          <a:xfrm>
            <a:off x="533528" y="4394131"/>
            <a:ext cx="6858000" cy="473244"/>
          </a:xfrm>
        </p:spPr>
        <p:txBody>
          <a:bodyPr/>
          <a:lstStyle/>
          <a:p>
            <a:r>
              <a:rPr lang="en-GB" dirty="0"/>
              <a:t>14</a:t>
            </a:r>
            <a:r>
              <a:rPr lang="en-GB" baseline="30000" dirty="0"/>
              <a:t>th</a:t>
            </a:r>
            <a:r>
              <a:rPr lang="en-GB" dirty="0"/>
              <a:t> November 2018</a:t>
            </a:r>
          </a:p>
          <a:p>
            <a:endParaRPr lang="en-GB" dirty="0"/>
          </a:p>
        </p:txBody>
      </p:sp>
      <p:sp>
        <p:nvSpPr>
          <p:cNvPr id="4" name="TextBox 3">
            <a:extLst>
              <a:ext uri="{FF2B5EF4-FFF2-40B4-BE49-F238E27FC236}">
                <a16:creationId xmlns:a16="http://schemas.microsoft.com/office/drawing/2014/main" id="{A7F03766-B623-4704-B382-5C2C5A3DFB0B}"/>
              </a:ext>
            </a:extLst>
          </p:cNvPr>
          <p:cNvSpPr txBox="1"/>
          <p:nvPr/>
        </p:nvSpPr>
        <p:spPr>
          <a:xfrm>
            <a:off x="533528" y="5004770"/>
            <a:ext cx="7294260" cy="1200329"/>
          </a:xfrm>
          <a:prstGeom prst="rect">
            <a:avLst/>
          </a:prstGeom>
          <a:noFill/>
        </p:spPr>
        <p:txBody>
          <a:bodyPr wrap="square" rtlCol="0">
            <a:spAutoFit/>
          </a:bodyPr>
          <a:lstStyle/>
          <a:p>
            <a:r>
              <a:rPr lang="en-GB" dirty="0"/>
              <a:t>Rosalind Campbell – AHP Productivity Lead, NHS Improvement</a:t>
            </a:r>
          </a:p>
          <a:p>
            <a:endParaRPr lang="en-GB" dirty="0"/>
          </a:p>
          <a:p>
            <a:r>
              <a:rPr lang="en-GB" dirty="0">
                <a:hlinkClick r:id="rId2"/>
              </a:rPr>
              <a:t>Rosalind.campbell1@nhs.net</a:t>
            </a:r>
            <a:endParaRPr lang="en-GB" dirty="0"/>
          </a:p>
          <a:p>
            <a:r>
              <a:rPr lang="en-GB" dirty="0"/>
              <a:t>@</a:t>
            </a:r>
            <a:r>
              <a:rPr lang="en-GB" dirty="0" err="1"/>
              <a:t>Roz_L_Campbell</a:t>
            </a:r>
            <a:endParaRPr lang="en-GB" dirty="0"/>
          </a:p>
        </p:txBody>
      </p:sp>
    </p:spTree>
    <p:extLst>
      <p:ext uri="{BB962C8B-B14F-4D97-AF65-F5344CB8AC3E}">
        <p14:creationId xmlns:p14="http://schemas.microsoft.com/office/powerpoint/2010/main" val="314411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The Model Hospital aims to help trusts identify opportunities</a:t>
            </a:r>
          </a:p>
        </p:txBody>
      </p:sp>
      <p:sp>
        <p:nvSpPr>
          <p:cNvPr id="3" name="Text Placeholder 12"/>
          <p:cNvSpPr txBox="1">
            <a:spLocks/>
          </p:cNvSpPr>
          <p:nvPr/>
        </p:nvSpPr>
        <p:spPr>
          <a:xfrm>
            <a:off x="508827" y="1313825"/>
            <a:ext cx="8177973" cy="5276980"/>
          </a:xfrm>
          <a:prstGeom prst="rect">
            <a:avLst/>
          </a:prstGeom>
        </p:spPr>
        <p:txBody>
          <a:bodyPr/>
          <a:lstStyle>
            <a:lvl1pPr marL="340568" indent="-340568" algn="l" defTabSz="454091" rtl="0" eaLnBrk="1" latinLnBrk="0" hangingPunct="1">
              <a:spcBef>
                <a:spcPct val="20000"/>
              </a:spcBef>
              <a:buFont typeface="Arial"/>
              <a:buChar char="•"/>
              <a:defRPr sz="3200" kern="1200">
                <a:solidFill>
                  <a:schemeClr val="tx1"/>
                </a:solidFill>
                <a:latin typeface="+mn-lt"/>
                <a:ea typeface="+mn-ea"/>
                <a:cs typeface="+mn-cs"/>
              </a:defRPr>
            </a:lvl1pPr>
            <a:lvl2pPr marL="737898" indent="-283807" algn="l" defTabSz="454091" rtl="0" eaLnBrk="1" latinLnBrk="0" hangingPunct="1">
              <a:spcBef>
                <a:spcPct val="20000"/>
              </a:spcBef>
              <a:buFont typeface="Arial"/>
              <a:buChar char="–"/>
              <a:defRPr sz="2800" kern="1200">
                <a:solidFill>
                  <a:schemeClr val="tx1"/>
                </a:solidFill>
                <a:latin typeface="+mn-lt"/>
                <a:ea typeface="+mn-ea"/>
                <a:cs typeface="+mn-cs"/>
              </a:defRPr>
            </a:lvl2pPr>
            <a:lvl3pPr marL="1135228" indent="-227046" algn="l" defTabSz="454091" rtl="0" eaLnBrk="1" latinLnBrk="0" hangingPunct="1">
              <a:spcBef>
                <a:spcPct val="20000"/>
              </a:spcBef>
              <a:buFont typeface="Arial"/>
              <a:buChar char="•"/>
              <a:defRPr sz="2400" kern="1200">
                <a:solidFill>
                  <a:schemeClr val="tx1"/>
                </a:solidFill>
                <a:latin typeface="+mn-lt"/>
                <a:ea typeface="+mn-ea"/>
                <a:cs typeface="+mn-cs"/>
              </a:defRPr>
            </a:lvl3pPr>
            <a:lvl4pPr marL="1589319" indent="-227046" algn="l" defTabSz="454091" rtl="0" eaLnBrk="1" latinLnBrk="0" hangingPunct="1">
              <a:spcBef>
                <a:spcPct val="20000"/>
              </a:spcBef>
              <a:buFont typeface="Arial"/>
              <a:buChar char="–"/>
              <a:defRPr sz="2000" kern="1200">
                <a:solidFill>
                  <a:schemeClr val="tx1"/>
                </a:solidFill>
                <a:latin typeface="+mn-lt"/>
                <a:ea typeface="+mn-ea"/>
                <a:cs typeface="+mn-cs"/>
              </a:defRPr>
            </a:lvl4pPr>
            <a:lvl5pPr marL="2043410" indent="-227046" algn="l" defTabSz="454091" rtl="0" eaLnBrk="1" latinLnBrk="0" hangingPunct="1">
              <a:spcBef>
                <a:spcPct val="20000"/>
              </a:spcBef>
              <a:buFont typeface="Arial"/>
              <a:buChar char="»"/>
              <a:defRPr sz="2000" kern="1200">
                <a:solidFill>
                  <a:schemeClr val="tx1"/>
                </a:solidFill>
                <a:latin typeface="+mn-lt"/>
                <a:ea typeface="+mn-ea"/>
                <a:cs typeface="+mn-cs"/>
              </a:defRPr>
            </a:lvl5pPr>
            <a:lvl6pPr marL="2497501" indent="-227046" algn="l" defTabSz="454091" rtl="0" eaLnBrk="1" latinLnBrk="0" hangingPunct="1">
              <a:spcBef>
                <a:spcPct val="20000"/>
              </a:spcBef>
              <a:buFont typeface="Arial"/>
              <a:buChar char="•"/>
              <a:defRPr sz="2000" kern="1200">
                <a:solidFill>
                  <a:schemeClr val="tx1"/>
                </a:solidFill>
                <a:latin typeface="+mn-lt"/>
                <a:ea typeface="+mn-ea"/>
                <a:cs typeface="+mn-cs"/>
              </a:defRPr>
            </a:lvl6pPr>
            <a:lvl7pPr marL="2951592" indent="-227046" algn="l" defTabSz="454091" rtl="0" eaLnBrk="1" latinLnBrk="0" hangingPunct="1">
              <a:spcBef>
                <a:spcPct val="20000"/>
              </a:spcBef>
              <a:buFont typeface="Arial"/>
              <a:buChar char="•"/>
              <a:defRPr sz="2000" kern="1200">
                <a:solidFill>
                  <a:schemeClr val="tx1"/>
                </a:solidFill>
                <a:latin typeface="+mn-lt"/>
                <a:ea typeface="+mn-ea"/>
                <a:cs typeface="+mn-cs"/>
              </a:defRPr>
            </a:lvl7pPr>
            <a:lvl8pPr marL="3405683" indent="-227046" algn="l" defTabSz="454091" rtl="0" eaLnBrk="1" latinLnBrk="0" hangingPunct="1">
              <a:spcBef>
                <a:spcPct val="20000"/>
              </a:spcBef>
              <a:buFont typeface="Arial"/>
              <a:buChar char="•"/>
              <a:defRPr sz="2000" kern="1200">
                <a:solidFill>
                  <a:schemeClr val="tx1"/>
                </a:solidFill>
                <a:latin typeface="+mn-lt"/>
                <a:ea typeface="+mn-ea"/>
                <a:cs typeface="+mn-cs"/>
              </a:defRPr>
            </a:lvl8pPr>
            <a:lvl9pPr marL="3859774" indent="-227046" algn="l" defTabSz="454091"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endParaRPr lang="en-GB" sz="2000" dirty="0"/>
          </a:p>
        </p:txBody>
      </p:sp>
      <p:graphicFrame>
        <p:nvGraphicFramePr>
          <p:cNvPr id="4" name="Diagram 3"/>
          <p:cNvGraphicFramePr/>
          <p:nvPr>
            <p:extLst/>
          </p:nvPr>
        </p:nvGraphicFramePr>
        <p:xfrm>
          <a:off x="409254" y="1124744"/>
          <a:ext cx="835292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1866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A7CD9-505D-4002-99C3-EEDC168F4D0F}"/>
              </a:ext>
            </a:extLst>
          </p:cNvPr>
          <p:cNvSpPr>
            <a:spLocks noGrp="1"/>
          </p:cNvSpPr>
          <p:nvPr>
            <p:ph type="ctrTitle"/>
          </p:nvPr>
        </p:nvSpPr>
        <p:spPr>
          <a:xfrm>
            <a:off x="0" y="110206"/>
            <a:ext cx="7357929" cy="798972"/>
          </a:xfrm>
        </p:spPr>
        <p:txBody>
          <a:bodyPr>
            <a:noAutofit/>
          </a:bodyPr>
          <a:lstStyle/>
          <a:p>
            <a:r>
              <a:rPr lang="en-GB" sz="2000" b="0" dirty="0"/>
              <a:t>The product development journey has been iterative with the most recent release in September 2018, now reaching over 13,000 users across the NHS provider sector</a:t>
            </a:r>
          </a:p>
        </p:txBody>
      </p:sp>
      <p:pic>
        <p:nvPicPr>
          <p:cNvPr id="4" name="Picture 3" descr="\\ims.gov.uk\data\Users\GBEXPVD\EXPHOME24\MCraig\My Documents\CSL\Test High Level.PNG">
            <a:extLst>
              <a:ext uri="{FF2B5EF4-FFF2-40B4-BE49-F238E27FC236}">
                <a16:creationId xmlns:a16="http://schemas.microsoft.com/office/drawing/2014/main" id="{48CDDBC8-E5E7-4EA8-8F14-12DC79600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20" y="1071418"/>
            <a:ext cx="2604265" cy="175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75EC48D-78B5-419A-ADD2-D255B616A5E5}"/>
              </a:ext>
            </a:extLst>
          </p:cNvPr>
          <p:cNvSpPr txBox="1"/>
          <p:nvPr/>
        </p:nvSpPr>
        <p:spPr>
          <a:xfrm>
            <a:off x="573241" y="2819325"/>
            <a:ext cx="1867819" cy="276999"/>
          </a:xfrm>
          <a:prstGeom prst="rect">
            <a:avLst/>
          </a:prstGeom>
          <a:noFill/>
        </p:spPr>
        <p:txBody>
          <a:bodyPr wrap="none" rtlCol="0">
            <a:spAutoFit/>
          </a:bodyPr>
          <a:lstStyle/>
          <a:p>
            <a:r>
              <a:rPr lang="en-GB" sz="1200" b="1" i="1" dirty="0">
                <a:solidFill>
                  <a:schemeClr val="tx2"/>
                </a:solidFill>
              </a:rPr>
              <a:t>Prototype in early 2016</a:t>
            </a:r>
          </a:p>
        </p:txBody>
      </p:sp>
      <p:grpSp>
        <p:nvGrpSpPr>
          <p:cNvPr id="6" name="Group 5">
            <a:extLst>
              <a:ext uri="{FF2B5EF4-FFF2-40B4-BE49-F238E27FC236}">
                <a16:creationId xmlns:a16="http://schemas.microsoft.com/office/drawing/2014/main" id="{96E8EFC2-9D63-4545-B271-02685643360D}"/>
              </a:ext>
            </a:extLst>
          </p:cNvPr>
          <p:cNvGrpSpPr/>
          <p:nvPr/>
        </p:nvGrpSpPr>
        <p:grpSpPr>
          <a:xfrm>
            <a:off x="251869" y="3914883"/>
            <a:ext cx="4664016" cy="1757144"/>
            <a:chOff x="228388" y="1637033"/>
            <a:chExt cx="11705820" cy="4410107"/>
          </a:xfrm>
        </p:grpSpPr>
        <p:grpSp>
          <p:nvGrpSpPr>
            <p:cNvPr id="7" name="Group 6">
              <a:extLst>
                <a:ext uri="{FF2B5EF4-FFF2-40B4-BE49-F238E27FC236}">
                  <a16:creationId xmlns:a16="http://schemas.microsoft.com/office/drawing/2014/main" id="{A84D8A2E-2D2E-461F-B4AD-98947F252CF6}"/>
                </a:ext>
              </a:extLst>
            </p:cNvPr>
            <p:cNvGrpSpPr/>
            <p:nvPr/>
          </p:nvGrpSpPr>
          <p:grpSpPr>
            <a:xfrm>
              <a:off x="228388" y="1637033"/>
              <a:ext cx="11705820" cy="4410107"/>
              <a:chOff x="228388" y="1637033"/>
              <a:chExt cx="11705820" cy="4410107"/>
            </a:xfrm>
          </p:grpSpPr>
          <p:grpSp>
            <p:nvGrpSpPr>
              <p:cNvPr id="10" name="Group 9">
                <a:extLst>
                  <a:ext uri="{FF2B5EF4-FFF2-40B4-BE49-F238E27FC236}">
                    <a16:creationId xmlns:a16="http://schemas.microsoft.com/office/drawing/2014/main" id="{1E253E12-A6B0-46E2-9C9D-C10F1CA5B732}"/>
                  </a:ext>
                </a:extLst>
              </p:cNvPr>
              <p:cNvGrpSpPr/>
              <p:nvPr/>
            </p:nvGrpSpPr>
            <p:grpSpPr>
              <a:xfrm>
                <a:off x="228388" y="1637033"/>
                <a:ext cx="11705820" cy="4410107"/>
                <a:chOff x="-247258" y="4056633"/>
                <a:chExt cx="9489314" cy="2620597"/>
              </a:xfrm>
            </p:grpSpPr>
            <p:pic>
              <p:nvPicPr>
                <p:cNvPr id="12" name="Picture 2">
                  <a:extLst>
                    <a:ext uri="{FF2B5EF4-FFF2-40B4-BE49-F238E27FC236}">
                      <a16:creationId xmlns:a16="http://schemas.microsoft.com/office/drawing/2014/main" id="{A127B3BD-8A0D-4432-A61D-0B79A9F16A8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53" t="12352" r="23633" b="9902"/>
                <a:stretch/>
              </p:blipFill>
              <p:spPr bwMode="auto">
                <a:xfrm>
                  <a:off x="-247258" y="4056633"/>
                  <a:ext cx="4434305" cy="2620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a:extLst>
                    <a:ext uri="{FF2B5EF4-FFF2-40B4-BE49-F238E27FC236}">
                      <a16:creationId xmlns:a16="http://schemas.microsoft.com/office/drawing/2014/main" id="{932B33C0-18FE-4C44-97CE-2942124C9F6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969" t="10688" r="19625" b="50000"/>
                <a:stretch/>
              </p:blipFill>
              <p:spPr bwMode="auto">
                <a:xfrm>
                  <a:off x="3506499" y="4418039"/>
                  <a:ext cx="2484933" cy="151939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EEBC2CFA-4F6A-4094-95CB-688358D1A12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2489" t="8177" r="2833" b="51212"/>
                <a:stretch/>
              </p:blipFill>
              <p:spPr bwMode="auto">
                <a:xfrm>
                  <a:off x="6140250" y="4324708"/>
                  <a:ext cx="3101806" cy="1069793"/>
                </a:xfrm>
                <a:prstGeom prst="rect">
                  <a:avLst/>
                </a:prstGeom>
                <a:noFill/>
                <a:ln w="25400" cap="rnd">
                  <a:solidFill>
                    <a:schemeClr val="bg1"/>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5" name="Rectangle 14">
                  <a:extLst>
                    <a:ext uri="{FF2B5EF4-FFF2-40B4-BE49-F238E27FC236}">
                      <a16:creationId xmlns:a16="http://schemas.microsoft.com/office/drawing/2014/main" id="{64478A13-BFDF-48C2-B4ED-C17EB93FCBAB}"/>
                    </a:ext>
                  </a:extLst>
                </p:cNvPr>
                <p:cNvSpPr/>
                <p:nvPr/>
              </p:nvSpPr>
              <p:spPr>
                <a:xfrm>
                  <a:off x="689260" y="4788486"/>
                  <a:ext cx="256216" cy="185604"/>
                </a:xfrm>
                <a:prstGeom prst="rect">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DAE1FDCA-E302-4C8F-AFF5-B5BD1FD94AA9}"/>
                    </a:ext>
                  </a:extLst>
                </p:cNvPr>
                <p:cNvSpPr/>
                <p:nvPr/>
              </p:nvSpPr>
              <p:spPr>
                <a:xfrm>
                  <a:off x="4038229" y="4529774"/>
                  <a:ext cx="975360" cy="342553"/>
                </a:xfrm>
                <a:prstGeom prst="rect">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1" name="Rectangle 10">
                <a:extLst>
                  <a:ext uri="{FF2B5EF4-FFF2-40B4-BE49-F238E27FC236}">
                    <a16:creationId xmlns:a16="http://schemas.microsoft.com/office/drawing/2014/main" id="{A1C3A7D6-823C-481D-8C4B-9A50CA276EDF}"/>
                  </a:ext>
                </a:extLst>
              </p:cNvPr>
              <p:cNvSpPr/>
              <p:nvPr/>
            </p:nvSpPr>
            <p:spPr>
              <a:xfrm>
                <a:off x="228388" y="1754247"/>
                <a:ext cx="1155270" cy="57458"/>
              </a:xfrm>
              <a:prstGeom prst="rect">
                <a:avLst/>
              </a:prstGeom>
              <a:solidFill>
                <a:srgbClr val="007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8" name="Straight Arrow Connector 7">
              <a:extLst>
                <a:ext uri="{FF2B5EF4-FFF2-40B4-BE49-F238E27FC236}">
                  <a16:creationId xmlns:a16="http://schemas.microsoft.com/office/drawing/2014/main" id="{39EF1EF5-7103-4963-ABD3-A7F8B3A9CB7E}"/>
                </a:ext>
              </a:extLst>
            </p:cNvPr>
            <p:cNvCxnSpPr>
              <a:cxnSpLocks/>
              <a:endCxn id="16" idx="3"/>
            </p:cNvCxnSpPr>
            <p:nvPr/>
          </p:nvCxnSpPr>
          <p:spPr>
            <a:xfrm flipH="1" flipV="1">
              <a:off x="6718059" y="2721499"/>
              <a:ext cx="1389826" cy="3588"/>
            </a:xfrm>
            <a:prstGeom prst="straightConnector1">
              <a:avLst/>
            </a:prstGeom>
            <a:ln w="254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B5043C-0024-4537-819E-16EB0E019DF4}"/>
                </a:ext>
              </a:extLst>
            </p:cNvPr>
            <p:cNvCxnSpPr>
              <a:cxnSpLocks/>
              <a:stCxn id="16" idx="1"/>
              <a:endCxn id="15" idx="3"/>
            </p:cNvCxnSpPr>
            <p:nvPr/>
          </p:nvCxnSpPr>
          <p:spPr>
            <a:xfrm flipH="1">
              <a:off x="1699720" y="2721500"/>
              <a:ext cx="3815155" cy="303315"/>
            </a:xfrm>
            <a:prstGeom prst="straightConnector1">
              <a:avLst/>
            </a:prstGeom>
            <a:ln w="254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17" name="Arrow: Down 16">
            <a:extLst>
              <a:ext uri="{FF2B5EF4-FFF2-40B4-BE49-F238E27FC236}">
                <a16:creationId xmlns:a16="http://schemas.microsoft.com/office/drawing/2014/main" id="{A2235E6F-423F-411D-8417-8D886F406927}"/>
              </a:ext>
            </a:extLst>
          </p:cNvPr>
          <p:cNvSpPr/>
          <p:nvPr/>
        </p:nvSpPr>
        <p:spPr>
          <a:xfrm>
            <a:off x="1300497" y="3142771"/>
            <a:ext cx="413306" cy="726433"/>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11DED84A-1FE4-4B31-A3FF-21A811EE86CC}"/>
              </a:ext>
            </a:extLst>
          </p:cNvPr>
          <p:cNvSpPr txBox="1"/>
          <p:nvPr/>
        </p:nvSpPr>
        <p:spPr>
          <a:xfrm>
            <a:off x="251869" y="5746947"/>
            <a:ext cx="3066328" cy="461665"/>
          </a:xfrm>
          <a:prstGeom prst="rect">
            <a:avLst/>
          </a:prstGeom>
          <a:noFill/>
        </p:spPr>
        <p:txBody>
          <a:bodyPr wrap="square" rtlCol="0">
            <a:spAutoFit/>
          </a:bodyPr>
          <a:lstStyle/>
          <a:p>
            <a:r>
              <a:rPr lang="en-GB" sz="1200" b="1" i="1" dirty="0">
                <a:solidFill>
                  <a:schemeClr val="tx2"/>
                </a:solidFill>
              </a:rPr>
              <a:t>Alpha release to all acute hospitals from April 2017</a:t>
            </a:r>
          </a:p>
        </p:txBody>
      </p:sp>
      <p:sp>
        <p:nvSpPr>
          <p:cNvPr id="19" name="Arrow: Down 18">
            <a:extLst>
              <a:ext uri="{FF2B5EF4-FFF2-40B4-BE49-F238E27FC236}">
                <a16:creationId xmlns:a16="http://schemas.microsoft.com/office/drawing/2014/main" id="{78854394-5F65-43AE-B49F-B682E94239C1}"/>
              </a:ext>
            </a:extLst>
          </p:cNvPr>
          <p:cNvSpPr/>
          <p:nvPr/>
        </p:nvSpPr>
        <p:spPr>
          <a:xfrm rot="14070958">
            <a:off x="4871625" y="1996674"/>
            <a:ext cx="413306" cy="2095237"/>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0F9FF09E-C193-4D2B-8584-977EBB5E6B04}"/>
              </a:ext>
            </a:extLst>
          </p:cNvPr>
          <p:cNvGrpSpPr/>
          <p:nvPr/>
        </p:nvGrpSpPr>
        <p:grpSpPr>
          <a:xfrm>
            <a:off x="6161967" y="885563"/>
            <a:ext cx="2090561" cy="2894606"/>
            <a:chOff x="6161967" y="1088756"/>
            <a:chExt cx="2224651" cy="3080268"/>
          </a:xfrm>
        </p:grpSpPr>
        <p:sp>
          <p:nvSpPr>
            <p:cNvPr id="24" name="Rectangle 23">
              <a:extLst>
                <a:ext uri="{FF2B5EF4-FFF2-40B4-BE49-F238E27FC236}">
                  <a16:creationId xmlns:a16="http://schemas.microsoft.com/office/drawing/2014/main" id="{4222B4E5-6EBE-4D4F-A4F4-023F2FFCB482}"/>
                </a:ext>
              </a:extLst>
            </p:cNvPr>
            <p:cNvSpPr/>
            <p:nvPr/>
          </p:nvSpPr>
          <p:spPr>
            <a:xfrm>
              <a:off x="6161967" y="1088756"/>
              <a:ext cx="2224651" cy="3080268"/>
            </a:xfrm>
            <a:prstGeom prst="rect">
              <a:avLst/>
            </a:prstGeom>
            <a:solidFill>
              <a:srgbClr val="E8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id="{691FADE5-69F0-4CA5-8535-E5EEB7B85F4D}"/>
                </a:ext>
              </a:extLst>
            </p:cNvPr>
            <p:cNvPicPr>
              <a:picLocks noChangeAspect="1"/>
            </p:cNvPicPr>
            <p:nvPr/>
          </p:nvPicPr>
          <p:blipFill>
            <a:blip r:embed="rId6"/>
            <a:stretch>
              <a:fillRect/>
            </a:stretch>
          </p:blipFill>
          <p:spPr>
            <a:xfrm>
              <a:off x="6261497" y="2412701"/>
              <a:ext cx="1170882" cy="1756323"/>
            </a:xfrm>
            <a:prstGeom prst="rect">
              <a:avLst/>
            </a:prstGeom>
          </p:spPr>
        </p:pic>
        <p:pic>
          <p:nvPicPr>
            <p:cNvPr id="21" name="Picture 20">
              <a:extLst>
                <a:ext uri="{FF2B5EF4-FFF2-40B4-BE49-F238E27FC236}">
                  <a16:creationId xmlns:a16="http://schemas.microsoft.com/office/drawing/2014/main" id="{18F4F9AB-41DA-4406-A642-530C39C20A36}"/>
                </a:ext>
              </a:extLst>
            </p:cNvPr>
            <p:cNvPicPr>
              <a:picLocks noChangeAspect="1"/>
            </p:cNvPicPr>
            <p:nvPr/>
          </p:nvPicPr>
          <p:blipFill>
            <a:blip r:embed="rId7"/>
            <a:stretch>
              <a:fillRect/>
            </a:stretch>
          </p:blipFill>
          <p:spPr>
            <a:xfrm>
              <a:off x="6171688" y="1088756"/>
              <a:ext cx="2214930" cy="1476620"/>
            </a:xfrm>
            <a:prstGeom prst="rect">
              <a:avLst/>
            </a:prstGeom>
          </p:spPr>
        </p:pic>
        <p:pic>
          <p:nvPicPr>
            <p:cNvPr id="22" name="Picture 21">
              <a:extLst>
                <a:ext uri="{FF2B5EF4-FFF2-40B4-BE49-F238E27FC236}">
                  <a16:creationId xmlns:a16="http://schemas.microsoft.com/office/drawing/2014/main" id="{4974DFA2-0636-4F00-A52B-ACA5831AFA64}"/>
                </a:ext>
              </a:extLst>
            </p:cNvPr>
            <p:cNvPicPr>
              <a:picLocks noChangeAspect="1"/>
            </p:cNvPicPr>
            <p:nvPr/>
          </p:nvPicPr>
          <p:blipFill rotWithShape="1">
            <a:blip r:embed="rId8"/>
            <a:srcRect l="19420"/>
            <a:stretch/>
          </p:blipFill>
          <p:spPr>
            <a:xfrm>
              <a:off x="7642590" y="2598362"/>
              <a:ext cx="744028" cy="1385000"/>
            </a:xfrm>
            <a:prstGeom prst="rect">
              <a:avLst/>
            </a:prstGeom>
          </p:spPr>
        </p:pic>
      </p:grpSp>
      <p:sp>
        <p:nvSpPr>
          <p:cNvPr id="23" name="TextBox 22">
            <a:extLst>
              <a:ext uri="{FF2B5EF4-FFF2-40B4-BE49-F238E27FC236}">
                <a16:creationId xmlns:a16="http://schemas.microsoft.com/office/drawing/2014/main" id="{E546A979-4A5B-48FD-A147-7837AB1E9424}"/>
              </a:ext>
            </a:extLst>
          </p:cNvPr>
          <p:cNvSpPr txBox="1"/>
          <p:nvPr/>
        </p:nvSpPr>
        <p:spPr>
          <a:xfrm>
            <a:off x="5727710" y="3807865"/>
            <a:ext cx="3260438" cy="2492990"/>
          </a:xfrm>
          <a:prstGeom prst="rect">
            <a:avLst/>
          </a:prstGeom>
          <a:noFill/>
        </p:spPr>
        <p:txBody>
          <a:bodyPr wrap="square" rtlCol="0">
            <a:spAutoFit/>
          </a:bodyPr>
          <a:lstStyle/>
          <a:p>
            <a:r>
              <a:rPr lang="en-GB" sz="1200" b="1" i="1" dirty="0">
                <a:solidFill>
                  <a:schemeClr val="tx2"/>
                </a:solidFill>
              </a:rPr>
              <a:t>September 2018 new version release</a:t>
            </a:r>
          </a:p>
          <a:p>
            <a:r>
              <a:rPr lang="en-GB" sz="1200" dirty="0"/>
              <a:t>Incorporating: </a:t>
            </a:r>
          </a:p>
          <a:p>
            <a:pPr marL="171450" indent="-171450">
              <a:buFont typeface="Arial" panose="020B0604020202020204" pitchFamily="34" charset="0"/>
              <a:buChar char="•"/>
            </a:pPr>
            <a:r>
              <a:rPr lang="en-GB" sz="1200" dirty="0"/>
              <a:t>Responsive design (for mobile devices)</a:t>
            </a:r>
          </a:p>
          <a:p>
            <a:pPr marL="171450" indent="-171450">
              <a:buFont typeface="Arial" panose="020B0604020202020204" pitchFamily="34" charset="0"/>
              <a:buChar char="•"/>
            </a:pPr>
            <a:r>
              <a:rPr lang="en-GB" sz="1200" dirty="0"/>
              <a:t>Focus on accessibility W3C standards</a:t>
            </a:r>
          </a:p>
          <a:p>
            <a:pPr marL="171450" indent="-171450">
              <a:buFont typeface="Arial" panose="020B0604020202020204" pitchFamily="34" charset="0"/>
              <a:buChar char="•"/>
            </a:pPr>
            <a:r>
              <a:rPr lang="en-GB" sz="1200" dirty="0"/>
              <a:t>New look-and-feel based on user-feedback</a:t>
            </a:r>
          </a:p>
          <a:p>
            <a:pPr marL="171450" indent="-171450">
              <a:buFont typeface="Arial" panose="020B0604020202020204" pitchFamily="34" charset="0"/>
              <a:buChar char="•"/>
            </a:pPr>
            <a:r>
              <a:rPr lang="en-GB" sz="1200" dirty="0"/>
              <a:t>New approach to identifying local opportunities for improvement</a:t>
            </a:r>
          </a:p>
          <a:p>
            <a:pPr marL="171450" indent="-171450">
              <a:buFont typeface="Arial" panose="020B0604020202020204" pitchFamily="34" charset="0"/>
              <a:buChar char="•"/>
            </a:pPr>
            <a:r>
              <a:rPr lang="en-GB" sz="1200" dirty="0"/>
              <a:t>Improved support / onboarding</a:t>
            </a:r>
          </a:p>
          <a:p>
            <a:pPr marL="171450" indent="-171450">
              <a:buFont typeface="Arial" panose="020B0604020202020204" pitchFamily="34" charset="0"/>
              <a:buChar char="•"/>
            </a:pPr>
            <a:r>
              <a:rPr lang="en-GB" sz="1200" dirty="0"/>
              <a:t>Extension to ‘Model Ambulance’ </a:t>
            </a:r>
          </a:p>
          <a:p>
            <a:pPr marL="171450" indent="-171450">
              <a:buFont typeface="Arial" panose="020B0604020202020204" pitchFamily="34" charset="0"/>
              <a:buChar char="•"/>
            </a:pPr>
            <a:r>
              <a:rPr lang="en-GB" sz="1200" dirty="0"/>
              <a:t>Sharing of good practice and guidance in addition to benchmarking data</a:t>
            </a:r>
          </a:p>
          <a:p>
            <a:pPr marL="171450" indent="-171450">
              <a:buFont typeface="Arial" panose="020B0604020202020204" pitchFamily="34" charset="0"/>
              <a:buChar char="•"/>
            </a:pPr>
            <a:r>
              <a:rPr lang="en-GB" sz="1200" dirty="0"/>
              <a:t>Search, bookmarks and a notification centre to support personalisation </a:t>
            </a:r>
          </a:p>
        </p:txBody>
      </p:sp>
      <p:sp>
        <p:nvSpPr>
          <p:cNvPr id="26" name="Rectangle 25">
            <a:extLst>
              <a:ext uri="{FF2B5EF4-FFF2-40B4-BE49-F238E27FC236}">
                <a16:creationId xmlns:a16="http://schemas.microsoft.com/office/drawing/2014/main" id="{27CC7CC6-6FA3-45D2-B729-38145B24D78D}"/>
              </a:ext>
            </a:extLst>
          </p:cNvPr>
          <p:cNvSpPr/>
          <p:nvPr/>
        </p:nvSpPr>
        <p:spPr>
          <a:xfrm>
            <a:off x="3105136" y="6210531"/>
            <a:ext cx="3818671" cy="656655"/>
          </a:xfrm>
          <a:prstGeom prst="rect">
            <a:avLst/>
          </a:prstGeom>
        </p:spPr>
        <p:txBody>
          <a:bodyPr wrap="square">
            <a:spAutoFit/>
          </a:bodyPr>
          <a:lstStyle/>
          <a:p>
            <a:pPr defTabSz="908160">
              <a:spcAft>
                <a:spcPts val="600"/>
              </a:spcAft>
            </a:pPr>
            <a:r>
              <a:rPr lang="en-GB" b="1" dirty="0">
                <a:solidFill>
                  <a:prstClr val="black">
                    <a:lumMod val="75000"/>
                    <a:lumOff val="25000"/>
                  </a:prstClr>
                </a:solidFill>
                <a:latin typeface="Arial"/>
              </a:rPr>
              <a:t>View our Animations:</a:t>
            </a:r>
            <a:br>
              <a:rPr lang="en-GB" dirty="0">
                <a:solidFill>
                  <a:prstClr val="black"/>
                </a:solidFill>
                <a:latin typeface="Arial"/>
              </a:rPr>
            </a:br>
            <a:r>
              <a:rPr lang="en-GB" dirty="0">
                <a:solidFill>
                  <a:prstClr val="black"/>
                </a:solidFill>
                <a:latin typeface="Arial"/>
                <a:hlinkClick r:id="rId9"/>
              </a:rPr>
              <a:t>http://bit.ly/ModelHospitalVideos</a:t>
            </a:r>
            <a:endParaRPr lang="en-GB" dirty="0">
              <a:solidFill>
                <a:prstClr val="black"/>
              </a:solidFill>
              <a:latin typeface="Arial"/>
            </a:endParaRPr>
          </a:p>
        </p:txBody>
      </p:sp>
      <p:pic>
        <p:nvPicPr>
          <p:cNvPr id="27" name="Picture 26">
            <a:extLst>
              <a:ext uri="{FF2B5EF4-FFF2-40B4-BE49-F238E27FC236}">
                <a16:creationId xmlns:a16="http://schemas.microsoft.com/office/drawing/2014/main" id="{EA1E8ADD-854D-4FD1-B900-A939213FAE2B}"/>
              </a:ext>
            </a:extLst>
          </p:cNvPr>
          <p:cNvPicPr>
            <a:picLocks noChangeAspect="1"/>
          </p:cNvPicPr>
          <p:nvPr/>
        </p:nvPicPr>
        <p:blipFill>
          <a:blip r:embed="rId10"/>
          <a:stretch>
            <a:fillRect/>
          </a:stretch>
        </p:blipFill>
        <p:spPr>
          <a:xfrm>
            <a:off x="2495535" y="6172125"/>
            <a:ext cx="609600" cy="609600"/>
          </a:xfrm>
          <a:prstGeom prst="rect">
            <a:avLst/>
          </a:prstGeom>
        </p:spPr>
      </p:pic>
    </p:spTree>
    <p:extLst>
      <p:ext uri="{BB962C8B-B14F-4D97-AF65-F5344CB8AC3E}">
        <p14:creationId xmlns:p14="http://schemas.microsoft.com/office/powerpoint/2010/main" val="595531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48ED-F07F-4C50-8759-CCE4967B0340}"/>
              </a:ext>
            </a:extLst>
          </p:cNvPr>
          <p:cNvSpPr>
            <a:spLocks noGrp="1"/>
          </p:cNvSpPr>
          <p:nvPr>
            <p:ph type="ctrTitle"/>
          </p:nvPr>
        </p:nvSpPr>
        <p:spPr/>
        <p:txBody>
          <a:bodyPr>
            <a:normAutofit fontScale="90000"/>
          </a:bodyPr>
          <a:lstStyle/>
          <a:p>
            <a:r>
              <a:rPr lang="en-GB" dirty="0"/>
              <a:t>Some quotes from users of the Model Hospital</a:t>
            </a:r>
          </a:p>
        </p:txBody>
      </p:sp>
      <p:sp>
        <p:nvSpPr>
          <p:cNvPr id="4" name="Rectangle 3">
            <a:extLst>
              <a:ext uri="{FF2B5EF4-FFF2-40B4-BE49-F238E27FC236}">
                <a16:creationId xmlns:a16="http://schemas.microsoft.com/office/drawing/2014/main" id="{D7290E18-903F-40C9-88BB-278214293F97}"/>
              </a:ext>
            </a:extLst>
          </p:cNvPr>
          <p:cNvSpPr/>
          <p:nvPr/>
        </p:nvSpPr>
        <p:spPr>
          <a:xfrm>
            <a:off x="2692399" y="2201223"/>
            <a:ext cx="8843819" cy="1477328"/>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prstClr val="black"/>
              </a:solidFill>
              <a:effectLst/>
              <a:uLnTx/>
              <a:uFillTx/>
              <a:latin typeface="Arial"/>
              <a:ea typeface="Calibri" panose="020F0502020204030204" pitchFamily="34" charset="0"/>
              <a:cs typeface="Segoe UI" panose="020B0502040204020203"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panose="020F0502020204030204" pitchFamily="34" charset="0"/>
              <a:cs typeface="Segoe UI" panose="020B0502040204020203"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Segoe UI" panose="020B0502040204020203"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Segoe UI" panose="020B0502040204020203"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Segoe UI" panose="020B0502040204020203"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Segoe UI" panose="020B0502040204020203"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Segoe UI" panose="020B0502040204020203" pitchFamily="34" charset="0"/>
            </a:endParaRPr>
          </a:p>
        </p:txBody>
      </p:sp>
      <p:sp>
        <p:nvSpPr>
          <p:cNvPr id="7" name="Speech Bubble: Oval 6">
            <a:extLst>
              <a:ext uri="{FF2B5EF4-FFF2-40B4-BE49-F238E27FC236}">
                <a16:creationId xmlns:a16="http://schemas.microsoft.com/office/drawing/2014/main" id="{48D3D59B-95CA-47ED-8AA4-377687FE9FFF}"/>
              </a:ext>
            </a:extLst>
          </p:cNvPr>
          <p:cNvSpPr/>
          <p:nvPr/>
        </p:nvSpPr>
        <p:spPr>
          <a:xfrm>
            <a:off x="122380" y="869705"/>
            <a:ext cx="8035637" cy="1625600"/>
          </a:xfrm>
          <a:prstGeom prst="wedgeEllipseCallout">
            <a:avLst>
              <a:gd name="adj1" fmla="val -30890"/>
              <a:gd name="adj2" fmla="val 76839"/>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Segoe UI" panose="020B0502040204020203" pitchFamily="34" charset="0"/>
              </a:rPr>
              <a:t>We’re finding the Model Hospital increasingly invaluable as it develops and it has become our </a:t>
            </a:r>
            <a:r>
              <a:rPr kumimoji="0" lang="en-GB" sz="14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Segoe UI" panose="020B0502040204020203" pitchFamily="34" charset="0"/>
              </a:rPr>
              <a:t>defacto</a:t>
            </a:r>
            <a:r>
              <a:rPr kumimoji="0" lang="en-GB"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Segoe UI" panose="020B0502040204020203" pitchFamily="34" charset="0"/>
              </a:rPr>
              <a:t> ‘go-to’ benchmarking tool for much of our improvement work. A really useful resource with great potential for even more.</a:t>
            </a:r>
          </a:p>
        </p:txBody>
      </p:sp>
      <p:sp>
        <p:nvSpPr>
          <p:cNvPr id="8" name="Rectangle 7">
            <a:extLst>
              <a:ext uri="{FF2B5EF4-FFF2-40B4-BE49-F238E27FC236}">
                <a16:creationId xmlns:a16="http://schemas.microsoft.com/office/drawing/2014/main" id="{050F2D8B-FBC9-45E5-B8F1-7D34E6E5AF47}"/>
              </a:ext>
            </a:extLst>
          </p:cNvPr>
          <p:cNvSpPr/>
          <p:nvPr/>
        </p:nvSpPr>
        <p:spPr>
          <a:xfrm>
            <a:off x="80814" y="2983297"/>
            <a:ext cx="3260436"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72C6"/>
                </a:solidFill>
                <a:effectLst/>
                <a:uLnTx/>
                <a:uFillTx/>
                <a:latin typeface="Arial"/>
                <a:ea typeface="Calibri" panose="020F0502020204030204" pitchFamily="34" charset="0"/>
                <a:cs typeface="Segoe UI" panose="020B0502040204020203" pitchFamily="34" charset="0"/>
              </a:rPr>
              <a:t>Professor Mike Reed, Clinical Director for Trauma &amp; Orthopaedics, Northumbria Healthcare NHS Foundation Trust</a:t>
            </a:r>
            <a:endParaRPr kumimoji="0" lang="en-GB" sz="600" b="1" i="0" u="none" strike="noStrike" kern="1200" cap="none" spc="0" normalizeH="0" baseline="0" noProof="0" dirty="0">
              <a:ln>
                <a:noFill/>
              </a:ln>
              <a:solidFill>
                <a:srgbClr val="0072C6"/>
              </a:solidFill>
              <a:effectLst/>
              <a:uLnTx/>
              <a:uFillTx/>
              <a:latin typeface="Arial"/>
              <a:ea typeface="Calibri" panose="020F0502020204030204" pitchFamily="34" charset="0"/>
              <a:cs typeface="Segoe UI" panose="020B0502040204020203" pitchFamily="34" charset="0"/>
            </a:endParaRPr>
          </a:p>
        </p:txBody>
      </p:sp>
      <p:sp>
        <p:nvSpPr>
          <p:cNvPr id="9" name="Speech Bubble: Oval 8">
            <a:extLst>
              <a:ext uri="{FF2B5EF4-FFF2-40B4-BE49-F238E27FC236}">
                <a16:creationId xmlns:a16="http://schemas.microsoft.com/office/drawing/2014/main" id="{02D457B6-3E3A-4746-A77F-0E25A74A5233}"/>
              </a:ext>
            </a:extLst>
          </p:cNvPr>
          <p:cNvSpPr/>
          <p:nvPr/>
        </p:nvSpPr>
        <p:spPr>
          <a:xfrm>
            <a:off x="180108" y="3528199"/>
            <a:ext cx="3634511" cy="1133514"/>
          </a:xfrm>
          <a:prstGeom prst="wedgeEllipseCallout">
            <a:avLst>
              <a:gd name="adj1" fmla="val -28134"/>
              <a:gd name="adj2" fmla="val 99566"/>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Segoe UI" panose="020B0502040204020203" pitchFamily="34" charset="0"/>
              </a:rPr>
              <a:t>It's amazing that the NHS is so insular so anything like the Model Hospital that brings people together is a good idea</a:t>
            </a:r>
          </a:p>
        </p:txBody>
      </p:sp>
      <p:sp>
        <p:nvSpPr>
          <p:cNvPr id="10" name="Rectangle 9">
            <a:extLst>
              <a:ext uri="{FF2B5EF4-FFF2-40B4-BE49-F238E27FC236}">
                <a16:creationId xmlns:a16="http://schemas.microsoft.com/office/drawing/2014/main" id="{4056648E-B835-4391-B0D2-5F2737DE4CF1}"/>
              </a:ext>
            </a:extLst>
          </p:cNvPr>
          <p:cNvSpPr/>
          <p:nvPr/>
        </p:nvSpPr>
        <p:spPr>
          <a:xfrm>
            <a:off x="80814" y="5233627"/>
            <a:ext cx="1316183"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72C6"/>
                </a:solidFill>
                <a:effectLst/>
                <a:uLnTx/>
                <a:uFillTx/>
                <a:latin typeface="Arial"/>
                <a:ea typeface="Calibri" panose="020F0502020204030204" pitchFamily="34" charset="0"/>
                <a:cs typeface="Segoe UI" panose="020B0502040204020203" pitchFamily="34" charset="0"/>
              </a:rPr>
              <a:t>Nursing Director</a:t>
            </a:r>
            <a:endParaRPr kumimoji="0" lang="en-GB" sz="600" b="1" i="0" u="none" strike="noStrike" kern="1200" cap="none" spc="0" normalizeH="0" baseline="0" noProof="0" dirty="0">
              <a:ln>
                <a:noFill/>
              </a:ln>
              <a:solidFill>
                <a:srgbClr val="0072C6"/>
              </a:solidFill>
              <a:effectLst/>
              <a:uLnTx/>
              <a:uFillTx/>
              <a:latin typeface="Arial"/>
              <a:ea typeface="Calibri" panose="020F0502020204030204" pitchFamily="34" charset="0"/>
              <a:cs typeface="Segoe UI" panose="020B0502040204020203" pitchFamily="34" charset="0"/>
            </a:endParaRPr>
          </a:p>
        </p:txBody>
      </p:sp>
      <p:sp>
        <p:nvSpPr>
          <p:cNvPr id="11" name="Speech Bubble: Oval 10">
            <a:extLst>
              <a:ext uri="{FF2B5EF4-FFF2-40B4-BE49-F238E27FC236}">
                <a16:creationId xmlns:a16="http://schemas.microsoft.com/office/drawing/2014/main" id="{EAFE1513-2856-4174-9123-524D676EE669}"/>
              </a:ext>
            </a:extLst>
          </p:cNvPr>
          <p:cNvSpPr/>
          <p:nvPr/>
        </p:nvSpPr>
        <p:spPr>
          <a:xfrm>
            <a:off x="4006270" y="2514576"/>
            <a:ext cx="4151747" cy="1133514"/>
          </a:xfrm>
          <a:prstGeom prst="wedgeEllipseCallout">
            <a:avLst>
              <a:gd name="adj1" fmla="val 59074"/>
              <a:gd name="adj2" fmla="val 35194"/>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Segoe UI" panose="020B0502040204020203" pitchFamily="34" charset="0"/>
              </a:rPr>
              <a:t>I look at Model Hospital almost daily. I can systematically review the specialist areas with my team, for improvement opportunities. </a:t>
            </a:r>
          </a:p>
        </p:txBody>
      </p:sp>
      <p:sp>
        <p:nvSpPr>
          <p:cNvPr id="12" name="Rectangle 11">
            <a:extLst>
              <a:ext uri="{FF2B5EF4-FFF2-40B4-BE49-F238E27FC236}">
                <a16:creationId xmlns:a16="http://schemas.microsoft.com/office/drawing/2014/main" id="{2319BC6E-4EA3-4478-8241-C1A6DB19F99B}"/>
              </a:ext>
            </a:extLst>
          </p:cNvPr>
          <p:cNvSpPr/>
          <p:nvPr/>
        </p:nvSpPr>
        <p:spPr>
          <a:xfrm>
            <a:off x="8530934" y="3383407"/>
            <a:ext cx="1316183"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72C6"/>
                </a:solidFill>
                <a:effectLst/>
                <a:uLnTx/>
                <a:uFillTx/>
                <a:latin typeface="Arial"/>
                <a:ea typeface="Calibri" panose="020F0502020204030204" pitchFamily="34" charset="0"/>
                <a:cs typeface="Segoe UI" panose="020B0502040204020203" pitchFamily="34" charset="0"/>
              </a:rPr>
              <a:t>PMO</a:t>
            </a:r>
            <a:endParaRPr kumimoji="0" lang="en-GB" sz="600" b="1" i="0" u="none" strike="noStrike" kern="1200" cap="none" spc="0" normalizeH="0" baseline="0" noProof="0" dirty="0">
              <a:ln>
                <a:noFill/>
              </a:ln>
              <a:solidFill>
                <a:srgbClr val="0072C6"/>
              </a:solidFill>
              <a:effectLst/>
              <a:uLnTx/>
              <a:uFillTx/>
              <a:latin typeface="Arial"/>
              <a:ea typeface="Calibri" panose="020F0502020204030204" pitchFamily="34" charset="0"/>
              <a:cs typeface="Segoe UI" panose="020B0502040204020203" pitchFamily="34" charset="0"/>
            </a:endParaRPr>
          </a:p>
        </p:txBody>
      </p:sp>
      <p:sp>
        <p:nvSpPr>
          <p:cNvPr id="13" name="Speech Bubble: Oval 12">
            <a:extLst>
              <a:ext uri="{FF2B5EF4-FFF2-40B4-BE49-F238E27FC236}">
                <a16:creationId xmlns:a16="http://schemas.microsoft.com/office/drawing/2014/main" id="{38F43E8A-F315-439E-909A-49D636231B3D}"/>
              </a:ext>
            </a:extLst>
          </p:cNvPr>
          <p:cNvSpPr/>
          <p:nvPr/>
        </p:nvSpPr>
        <p:spPr>
          <a:xfrm>
            <a:off x="5329383" y="3733980"/>
            <a:ext cx="3821546" cy="1133514"/>
          </a:xfrm>
          <a:prstGeom prst="wedgeEllipseCallout">
            <a:avLst>
              <a:gd name="adj1" fmla="val -49644"/>
              <a:gd name="adj2" fmla="val 45787"/>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Segoe UI" panose="020B0502040204020203" pitchFamily="34" charset="0"/>
              </a:rPr>
              <a:t>I find it very helpful. By finding out which Trusts are doing well I can connect up with them to ask what they are doing. </a:t>
            </a:r>
          </a:p>
        </p:txBody>
      </p:sp>
      <p:sp>
        <p:nvSpPr>
          <p:cNvPr id="14" name="Rectangle 13">
            <a:extLst>
              <a:ext uri="{FF2B5EF4-FFF2-40B4-BE49-F238E27FC236}">
                <a16:creationId xmlns:a16="http://schemas.microsoft.com/office/drawing/2014/main" id="{339117F7-35C2-425A-B8A3-FAF3E245472F}"/>
              </a:ext>
            </a:extLst>
          </p:cNvPr>
          <p:cNvSpPr/>
          <p:nvPr/>
        </p:nvSpPr>
        <p:spPr>
          <a:xfrm>
            <a:off x="3957778" y="4576684"/>
            <a:ext cx="159789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72C6"/>
                </a:solidFill>
                <a:effectLst/>
                <a:uLnTx/>
                <a:uFillTx/>
                <a:latin typeface="Arial"/>
                <a:ea typeface="Calibri" panose="020F0502020204030204" pitchFamily="34" charset="0"/>
                <a:cs typeface="Segoe UI" panose="020B0502040204020203" pitchFamily="34" charset="0"/>
              </a:rPr>
              <a:t>Performance &amp; Information Director</a:t>
            </a:r>
            <a:endParaRPr kumimoji="0" lang="en-GB" sz="600" b="1" i="0" u="none" strike="noStrike" kern="1200" cap="none" spc="0" normalizeH="0" baseline="0" noProof="0" dirty="0">
              <a:ln>
                <a:noFill/>
              </a:ln>
              <a:solidFill>
                <a:srgbClr val="0072C6"/>
              </a:solidFill>
              <a:effectLst/>
              <a:uLnTx/>
              <a:uFillTx/>
              <a:latin typeface="Arial"/>
              <a:ea typeface="Calibri" panose="020F0502020204030204" pitchFamily="34" charset="0"/>
              <a:cs typeface="Segoe UI" panose="020B0502040204020203" pitchFamily="34" charset="0"/>
            </a:endParaRPr>
          </a:p>
        </p:txBody>
      </p:sp>
      <p:sp>
        <p:nvSpPr>
          <p:cNvPr id="15" name="Speech Bubble: Oval 14">
            <a:extLst>
              <a:ext uri="{FF2B5EF4-FFF2-40B4-BE49-F238E27FC236}">
                <a16:creationId xmlns:a16="http://schemas.microsoft.com/office/drawing/2014/main" id="{B5E7B76F-155C-48F3-BD73-EF96C0FEF02C}"/>
              </a:ext>
            </a:extLst>
          </p:cNvPr>
          <p:cNvSpPr/>
          <p:nvPr/>
        </p:nvSpPr>
        <p:spPr>
          <a:xfrm>
            <a:off x="1398152" y="4984098"/>
            <a:ext cx="6717147" cy="1305295"/>
          </a:xfrm>
          <a:prstGeom prst="wedgeEllipseCallout">
            <a:avLst>
              <a:gd name="adj1" fmla="val -37759"/>
              <a:gd name="adj2" fmla="val 74800"/>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Segoe UI" panose="020B0502040204020203" pitchFamily="34" charset="0"/>
              </a:rPr>
              <a:t>Everyone needs to be using the Model Hospital information to prompt challenge in the way that services are delivered within the resources available while maximising the patient experience and clinical outcome.</a:t>
            </a:r>
          </a:p>
        </p:txBody>
      </p:sp>
      <p:sp>
        <p:nvSpPr>
          <p:cNvPr id="16" name="Rectangle 15">
            <a:extLst>
              <a:ext uri="{FF2B5EF4-FFF2-40B4-BE49-F238E27FC236}">
                <a16:creationId xmlns:a16="http://schemas.microsoft.com/office/drawing/2014/main" id="{82EC7367-1015-472D-82E2-5BEA955355F9}"/>
              </a:ext>
            </a:extLst>
          </p:cNvPr>
          <p:cNvSpPr/>
          <p:nvPr/>
        </p:nvSpPr>
        <p:spPr>
          <a:xfrm>
            <a:off x="1549396" y="6611778"/>
            <a:ext cx="1143003"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72C6"/>
                </a:solidFill>
                <a:effectLst/>
                <a:uLnTx/>
                <a:uFillTx/>
                <a:latin typeface="Arial"/>
                <a:ea typeface="Calibri" panose="020F0502020204030204" pitchFamily="34" charset="0"/>
                <a:cs typeface="Segoe UI" panose="020B0502040204020203" pitchFamily="34" charset="0"/>
              </a:rPr>
              <a:t>Director, PMO</a:t>
            </a:r>
          </a:p>
        </p:txBody>
      </p:sp>
    </p:spTree>
    <p:extLst>
      <p:ext uri="{BB962C8B-B14F-4D97-AF65-F5344CB8AC3E}">
        <p14:creationId xmlns:p14="http://schemas.microsoft.com/office/powerpoint/2010/main" val="2396925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117272"/>
            <a:ext cx="2432951" cy="2775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737" y="1133296"/>
            <a:ext cx="6740951" cy="4963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119742" y="242815"/>
            <a:ext cx="8058150" cy="611649"/>
          </a:xfrm>
        </p:spPr>
        <p:txBody>
          <a:bodyPr/>
          <a:lstStyle/>
          <a:p>
            <a:r>
              <a:rPr lang="en-US" dirty="0"/>
              <a:t>The Model Hospital is constantly </a:t>
            </a:r>
            <a:br>
              <a:rPr lang="en-US" dirty="0"/>
            </a:br>
            <a:r>
              <a:rPr lang="en-US" dirty="0"/>
              <a:t>being updated</a:t>
            </a:r>
            <a:endParaRPr lang="en-GB" dirty="0"/>
          </a:p>
        </p:txBody>
      </p:sp>
      <p:sp>
        <p:nvSpPr>
          <p:cNvPr id="4" name="Footer Placeholder 3"/>
          <p:cNvSpPr>
            <a:spLocks noGrp="1"/>
          </p:cNvSpPr>
          <p:nvPr>
            <p:ph type="ftr" sz="quarter" idx="3"/>
          </p:nvPr>
        </p:nvSpPr>
        <p:spPr/>
        <p:txBody>
          <a:bodyPr/>
          <a:lstStyle/>
          <a:p>
            <a:r>
              <a:rPr lang="en-US">
                <a:solidFill>
                  <a:srgbClr val="768692">
                    <a:lumMod val="60000"/>
                    <a:lumOff val="40000"/>
                  </a:srgbClr>
                </a:solidFill>
              </a:rPr>
              <a:t>Presentation title</a:t>
            </a:r>
            <a:endParaRPr lang="en-US" dirty="0">
              <a:solidFill>
                <a:srgbClr val="768692">
                  <a:lumMod val="60000"/>
                  <a:lumOff val="40000"/>
                </a:srgbClr>
              </a:solidFill>
            </a:endParaRPr>
          </a:p>
        </p:txBody>
      </p:sp>
      <p:sp>
        <p:nvSpPr>
          <p:cNvPr id="5" name="Oval 4"/>
          <p:cNvSpPr/>
          <p:nvPr/>
        </p:nvSpPr>
        <p:spPr>
          <a:xfrm>
            <a:off x="768327" y="6177672"/>
            <a:ext cx="896293" cy="633743"/>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Oval 8"/>
          <p:cNvSpPr/>
          <p:nvPr/>
        </p:nvSpPr>
        <p:spPr>
          <a:xfrm>
            <a:off x="2999054" y="2216740"/>
            <a:ext cx="896293" cy="633743"/>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0" name="Oval 9"/>
          <p:cNvSpPr/>
          <p:nvPr/>
        </p:nvSpPr>
        <p:spPr>
          <a:xfrm>
            <a:off x="5965693" y="4864209"/>
            <a:ext cx="896293" cy="633743"/>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1" name="Oval 10"/>
          <p:cNvSpPr/>
          <p:nvPr/>
        </p:nvSpPr>
        <p:spPr>
          <a:xfrm>
            <a:off x="4545157" y="2216739"/>
            <a:ext cx="896293" cy="633743"/>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2" name="Oval 11"/>
          <p:cNvSpPr/>
          <p:nvPr/>
        </p:nvSpPr>
        <p:spPr>
          <a:xfrm>
            <a:off x="8177892" y="2256280"/>
            <a:ext cx="896293" cy="633743"/>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3" name="Oval 12"/>
          <p:cNvSpPr/>
          <p:nvPr/>
        </p:nvSpPr>
        <p:spPr>
          <a:xfrm>
            <a:off x="4545157" y="1208892"/>
            <a:ext cx="896293" cy="633743"/>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996055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992828-C2FD-4C2F-BA8D-0D8B716FBFF1}"/>
              </a:ext>
            </a:extLst>
          </p:cNvPr>
          <p:cNvSpPr>
            <a:spLocks noGrp="1"/>
          </p:cNvSpPr>
          <p:nvPr>
            <p:ph type="title"/>
          </p:nvPr>
        </p:nvSpPr>
        <p:spPr/>
        <p:txBody>
          <a:bodyPr/>
          <a:lstStyle/>
          <a:p>
            <a:r>
              <a:rPr lang="en-GB" dirty="0"/>
              <a:t>Introducing the Model Hospital</a:t>
            </a:r>
          </a:p>
        </p:txBody>
      </p:sp>
      <p:sp>
        <p:nvSpPr>
          <p:cNvPr id="4" name="Footer Placeholder 3">
            <a:extLst>
              <a:ext uri="{FF2B5EF4-FFF2-40B4-BE49-F238E27FC236}">
                <a16:creationId xmlns:a16="http://schemas.microsoft.com/office/drawing/2014/main" id="{A5C629C7-7D4C-4D30-BDE9-A19ECF6D72C3}"/>
              </a:ext>
            </a:extLst>
          </p:cNvPr>
          <p:cNvSpPr>
            <a:spLocks noGrp="1"/>
          </p:cNvSpPr>
          <p:nvPr>
            <p:ph type="ftr" sz="quarter" idx="3"/>
          </p:nvPr>
        </p:nvSpPr>
        <p:spPr/>
        <p:txBody>
          <a:bodyPr/>
          <a:lstStyle/>
          <a:p>
            <a:r>
              <a:rPr lang="en-US">
                <a:solidFill>
                  <a:srgbClr val="768692">
                    <a:lumMod val="60000"/>
                    <a:lumOff val="40000"/>
                  </a:srgbClr>
                </a:solidFill>
              </a:rPr>
              <a:t>Presentation title</a:t>
            </a:r>
            <a:endParaRPr lang="en-US" dirty="0">
              <a:solidFill>
                <a:srgbClr val="768692">
                  <a:lumMod val="60000"/>
                  <a:lumOff val="40000"/>
                </a:srgbClr>
              </a:solidFill>
            </a:endParaRPr>
          </a:p>
        </p:txBody>
      </p:sp>
      <p:pic>
        <p:nvPicPr>
          <p:cNvPr id="5" name="Picture 4">
            <a:extLst>
              <a:ext uri="{FF2B5EF4-FFF2-40B4-BE49-F238E27FC236}">
                <a16:creationId xmlns:a16="http://schemas.microsoft.com/office/drawing/2014/main" id="{392F8BDB-2708-4DFF-8A5A-94C92CEC7110}"/>
              </a:ext>
            </a:extLst>
          </p:cNvPr>
          <p:cNvPicPr>
            <a:picLocks noChangeAspect="1"/>
          </p:cNvPicPr>
          <p:nvPr/>
        </p:nvPicPr>
        <p:blipFill>
          <a:blip r:embed="rId2"/>
          <a:stretch>
            <a:fillRect/>
          </a:stretch>
        </p:blipFill>
        <p:spPr>
          <a:xfrm>
            <a:off x="441494" y="1390060"/>
            <a:ext cx="8261011" cy="4591931"/>
          </a:xfrm>
          <a:prstGeom prst="rect">
            <a:avLst/>
          </a:prstGeom>
        </p:spPr>
      </p:pic>
      <p:sp>
        <p:nvSpPr>
          <p:cNvPr id="6" name="Rectangle 5">
            <a:extLst>
              <a:ext uri="{FF2B5EF4-FFF2-40B4-BE49-F238E27FC236}">
                <a16:creationId xmlns:a16="http://schemas.microsoft.com/office/drawing/2014/main" id="{8AA775DC-789E-416F-AD67-35C1DB1D29C2}"/>
              </a:ext>
            </a:extLst>
          </p:cNvPr>
          <p:cNvSpPr/>
          <p:nvPr/>
        </p:nvSpPr>
        <p:spPr>
          <a:xfrm>
            <a:off x="5102492" y="2094046"/>
            <a:ext cx="2840922" cy="2094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BD5D1376-6146-4CED-9185-C70A32296BD7}"/>
              </a:ext>
            </a:extLst>
          </p:cNvPr>
          <p:cNvSpPr/>
          <p:nvPr/>
        </p:nvSpPr>
        <p:spPr>
          <a:xfrm>
            <a:off x="1724760" y="2315880"/>
            <a:ext cx="1514031" cy="378459"/>
          </a:xfrm>
          <a:prstGeom prst="ellipse">
            <a:avLst/>
          </a:prstGeom>
          <a:noFill/>
          <a:ln w="381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71224"/>
              </a:solidFill>
            </a:endParaRPr>
          </a:p>
        </p:txBody>
      </p:sp>
    </p:spTree>
    <p:extLst>
      <p:ext uri="{BB962C8B-B14F-4D97-AF65-F5344CB8AC3E}">
        <p14:creationId xmlns:p14="http://schemas.microsoft.com/office/powerpoint/2010/main" val="3479937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E422E5-543E-4D51-84C1-799744ECC329}"/>
              </a:ext>
            </a:extLst>
          </p:cNvPr>
          <p:cNvSpPr>
            <a:spLocks noGrp="1"/>
          </p:cNvSpPr>
          <p:nvPr>
            <p:ph type="title"/>
          </p:nvPr>
        </p:nvSpPr>
        <p:spPr/>
        <p:txBody>
          <a:bodyPr/>
          <a:lstStyle/>
          <a:p>
            <a:r>
              <a:rPr lang="en-GB" dirty="0"/>
              <a:t>The new look navigation page</a:t>
            </a:r>
          </a:p>
        </p:txBody>
      </p:sp>
      <p:sp>
        <p:nvSpPr>
          <p:cNvPr id="4" name="Footer Placeholder 3">
            <a:extLst>
              <a:ext uri="{FF2B5EF4-FFF2-40B4-BE49-F238E27FC236}">
                <a16:creationId xmlns:a16="http://schemas.microsoft.com/office/drawing/2014/main" id="{67A42146-EC90-43D7-AADA-3534348992E8}"/>
              </a:ext>
            </a:extLst>
          </p:cNvPr>
          <p:cNvSpPr>
            <a:spLocks noGrp="1"/>
          </p:cNvSpPr>
          <p:nvPr>
            <p:ph type="ftr" sz="quarter" idx="3"/>
          </p:nvPr>
        </p:nvSpPr>
        <p:spPr/>
        <p:txBody>
          <a:bodyPr/>
          <a:lstStyle/>
          <a:p>
            <a:r>
              <a:rPr lang="en-US">
                <a:solidFill>
                  <a:srgbClr val="768692">
                    <a:lumMod val="60000"/>
                    <a:lumOff val="40000"/>
                  </a:srgbClr>
                </a:solidFill>
              </a:rPr>
              <a:t>Presentation title</a:t>
            </a:r>
            <a:endParaRPr lang="en-US" dirty="0">
              <a:solidFill>
                <a:srgbClr val="768692">
                  <a:lumMod val="60000"/>
                  <a:lumOff val="40000"/>
                </a:srgbClr>
              </a:solidFill>
            </a:endParaRPr>
          </a:p>
        </p:txBody>
      </p:sp>
      <p:pic>
        <p:nvPicPr>
          <p:cNvPr id="5" name="Picture 4">
            <a:extLst>
              <a:ext uri="{FF2B5EF4-FFF2-40B4-BE49-F238E27FC236}">
                <a16:creationId xmlns:a16="http://schemas.microsoft.com/office/drawing/2014/main" id="{5A443E6B-0EFA-428D-BC9D-AE1F9F8C4C13}"/>
              </a:ext>
            </a:extLst>
          </p:cNvPr>
          <p:cNvPicPr>
            <a:picLocks noChangeAspect="1"/>
          </p:cNvPicPr>
          <p:nvPr/>
        </p:nvPicPr>
        <p:blipFill>
          <a:blip r:embed="rId2"/>
          <a:stretch>
            <a:fillRect/>
          </a:stretch>
        </p:blipFill>
        <p:spPr>
          <a:xfrm>
            <a:off x="485195" y="1234435"/>
            <a:ext cx="8634449" cy="4978322"/>
          </a:xfrm>
          <a:prstGeom prst="rect">
            <a:avLst/>
          </a:prstGeom>
        </p:spPr>
      </p:pic>
      <p:sp>
        <p:nvSpPr>
          <p:cNvPr id="6" name="Rectangle 5">
            <a:extLst>
              <a:ext uri="{FF2B5EF4-FFF2-40B4-BE49-F238E27FC236}">
                <a16:creationId xmlns:a16="http://schemas.microsoft.com/office/drawing/2014/main" id="{0834D9A8-D286-43F5-B47A-6982306920F4}"/>
              </a:ext>
            </a:extLst>
          </p:cNvPr>
          <p:cNvSpPr/>
          <p:nvPr/>
        </p:nvSpPr>
        <p:spPr>
          <a:xfrm>
            <a:off x="5381698" y="2010284"/>
            <a:ext cx="2917704" cy="1605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3CA3FC5D-E79E-4F43-80AF-039405DF712A}"/>
              </a:ext>
            </a:extLst>
          </p:cNvPr>
          <p:cNvSpPr/>
          <p:nvPr/>
        </p:nvSpPr>
        <p:spPr>
          <a:xfrm>
            <a:off x="6286320" y="3308592"/>
            <a:ext cx="1620000" cy="221208"/>
          </a:xfrm>
          <a:prstGeom prst="ellipse">
            <a:avLst/>
          </a:prstGeom>
          <a:noFill/>
          <a:ln w="5715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71224"/>
              </a:solidFill>
            </a:endParaRPr>
          </a:p>
        </p:txBody>
      </p:sp>
      <p:sp>
        <p:nvSpPr>
          <p:cNvPr id="15" name="Oval 14">
            <a:extLst>
              <a:ext uri="{FF2B5EF4-FFF2-40B4-BE49-F238E27FC236}">
                <a16:creationId xmlns:a16="http://schemas.microsoft.com/office/drawing/2014/main" id="{1091D4A0-2922-4A73-8016-3CC40BB80D68}"/>
              </a:ext>
            </a:extLst>
          </p:cNvPr>
          <p:cNvSpPr/>
          <p:nvPr/>
        </p:nvSpPr>
        <p:spPr>
          <a:xfrm>
            <a:off x="6222335" y="5310732"/>
            <a:ext cx="1120786" cy="221208"/>
          </a:xfrm>
          <a:prstGeom prst="ellipse">
            <a:avLst/>
          </a:prstGeom>
          <a:noFill/>
          <a:ln w="127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71224"/>
              </a:solidFill>
            </a:endParaRPr>
          </a:p>
        </p:txBody>
      </p:sp>
      <p:sp>
        <p:nvSpPr>
          <p:cNvPr id="16" name="Oval 15">
            <a:extLst>
              <a:ext uri="{FF2B5EF4-FFF2-40B4-BE49-F238E27FC236}">
                <a16:creationId xmlns:a16="http://schemas.microsoft.com/office/drawing/2014/main" id="{26BAEB6F-78A1-4148-A4E2-29B9A7022227}"/>
              </a:ext>
            </a:extLst>
          </p:cNvPr>
          <p:cNvSpPr/>
          <p:nvPr/>
        </p:nvSpPr>
        <p:spPr>
          <a:xfrm>
            <a:off x="1221527" y="3723596"/>
            <a:ext cx="1368110" cy="227170"/>
          </a:xfrm>
          <a:prstGeom prst="ellipse">
            <a:avLst/>
          </a:prstGeom>
          <a:noFill/>
          <a:ln w="127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71224"/>
              </a:solidFill>
            </a:endParaRPr>
          </a:p>
        </p:txBody>
      </p:sp>
      <p:sp>
        <p:nvSpPr>
          <p:cNvPr id="17" name="Oval 16">
            <a:extLst>
              <a:ext uri="{FF2B5EF4-FFF2-40B4-BE49-F238E27FC236}">
                <a16:creationId xmlns:a16="http://schemas.microsoft.com/office/drawing/2014/main" id="{29E74667-6124-4149-A887-97E48F423E65}"/>
              </a:ext>
            </a:extLst>
          </p:cNvPr>
          <p:cNvSpPr/>
          <p:nvPr/>
        </p:nvSpPr>
        <p:spPr>
          <a:xfrm>
            <a:off x="1116824" y="5509980"/>
            <a:ext cx="1368110" cy="227170"/>
          </a:xfrm>
          <a:prstGeom prst="ellipse">
            <a:avLst/>
          </a:prstGeom>
          <a:noFill/>
          <a:ln w="127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71224"/>
              </a:solidFill>
            </a:endParaRPr>
          </a:p>
        </p:txBody>
      </p:sp>
    </p:spTree>
    <p:extLst>
      <p:ext uri="{BB962C8B-B14F-4D97-AF65-F5344CB8AC3E}">
        <p14:creationId xmlns:p14="http://schemas.microsoft.com/office/powerpoint/2010/main" val="1952102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77F82B-6074-4729-B430-513A500FE4C7}"/>
              </a:ext>
            </a:extLst>
          </p:cNvPr>
          <p:cNvSpPr>
            <a:spLocks noGrp="1"/>
          </p:cNvSpPr>
          <p:nvPr>
            <p:ph type="title"/>
          </p:nvPr>
        </p:nvSpPr>
        <p:spPr>
          <a:xfrm>
            <a:off x="457200" y="80970"/>
            <a:ext cx="8058150" cy="611649"/>
          </a:xfrm>
        </p:spPr>
        <p:txBody>
          <a:bodyPr/>
          <a:lstStyle/>
          <a:p>
            <a:r>
              <a:rPr lang="en-GB" dirty="0"/>
              <a:t>The new look navigation page continued…</a:t>
            </a:r>
          </a:p>
        </p:txBody>
      </p:sp>
      <p:sp>
        <p:nvSpPr>
          <p:cNvPr id="4" name="Footer Placeholder 3">
            <a:extLst>
              <a:ext uri="{FF2B5EF4-FFF2-40B4-BE49-F238E27FC236}">
                <a16:creationId xmlns:a16="http://schemas.microsoft.com/office/drawing/2014/main" id="{26EBBCB8-95E0-4F10-B550-DD26C5D5DAA6}"/>
              </a:ext>
            </a:extLst>
          </p:cNvPr>
          <p:cNvSpPr>
            <a:spLocks noGrp="1"/>
          </p:cNvSpPr>
          <p:nvPr>
            <p:ph type="ftr" sz="quarter" idx="3"/>
          </p:nvPr>
        </p:nvSpPr>
        <p:spPr/>
        <p:txBody>
          <a:bodyPr/>
          <a:lstStyle/>
          <a:p>
            <a:r>
              <a:rPr lang="en-US">
                <a:solidFill>
                  <a:srgbClr val="768692">
                    <a:lumMod val="60000"/>
                    <a:lumOff val="40000"/>
                  </a:srgbClr>
                </a:solidFill>
              </a:rPr>
              <a:t>Presentation title</a:t>
            </a:r>
            <a:endParaRPr lang="en-US" dirty="0">
              <a:solidFill>
                <a:srgbClr val="768692">
                  <a:lumMod val="60000"/>
                  <a:lumOff val="40000"/>
                </a:srgbClr>
              </a:solidFill>
            </a:endParaRPr>
          </a:p>
        </p:txBody>
      </p:sp>
      <p:pic>
        <p:nvPicPr>
          <p:cNvPr id="5" name="Picture 4">
            <a:extLst>
              <a:ext uri="{FF2B5EF4-FFF2-40B4-BE49-F238E27FC236}">
                <a16:creationId xmlns:a16="http://schemas.microsoft.com/office/drawing/2014/main" id="{E01EC595-3A0D-4A03-B7E2-5A969BCE015E}"/>
              </a:ext>
            </a:extLst>
          </p:cNvPr>
          <p:cNvPicPr>
            <a:picLocks noChangeAspect="1"/>
          </p:cNvPicPr>
          <p:nvPr/>
        </p:nvPicPr>
        <p:blipFill>
          <a:blip r:embed="rId2"/>
          <a:stretch>
            <a:fillRect/>
          </a:stretch>
        </p:blipFill>
        <p:spPr>
          <a:xfrm>
            <a:off x="513041" y="1162401"/>
            <a:ext cx="8453324" cy="5048915"/>
          </a:xfrm>
          <a:prstGeom prst="rect">
            <a:avLst/>
          </a:prstGeom>
        </p:spPr>
      </p:pic>
      <p:sp>
        <p:nvSpPr>
          <p:cNvPr id="7" name="Oval 6">
            <a:extLst>
              <a:ext uri="{FF2B5EF4-FFF2-40B4-BE49-F238E27FC236}">
                <a16:creationId xmlns:a16="http://schemas.microsoft.com/office/drawing/2014/main" id="{F0CE2388-F6CC-4ACB-9D26-EC087E235AAB}"/>
              </a:ext>
            </a:extLst>
          </p:cNvPr>
          <p:cNvSpPr/>
          <p:nvPr/>
        </p:nvSpPr>
        <p:spPr>
          <a:xfrm>
            <a:off x="2743560" y="4130439"/>
            <a:ext cx="1260000" cy="264960"/>
          </a:xfrm>
          <a:prstGeom prst="ellipse">
            <a:avLst/>
          </a:prstGeom>
          <a:no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71224"/>
              </a:solidFill>
            </a:endParaRPr>
          </a:p>
        </p:txBody>
      </p:sp>
      <p:sp>
        <p:nvSpPr>
          <p:cNvPr id="10" name="Oval 9">
            <a:extLst>
              <a:ext uri="{FF2B5EF4-FFF2-40B4-BE49-F238E27FC236}">
                <a16:creationId xmlns:a16="http://schemas.microsoft.com/office/drawing/2014/main" id="{A7E6708A-6525-4B02-B67E-9FB46D4DCDE0}"/>
              </a:ext>
            </a:extLst>
          </p:cNvPr>
          <p:cNvSpPr/>
          <p:nvPr/>
        </p:nvSpPr>
        <p:spPr>
          <a:xfrm>
            <a:off x="2735776" y="5255178"/>
            <a:ext cx="1260000" cy="264960"/>
          </a:xfrm>
          <a:prstGeom prst="ellipse">
            <a:avLst/>
          </a:prstGeom>
          <a:no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71224"/>
              </a:solidFill>
            </a:endParaRPr>
          </a:p>
        </p:txBody>
      </p:sp>
      <p:sp>
        <p:nvSpPr>
          <p:cNvPr id="11" name="Oval 10">
            <a:extLst>
              <a:ext uri="{FF2B5EF4-FFF2-40B4-BE49-F238E27FC236}">
                <a16:creationId xmlns:a16="http://schemas.microsoft.com/office/drawing/2014/main" id="{531E35C8-A34F-4CF6-99EF-CB67C0747E9F}"/>
              </a:ext>
            </a:extLst>
          </p:cNvPr>
          <p:cNvSpPr/>
          <p:nvPr/>
        </p:nvSpPr>
        <p:spPr>
          <a:xfrm>
            <a:off x="6287511" y="5275098"/>
            <a:ext cx="1260000" cy="264960"/>
          </a:xfrm>
          <a:prstGeom prst="ellipse">
            <a:avLst/>
          </a:prstGeom>
          <a:no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71224"/>
              </a:solidFill>
            </a:endParaRPr>
          </a:p>
        </p:txBody>
      </p:sp>
      <p:sp>
        <p:nvSpPr>
          <p:cNvPr id="12" name="Rectangle 11">
            <a:extLst>
              <a:ext uri="{FF2B5EF4-FFF2-40B4-BE49-F238E27FC236}">
                <a16:creationId xmlns:a16="http://schemas.microsoft.com/office/drawing/2014/main" id="{587CEE39-87AE-417E-9071-164250976690}"/>
              </a:ext>
            </a:extLst>
          </p:cNvPr>
          <p:cNvSpPr/>
          <p:nvPr/>
        </p:nvSpPr>
        <p:spPr>
          <a:xfrm>
            <a:off x="5304916" y="1898602"/>
            <a:ext cx="2882803" cy="2024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2428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497" y="158166"/>
            <a:ext cx="8058150" cy="611649"/>
          </a:xfrm>
        </p:spPr>
        <p:txBody>
          <a:bodyPr/>
          <a:lstStyle/>
          <a:p>
            <a:r>
              <a:rPr lang="en-GB" sz="2800" b="1" dirty="0"/>
              <a:t>Orthopaedic surgery – elective length of stay</a:t>
            </a:r>
            <a:br>
              <a:rPr lang="en-GB" sz="2800" b="1" dirty="0"/>
            </a:br>
            <a:r>
              <a:rPr lang="en-GB" sz="2000" dirty="0">
                <a:solidFill>
                  <a:srgbClr val="FF0000"/>
                </a:solidFill>
              </a:rPr>
              <a:t>The 6 month rolling average varies from 1.7 to 5.8 days</a:t>
            </a:r>
          </a:p>
        </p:txBody>
      </p:sp>
      <p:sp>
        <p:nvSpPr>
          <p:cNvPr id="4" name="Footer Placeholder 3"/>
          <p:cNvSpPr>
            <a:spLocks noGrp="1"/>
          </p:cNvSpPr>
          <p:nvPr>
            <p:ph type="ftr" sz="quarter" idx="3"/>
          </p:nvPr>
        </p:nvSpPr>
        <p:spPr/>
        <p:txBody>
          <a:bodyPr/>
          <a:lstStyle/>
          <a:p>
            <a:r>
              <a:rPr lang="en-US"/>
              <a:t>Presentation title</a:t>
            </a:r>
            <a:endParaRPr lang="en-US"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97" y="1565082"/>
            <a:ext cx="8985562" cy="3980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8270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6039" y="242815"/>
            <a:ext cx="8058150" cy="611649"/>
          </a:xfrm>
        </p:spPr>
        <p:txBody>
          <a:bodyPr/>
          <a:lstStyle/>
          <a:p>
            <a:r>
              <a:rPr lang="en-GB" dirty="0"/>
              <a:t>AHP impact on Length of stay</a:t>
            </a:r>
          </a:p>
        </p:txBody>
      </p:sp>
      <p:sp>
        <p:nvSpPr>
          <p:cNvPr id="4" name="Footer Placeholder 3"/>
          <p:cNvSpPr>
            <a:spLocks noGrp="1"/>
          </p:cNvSpPr>
          <p:nvPr>
            <p:ph type="ftr" sz="quarter" idx="3"/>
          </p:nvPr>
        </p:nvSpPr>
        <p:spPr/>
        <p:txBody>
          <a:bodyPr/>
          <a:lstStyle/>
          <a:p>
            <a:r>
              <a:rPr lang="en-US"/>
              <a:t>Presentation title</a:t>
            </a:r>
            <a:endParaRPr lang="en-US" dirty="0"/>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11" y="4197050"/>
            <a:ext cx="9112389" cy="1778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6039" y="3532246"/>
            <a:ext cx="2107565" cy="369332"/>
          </a:xfrm>
          <a:prstGeom prst="rect">
            <a:avLst/>
          </a:prstGeom>
          <a:noFill/>
        </p:spPr>
        <p:txBody>
          <a:bodyPr wrap="none" rtlCol="0">
            <a:spAutoFit/>
          </a:bodyPr>
          <a:lstStyle/>
          <a:p>
            <a:r>
              <a:rPr lang="en-GB" dirty="0"/>
              <a:t>Orthopaedic surgery</a:t>
            </a:r>
          </a:p>
        </p:txBody>
      </p:sp>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39" y="1547066"/>
            <a:ext cx="9012809" cy="171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5832" y="1077509"/>
            <a:ext cx="1156855" cy="369332"/>
          </a:xfrm>
          <a:prstGeom prst="rect">
            <a:avLst/>
          </a:prstGeom>
          <a:noFill/>
        </p:spPr>
        <p:txBody>
          <a:bodyPr wrap="none" rtlCol="0">
            <a:spAutoFit/>
          </a:bodyPr>
          <a:lstStyle/>
          <a:p>
            <a:r>
              <a:rPr lang="en-GB" dirty="0"/>
              <a:t>Trust wide</a:t>
            </a:r>
          </a:p>
        </p:txBody>
      </p:sp>
    </p:spTree>
    <p:extLst>
      <p:ext uri="{BB962C8B-B14F-4D97-AF65-F5344CB8AC3E}">
        <p14:creationId xmlns:p14="http://schemas.microsoft.com/office/powerpoint/2010/main" val="3876831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83C80A-B730-4FC8-9313-81A085888FA6}"/>
              </a:ext>
            </a:extLst>
          </p:cNvPr>
          <p:cNvSpPr>
            <a:spLocks noGrp="1"/>
          </p:cNvSpPr>
          <p:nvPr>
            <p:ph type="title"/>
          </p:nvPr>
        </p:nvSpPr>
        <p:spPr>
          <a:xfrm>
            <a:off x="457200" y="548640"/>
            <a:ext cx="8058150" cy="1302283"/>
          </a:xfrm>
        </p:spPr>
        <p:txBody>
          <a:bodyPr/>
          <a:lstStyle/>
          <a:p>
            <a:r>
              <a:rPr lang="en-GB" dirty="0"/>
              <a:t>AHP staff cost per 1000 occupied bed days varies from   </a:t>
            </a:r>
            <a:r>
              <a:rPr lang="en-GB" b="1" dirty="0"/>
              <a:t>£37,546 - £317,398</a:t>
            </a:r>
          </a:p>
        </p:txBody>
      </p:sp>
      <p:sp>
        <p:nvSpPr>
          <p:cNvPr id="4" name="Footer Placeholder 3">
            <a:extLst>
              <a:ext uri="{FF2B5EF4-FFF2-40B4-BE49-F238E27FC236}">
                <a16:creationId xmlns:a16="http://schemas.microsoft.com/office/drawing/2014/main" id="{D21848B7-951B-4819-BB33-1B62704868E4}"/>
              </a:ext>
            </a:extLst>
          </p:cNvPr>
          <p:cNvSpPr>
            <a:spLocks noGrp="1"/>
          </p:cNvSpPr>
          <p:nvPr>
            <p:ph type="ftr" sz="quarter" idx="3"/>
          </p:nvPr>
        </p:nvSpPr>
        <p:spPr/>
        <p:txBody>
          <a:bodyPr/>
          <a:lstStyle/>
          <a:p>
            <a:r>
              <a:rPr lang="en-US"/>
              <a:t>Presentation title</a:t>
            </a:r>
            <a:endParaRPr lang="en-US" dirty="0"/>
          </a:p>
        </p:txBody>
      </p:sp>
      <p:pic>
        <p:nvPicPr>
          <p:cNvPr id="5" name="Graphic 4">
            <a:extLst>
              <a:ext uri="{FF2B5EF4-FFF2-40B4-BE49-F238E27FC236}">
                <a16:creationId xmlns:a16="http://schemas.microsoft.com/office/drawing/2014/main" id="{7E72AD40-8994-47C8-8AE4-02220180AF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665" y="2131143"/>
            <a:ext cx="8726437" cy="3758052"/>
          </a:xfrm>
          <a:prstGeom prst="rect">
            <a:avLst/>
          </a:prstGeom>
        </p:spPr>
      </p:pic>
    </p:spTree>
    <p:extLst>
      <p:ext uri="{BB962C8B-B14F-4D97-AF65-F5344CB8AC3E}">
        <p14:creationId xmlns:p14="http://schemas.microsoft.com/office/powerpoint/2010/main" val="2840678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C9F2D01-3BBC-4F05-881B-C2EE4978118F}"/>
              </a:ext>
            </a:extLst>
          </p:cNvPr>
          <p:cNvSpPr>
            <a:spLocks noGrp="1"/>
          </p:cNvSpPr>
          <p:nvPr>
            <p:ph type="ftr" sz="quarter" idx="3"/>
          </p:nvPr>
        </p:nvSpPr>
        <p:spPr/>
        <p:txBody>
          <a:bodyPr/>
          <a:lstStyle/>
          <a:p>
            <a:r>
              <a:rPr lang="en-US"/>
              <a:t>Presentation title</a:t>
            </a:r>
            <a:endParaRPr lang="en-US" dirty="0"/>
          </a:p>
        </p:txBody>
      </p:sp>
      <p:sp>
        <p:nvSpPr>
          <p:cNvPr id="5" name="Rectangle: Rounded Corners 4">
            <a:extLst>
              <a:ext uri="{FF2B5EF4-FFF2-40B4-BE49-F238E27FC236}">
                <a16:creationId xmlns:a16="http://schemas.microsoft.com/office/drawing/2014/main" id="{B43725B7-BDC4-4371-A7E8-C0D5C840300B}"/>
              </a:ext>
            </a:extLst>
          </p:cNvPr>
          <p:cNvSpPr/>
          <p:nvPr/>
        </p:nvSpPr>
        <p:spPr>
          <a:xfrm>
            <a:off x="147485" y="221226"/>
            <a:ext cx="4277032" cy="1887793"/>
          </a:xfrm>
          <a:prstGeom prst="roundRect">
            <a:avLst/>
          </a:prstGeom>
          <a:solidFill>
            <a:srgbClr val="0171BB"/>
          </a:solidFill>
        </p:spPr>
        <p:style>
          <a:lnRef idx="1">
            <a:schemeClr val="accent1"/>
          </a:lnRef>
          <a:fillRef idx="3">
            <a:schemeClr val="accent1"/>
          </a:fillRef>
          <a:effectRef idx="2">
            <a:schemeClr val="accent1"/>
          </a:effectRef>
          <a:fontRef idx="minor">
            <a:schemeClr val="lt1"/>
          </a:fontRef>
        </p:style>
        <p:txBody>
          <a:bodyPr lIns="91414" tIns="45707" rIns="91414" bIns="45707" rtlCol="0" anchor="ctr"/>
          <a:lstStyle/>
          <a:p>
            <a:r>
              <a:rPr lang="en-GB" dirty="0">
                <a:solidFill>
                  <a:schemeClr val="bg1"/>
                </a:solidFill>
              </a:rPr>
              <a:t>We support foundation trusts and NHS trusts to give patients consistently safe, high quality, compassionate care within local health systems that are financially sustainable</a:t>
            </a:r>
          </a:p>
        </p:txBody>
      </p:sp>
      <p:sp>
        <p:nvSpPr>
          <p:cNvPr id="6" name="Speech Bubble: Rectangle with Corners Rounded 5">
            <a:extLst>
              <a:ext uri="{FF2B5EF4-FFF2-40B4-BE49-F238E27FC236}">
                <a16:creationId xmlns:a16="http://schemas.microsoft.com/office/drawing/2014/main" id="{B8234D87-FD97-4AB8-847B-8F31EE5FDC4F}"/>
              </a:ext>
            </a:extLst>
          </p:cNvPr>
          <p:cNvSpPr/>
          <p:nvPr/>
        </p:nvSpPr>
        <p:spPr>
          <a:xfrm>
            <a:off x="3552258" y="2252319"/>
            <a:ext cx="4778478" cy="3937819"/>
          </a:xfrm>
          <a:prstGeom prst="wedgeRoundRectCallout">
            <a:avLst>
              <a:gd name="adj1" fmla="val 30374"/>
              <a:gd name="adj2" fmla="val -68229"/>
              <a:gd name="adj3" fmla="val 16667"/>
            </a:avLst>
          </a:prstGeom>
          <a:noFill/>
        </p:spPr>
        <p:style>
          <a:lnRef idx="1">
            <a:schemeClr val="accent1"/>
          </a:lnRef>
          <a:fillRef idx="3">
            <a:schemeClr val="accent1"/>
          </a:fillRef>
          <a:effectRef idx="2">
            <a:schemeClr val="accent1"/>
          </a:effectRef>
          <a:fontRef idx="minor">
            <a:schemeClr val="lt1"/>
          </a:fontRef>
        </p:style>
        <p:txBody>
          <a:bodyPr lIns="91414" tIns="45707" rIns="91414" bIns="45707" rtlCol="0" anchor="ctr"/>
          <a:lstStyle/>
          <a:p>
            <a:pPr algn="ctr"/>
            <a:endParaRPr lang="en-GB"/>
          </a:p>
        </p:txBody>
      </p:sp>
      <p:pic>
        <p:nvPicPr>
          <p:cNvPr id="7" name="Picture 2" descr="https://www.whatdotheyknow.com/request/158761/response/391828/attach/html/3/foiextract20130521-10689-1w0b6ha-0-1_1.jpg">
            <a:extLst>
              <a:ext uri="{FF2B5EF4-FFF2-40B4-BE49-F238E27FC236}">
                <a16:creationId xmlns:a16="http://schemas.microsoft.com/office/drawing/2014/main" id="{C8B3D0E3-6307-4474-89AA-CA1914693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354" y="2568210"/>
            <a:ext cx="1507925" cy="6295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DA-Logo">
            <a:extLst>
              <a:ext uri="{FF2B5EF4-FFF2-40B4-BE49-F238E27FC236}">
                <a16:creationId xmlns:a16="http://schemas.microsoft.com/office/drawing/2014/main" id="{B3CEE4E4-02C7-4DD1-9CEC-B3B5C3B7D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1632" y="2642832"/>
            <a:ext cx="1618744" cy="6555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NHS IQ">
            <a:extLst>
              <a:ext uri="{FF2B5EF4-FFF2-40B4-BE49-F238E27FC236}">
                <a16:creationId xmlns:a16="http://schemas.microsoft.com/office/drawing/2014/main" id="{23842CA6-AF44-41DB-91F6-FD4328B9C8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506"/>
          <a:stretch/>
        </p:blipFill>
        <p:spPr bwMode="auto">
          <a:xfrm>
            <a:off x="3734972" y="3513623"/>
            <a:ext cx="1854688" cy="8319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ihm.org.uk/asset/3D7BD2A0%2DA0D9%2D419F%2DB93ADDC6C051968F/130x89%2DhighestQuality/">
            <a:extLst>
              <a:ext uri="{FF2B5EF4-FFF2-40B4-BE49-F238E27FC236}">
                <a16:creationId xmlns:a16="http://schemas.microsoft.com/office/drawing/2014/main" id="{0579B617-6EF3-4D58-AED7-CE98E310AE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476" y="4639007"/>
            <a:ext cx="1413680" cy="9678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nhs england patient safety">
            <a:extLst>
              <a:ext uri="{FF2B5EF4-FFF2-40B4-BE49-F238E27FC236}">
                <a16:creationId xmlns:a16="http://schemas.microsoft.com/office/drawing/2014/main" id="{470C9472-A9E0-4A37-A061-0F9F12960B5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3670"/>
          <a:stretch/>
        </p:blipFill>
        <p:spPr bwMode="auto">
          <a:xfrm>
            <a:off x="5860826" y="3794009"/>
            <a:ext cx="1978239" cy="8449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Image result for NHS IMAS">
            <a:extLst>
              <a:ext uri="{FF2B5EF4-FFF2-40B4-BE49-F238E27FC236}">
                <a16:creationId xmlns:a16="http://schemas.microsoft.com/office/drawing/2014/main" id="{A905FF1E-73FB-40D1-AF71-533D093DD4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0826" y="5027954"/>
            <a:ext cx="2253359" cy="75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243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497" y="242815"/>
            <a:ext cx="8058150" cy="611649"/>
          </a:xfrm>
        </p:spPr>
        <p:txBody>
          <a:bodyPr/>
          <a:lstStyle/>
          <a:p>
            <a:r>
              <a:rPr lang="en-GB" sz="2800" b="1" dirty="0"/>
              <a:t>Some trusts have more physiotherapy staff but lower levels of activity</a:t>
            </a:r>
          </a:p>
        </p:txBody>
      </p:sp>
      <p:sp>
        <p:nvSpPr>
          <p:cNvPr id="4" name="Footer Placeholder 3"/>
          <p:cNvSpPr>
            <a:spLocks noGrp="1"/>
          </p:cNvSpPr>
          <p:nvPr>
            <p:ph type="ftr" sz="quarter" idx="3"/>
          </p:nvPr>
        </p:nvSpPr>
        <p:spPr/>
        <p:txBody>
          <a:bodyPr/>
          <a:lstStyle/>
          <a:p>
            <a:r>
              <a:rPr lang="en-US"/>
              <a:t>Presentation title</a:t>
            </a:r>
            <a:endParaRPr lang="en-US" dirty="0"/>
          </a:p>
        </p:txBody>
      </p:sp>
      <p:pic>
        <p:nvPicPr>
          <p:cNvPr id="133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2936"/>
          <a:stretch/>
        </p:blipFill>
        <p:spPr bwMode="auto">
          <a:xfrm>
            <a:off x="0" y="1685462"/>
            <a:ext cx="8965779" cy="45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1206019" y="3761397"/>
            <a:ext cx="1018197" cy="1408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145133" y="3361038"/>
            <a:ext cx="44484" cy="9984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707248" y="3311611"/>
            <a:ext cx="1235675" cy="1092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288693" y="5170067"/>
            <a:ext cx="35093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06890" y="2991706"/>
            <a:ext cx="834652" cy="369332"/>
          </a:xfrm>
          <a:prstGeom prst="rect">
            <a:avLst/>
          </a:prstGeom>
          <a:noFill/>
        </p:spPr>
        <p:txBody>
          <a:bodyPr wrap="none" rtlCol="0">
            <a:spAutoFit/>
          </a:bodyPr>
          <a:lstStyle/>
          <a:p>
            <a:r>
              <a:rPr lang="en-GB" dirty="0"/>
              <a:t>Trust A</a:t>
            </a:r>
          </a:p>
        </p:txBody>
      </p:sp>
      <p:sp>
        <p:nvSpPr>
          <p:cNvPr id="15" name="TextBox 14"/>
          <p:cNvSpPr txBox="1"/>
          <p:nvPr/>
        </p:nvSpPr>
        <p:spPr>
          <a:xfrm>
            <a:off x="690676" y="3361038"/>
            <a:ext cx="826637" cy="369332"/>
          </a:xfrm>
          <a:prstGeom prst="rect">
            <a:avLst/>
          </a:prstGeom>
          <a:noFill/>
        </p:spPr>
        <p:txBody>
          <a:bodyPr wrap="none" rtlCol="0">
            <a:spAutoFit/>
          </a:bodyPr>
          <a:lstStyle/>
          <a:p>
            <a:r>
              <a:rPr lang="en-GB" dirty="0"/>
              <a:t>Trust B</a:t>
            </a:r>
          </a:p>
        </p:txBody>
      </p:sp>
      <p:sp>
        <p:nvSpPr>
          <p:cNvPr id="16" name="TextBox 15"/>
          <p:cNvSpPr txBox="1"/>
          <p:nvPr/>
        </p:nvSpPr>
        <p:spPr>
          <a:xfrm>
            <a:off x="6912568" y="2756865"/>
            <a:ext cx="825034" cy="369332"/>
          </a:xfrm>
          <a:prstGeom prst="rect">
            <a:avLst/>
          </a:prstGeom>
          <a:noFill/>
        </p:spPr>
        <p:txBody>
          <a:bodyPr wrap="none" rtlCol="0">
            <a:spAutoFit/>
          </a:bodyPr>
          <a:lstStyle/>
          <a:p>
            <a:r>
              <a:rPr lang="en-GB" dirty="0"/>
              <a:t>Trust C</a:t>
            </a:r>
          </a:p>
        </p:txBody>
      </p:sp>
      <p:sp>
        <p:nvSpPr>
          <p:cNvPr id="17" name="TextBox 16"/>
          <p:cNvSpPr txBox="1"/>
          <p:nvPr/>
        </p:nvSpPr>
        <p:spPr>
          <a:xfrm>
            <a:off x="5639624" y="4985401"/>
            <a:ext cx="844270" cy="369332"/>
          </a:xfrm>
          <a:prstGeom prst="rect">
            <a:avLst/>
          </a:prstGeom>
          <a:noFill/>
        </p:spPr>
        <p:txBody>
          <a:bodyPr wrap="none" rtlCol="0">
            <a:spAutoFit/>
          </a:bodyPr>
          <a:lstStyle/>
          <a:p>
            <a:r>
              <a:rPr lang="en-GB" dirty="0"/>
              <a:t>Trust D</a:t>
            </a:r>
          </a:p>
        </p:txBody>
      </p:sp>
      <p:sp>
        <p:nvSpPr>
          <p:cNvPr id="19" name="TextBox 18"/>
          <p:cNvSpPr txBox="1"/>
          <p:nvPr/>
        </p:nvSpPr>
        <p:spPr>
          <a:xfrm>
            <a:off x="843063" y="2110534"/>
            <a:ext cx="2305439" cy="830997"/>
          </a:xfrm>
          <a:prstGeom prst="rect">
            <a:avLst/>
          </a:prstGeom>
          <a:solidFill>
            <a:srgbClr val="FFFF00"/>
          </a:solidFill>
        </p:spPr>
        <p:txBody>
          <a:bodyPr wrap="square" rtlCol="0">
            <a:spAutoFit/>
          </a:bodyPr>
          <a:lstStyle/>
          <a:p>
            <a:r>
              <a:rPr lang="en-GB" sz="1600" dirty="0"/>
              <a:t>Trusts in this quadrant have high staff numbers but low activity</a:t>
            </a:r>
          </a:p>
        </p:txBody>
      </p:sp>
      <p:sp>
        <p:nvSpPr>
          <p:cNvPr id="22" name="TextBox 21"/>
          <p:cNvSpPr txBox="1"/>
          <p:nvPr/>
        </p:nvSpPr>
        <p:spPr>
          <a:xfrm>
            <a:off x="6838561" y="4754568"/>
            <a:ext cx="2305439" cy="830997"/>
          </a:xfrm>
          <a:prstGeom prst="rect">
            <a:avLst/>
          </a:prstGeom>
          <a:solidFill>
            <a:srgbClr val="FFFF00"/>
          </a:solidFill>
        </p:spPr>
        <p:txBody>
          <a:bodyPr wrap="square" rtlCol="0">
            <a:spAutoFit/>
          </a:bodyPr>
          <a:lstStyle/>
          <a:p>
            <a:r>
              <a:rPr lang="en-GB" sz="1600" dirty="0"/>
              <a:t>Trusts in this quadrant have low staff numbers and high activity</a:t>
            </a:r>
          </a:p>
        </p:txBody>
      </p:sp>
    </p:spTree>
    <p:extLst>
      <p:ext uri="{BB962C8B-B14F-4D97-AF65-F5344CB8AC3E}">
        <p14:creationId xmlns:p14="http://schemas.microsoft.com/office/powerpoint/2010/main" val="3613762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a:t>Presentation title</a:t>
            </a:r>
            <a:endParaRPr lang="en-US" dirty="0"/>
          </a:p>
        </p:txBody>
      </p:sp>
      <p:sp>
        <p:nvSpPr>
          <p:cNvPr id="5" name="Rectangle 4"/>
          <p:cNvSpPr/>
          <p:nvPr/>
        </p:nvSpPr>
        <p:spPr>
          <a:xfrm>
            <a:off x="126038" y="177761"/>
            <a:ext cx="7520323" cy="1446550"/>
          </a:xfrm>
          <a:prstGeom prst="rect">
            <a:avLst/>
          </a:prstGeom>
        </p:spPr>
        <p:txBody>
          <a:bodyPr wrap="square">
            <a:spAutoFit/>
          </a:bodyPr>
          <a:lstStyle/>
          <a:p>
            <a:r>
              <a:rPr lang="en-GB" sz="2800" b="1" dirty="0">
                <a:solidFill>
                  <a:srgbClr val="005EB8"/>
                </a:solidFill>
                <a:latin typeface="Arial" panose="020B0604020202020204" pitchFamily="34" charset="0"/>
                <a:ea typeface="+mj-ea"/>
                <a:cs typeface="Arial" panose="020B0604020202020204" pitchFamily="34" charset="0"/>
              </a:rPr>
              <a:t>Patients discharged to a care home</a:t>
            </a:r>
            <a:br>
              <a:rPr lang="en-GB" sz="2800" b="1" dirty="0">
                <a:solidFill>
                  <a:srgbClr val="005EB8"/>
                </a:solidFill>
                <a:latin typeface="Arial" panose="020B0604020202020204" pitchFamily="34" charset="0"/>
                <a:ea typeface="+mj-ea"/>
                <a:cs typeface="Arial" panose="020B0604020202020204" pitchFamily="34" charset="0"/>
              </a:rPr>
            </a:br>
            <a:r>
              <a:rPr lang="en-GB" sz="2000" dirty="0">
                <a:solidFill>
                  <a:srgbClr val="FF0000"/>
                </a:solidFill>
                <a:latin typeface="Arial" panose="020B0604020202020204" pitchFamily="34" charset="0"/>
                <a:ea typeface="+mj-ea"/>
                <a:cs typeface="Arial" panose="020B0604020202020204" pitchFamily="34" charset="0"/>
              </a:rPr>
              <a:t>The 6 month rolling average length of stay varies from 2 days to 63 days for emergency patients who are subsequently discharged to a care home</a:t>
            </a:r>
            <a:endParaRPr lang="en-GB" dirty="0"/>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9463"/>
            <a:ext cx="9165659" cy="4056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7502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484" y="182880"/>
            <a:ext cx="8058150" cy="611649"/>
          </a:xfrm>
        </p:spPr>
        <p:txBody>
          <a:bodyPr/>
          <a:lstStyle/>
          <a:p>
            <a:r>
              <a:rPr lang="en-GB" sz="2800" b="1" dirty="0"/>
              <a:t>Emergency re-admissions</a:t>
            </a:r>
            <a:br>
              <a:rPr lang="en-GB" dirty="0"/>
            </a:br>
            <a:r>
              <a:rPr lang="en-GB" sz="2400" dirty="0">
                <a:solidFill>
                  <a:srgbClr val="FF0000"/>
                </a:solidFill>
              </a:rPr>
              <a:t>The rate of emergency re-admissions within 30 days varies from 3.3% to 11.4%</a:t>
            </a:r>
          </a:p>
        </p:txBody>
      </p:sp>
      <p:sp>
        <p:nvSpPr>
          <p:cNvPr id="4" name="Footer Placeholder 3"/>
          <p:cNvSpPr>
            <a:spLocks noGrp="1"/>
          </p:cNvSpPr>
          <p:nvPr>
            <p:ph type="ftr" sz="quarter" idx="3"/>
          </p:nvPr>
        </p:nvSpPr>
        <p:spPr/>
        <p:txBody>
          <a:bodyPr/>
          <a:lstStyle/>
          <a:p>
            <a:r>
              <a:rPr lang="en-US"/>
              <a:t>Presentation title</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4" y="1809252"/>
            <a:ext cx="9136267" cy="413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016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C862E0-F319-4BEA-BBF1-23414F357A39}"/>
              </a:ext>
            </a:extLst>
          </p:cNvPr>
          <p:cNvPicPr>
            <a:picLocks noChangeAspect="1"/>
          </p:cNvPicPr>
          <p:nvPr/>
        </p:nvPicPr>
        <p:blipFill>
          <a:blip r:embed="rId2"/>
          <a:stretch>
            <a:fillRect/>
          </a:stretch>
        </p:blipFill>
        <p:spPr>
          <a:xfrm>
            <a:off x="0" y="1577685"/>
            <a:ext cx="9144000" cy="5143500"/>
          </a:xfrm>
          <a:prstGeom prst="rect">
            <a:avLst/>
          </a:prstGeom>
        </p:spPr>
      </p:pic>
      <p:sp>
        <p:nvSpPr>
          <p:cNvPr id="8" name="Title 2">
            <a:extLst>
              <a:ext uri="{FF2B5EF4-FFF2-40B4-BE49-F238E27FC236}">
                <a16:creationId xmlns:a16="http://schemas.microsoft.com/office/drawing/2014/main" id="{BAC6968D-53D0-42E5-8113-24D456F46518}"/>
              </a:ext>
            </a:extLst>
          </p:cNvPr>
          <p:cNvSpPr txBox="1">
            <a:spLocks/>
          </p:cNvSpPr>
          <p:nvPr/>
        </p:nvSpPr>
        <p:spPr>
          <a:xfrm>
            <a:off x="111191" y="81944"/>
            <a:ext cx="8058150" cy="1011554"/>
          </a:xfrm>
          <a:prstGeom prst="rect">
            <a:avLst/>
          </a:prstGeom>
        </p:spPr>
        <p:txBody>
          <a:bodyPr lIns="90818" tIns="45409" rIns="90818" bIns="45409" anchor="ctr">
            <a:normAutofit/>
          </a:bodyPr>
          <a:lstStyle>
            <a:lvl1pPr algn="l" defTabSz="914400" rtl="0" eaLnBrk="1" latinLnBrk="0" hangingPunct="1">
              <a:spcBef>
                <a:spcPct val="0"/>
              </a:spcBef>
              <a:buNone/>
              <a:defRPr sz="2800" b="1" kern="1200">
                <a:solidFill>
                  <a:srgbClr val="0072C6"/>
                </a:solidFill>
                <a:latin typeface="Arial (Headings)"/>
                <a:ea typeface="+mj-ea"/>
                <a:cs typeface="Arial (Headings)"/>
              </a:defRPr>
            </a:lvl1pPr>
          </a:lstStyle>
          <a:p>
            <a:r>
              <a:rPr lang="en-GB" sz="2000" b="0" dirty="0"/>
              <a:t>The Model Hospital is an existing digital information platform, providing benchmarking insight to all NHS provider trusts. </a:t>
            </a:r>
            <a:r>
              <a:rPr lang="en-GB" sz="1400" dirty="0">
                <a:hlinkClick r:id="rId3"/>
              </a:rPr>
              <a:t>https://model.nhs.uk</a:t>
            </a:r>
            <a:r>
              <a:rPr lang="en-GB" sz="1400" dirty="0"/>
              <a:t> </a:t>
            </a:r>
            <a:endParaRPr lang="en-GB" sz="2000" dirty="0"/>
          </a:p>
        </p:txBody>
      </p:sp>
      <p:graphicFrame>
        <p:nvGraphicFramePr>
          <p:cNvPr id="2" name="Diagram 1">
            <a:extLst>
              <a:ext uri="{FF2B5EF4-FFF2-40B4-BE49-F238E27FC236}">
                <a16:creationId xmlns:a16="http://schemas.microsoft.com/office/drawing/2014/main" id="{EAB532EE-DE91-4726-90FA-CD715A6E2BEB}"/>
              </a:ext>
            </a:extLst>
          </p:cNvPr>
          <p:cNvGraphicFramePr/>
          <p:nvPr>
            <p:extLst/>
          </p:nvPr>
        </p:nvGraphicFramePr>
        <p:xfrm>
          <a:off x="0" y="1088114"/>
          <a:ext cx="9144000" cy="558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69004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group of people posing for a photo&#10;&#10;Description generated with very high confidence">
            <a:extLst>
              <a:ext uri="{FF2B5EF4-FFF2-40B4-BE49-F238E27FC236}">
                <a16:creationId xmlns:a16="http://schemas.microsoft.com/office/drawing/2014/main" id="{AFD219FC-A9ED-48D1-963A-B21B6EE322F3}"/>
              </a:ext>
            </a:extLst>
          </p:cNvPr>
          <p:cNvPicPr>
            <a:picLocks noGrp="1" noChangeAspect="1"/>
          </p:cNvPicPr>
          <p:nvPr>
            <p:ph sz="quarter" idx="10"/>
          </p:nvPr>
        </p:nvPicPr>
        <p:blipFill>
          <a:blip r:embed="rId2"/>
          <a:stretch>
            <a:fillRect/>
          </a:stretch>
        </p:blipFill>
        <p:spPr>
          <a:xfrm>
            <a:off x="482600" y="1598993"/>
            <a:ext cx="8178799" cy="3660012"/>
          </a:xfrm>
          <a:prstGeom prst="rect">
            <a:avLst/>
          </a:prstGeom>
        </p:spPr>
      </p:pic>
      <p:sp>
        <p:nvSpPr>
          <p:cNvPr id="4" name="Footer Placeholder 3">
            <a:extLst>
              <a:ext uri="{FF2B5EF4-FFF2-40B4-BE49-F238E27FC236}">
                <a16:creationId xmlns:a16="http://schemas.microsoft.com/office/drawing/2014/main" id="{3911759B-31E4-458E-989E-9F25B46420AE}"/>
              </a:ext>
            </a:extLst>
          </p:cNvPr>
          <p:cNvSpPr>
            <a:spLocks noGrp="1"/>
          </p:cNvSpPr>
          <p:nvPr>
            <p:ph type="ftr" sz="quarter" idx="3"/>
          </p:nvPr>
        </p:nvSpPr>
        <p:spPr>
          <a:xfrm>
            <a:off x="3028950" y="6356350"/>
            <a:ext cx="30861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Presentation title</a:t>
            </a:r>
          </a:p>
        </p:txBody>
      </p:sp>
      <p:sp>
        <p:nvSpPr>
          <p:cNvPr id="7" name="TextBox 6">
            <a:extLst>
              <a:ext uri="{FF2B5EF4-FFF2-40B4-BE49-F238E27FC236}">
                <a16:creationId xmlns:a16="http://schemas.microsoft.com/office/drawing/2014/main" id="{659CB33D-F12A-46D4-96F5-D31308B5C300}"/>
              </a:ext>
            </a:extLst>
          </p:cNvPr>
          <p:cNvSpPr txBox="1"/>
          <p:nvPr/>
        </p:nvSpPr>
        <p:spPr>
          <a:xfrm>
            <a:off x="748070" y="5442155"/>
            <a:ext cx="1283109" cy="646331"/>
          </a:xfrm>
          <a:prstGeom prst="rect">
            <a:avLst/>
          </a:prstGeom>
          <a:noFill/>
        </p:spPr>
        <p:txBody>
          <a:bodyPr wrap="square" rtlCol="0">
            <a:spAutoFit/>
          </a:bodyPr>
          <a:lstStyle/>
          <a:p>
            <a:r>
              <a:rPr lang="en-GB" dirty="0"/>
              <a:t>Caroline Poole</a:t>
            </a:r>
          </a:p>
        </p:txBody>
      </p:sp>
      <p:sp>
        <p:nvSpPr>
          <p:cNvPr id="8" name="TextBox 7">
            <a:extLst>
              <a:ext uri="{FF2B5EF4-FFF2-40B4-BE49-F238E27FC236}">
                <a16:creationId xmlns:a16="http://schemas.microsoft.com/office/drawing/2014/main" id="{9310CB99-6AF3-44CC-A966-5EB5727B8D79}"/>
              </a:ext>
            </a:extLst>
          </p:cNvPr>
          <p:cNvSpPr txBox="1"/>
          <p:nvPr/>
        </p:nvSpPr>
        <p:spPr>
          <a:xfrm>
            <a:off x="2183579" y="5432323"/>
            <a:ext cx="1283109" cy="646331"/>
          </a:xfrm>
          <a:prstGeom prst="rect">
            <a:avLst/>
          </a:prstGeom>
          <a:noFill/>
        </p:spPr>
        <p:txBody>
          <a:bodyPr wrap="square" rtlCol="0">
            <a:spAutoFit/>
          </a:bodyPr>
          <a:lstStyle/>
          <a:p>
            <a:r>
              <a:rPr lang="en-GB" dirty="0"/>
              <a:t>Stuart Palma</a:t>
            </a:r>
          </a:p>
        </p:txBody>
      </p:sp>
      <p:sp>
        <p:nvSpPr>
          <p:cNvPr id="9" name="TextBox 8">
            <a:extLst>
              <a:ext uri="{FF2B5EF4-FFF2-40B4-BE49-F238E27FC236}">
                <a16:creationId xmlns:a16="http://schemas.microsoft.com/office/drawing/2014/main" id="{C3AB5C85-492B-4CC0-837E-04DCC2375C5E}"/>
              </a:ext>
            </a:extLst>
          </p:cNvPr>
          <p:cNvSpPr txBox="1"/>
          <p:nvPr/>
        </p:nvSpPr>
        <p:spPr>
          <a:xfrm>
            <a:off x="3714953" y="5464848"/>
            <a:ext cx="1283109" cy="646331"/>
          </a:xfrm>
          <a:prstGeom prst="rect">
            <a:avLst/>
          </a:prstGeom>
          <a:noFill/>
        </p:spPr>
        <p:txBody>
          <a:bodyPr wrap="square" rtlCol="0">
            <a:spAutoFit/>
          </a:bodyPr>
          <a:lstStyle/>
          <a:p>
            <a:r>
              <a:rPr lang="en-GB" dirty="0"/>
              <a:t>Roz Campbell</a:t>
            </a:r>
          </a:p>
        </p:txBody>
      </p:sp>
      <p:sp>
        <p:nvSpPr>
          <p:cNvPr id="10" name="TextBox 9">
            <a:extLst>
              <a:ext uri="{FF2B5EF4-FFF2-40B4-BE49-F238E27FC236}">
                <a16:creationId xmlns:a16="http://schemas.microsoft.com/office/drawing/2014/main" id="{D75DF68E-233F-410D-BF9E-65A6CABE319D}"/>
              </a:ext>
            </a:extLst>
          </p:cNvPr>
          <p:cNvSpPr txBox="1"/>
          <p:nvPr/>
        </p:nvSpPr>
        <p:spPr>
          <a:xfrm>
            <a:off x="4998062" y="5442155"/>
            <a:ext cx="1283109" cy="646331"/>
          </a:xfrm>
          <a:prstGeom prst="rect">
            <a:avLst/>
          </a:prstGeom>
          <a:noFill/>
        </p:spPr>
        <p:txBody>
          <a:bodyPr wrap="square" rtlCol="0">
            <a:spAutoFit/>
          </a:bodyPr>
          <a:lstStyle/>
          <a:p>
            <a:r>
              <a:rPr lang="en-GB" dirty="0"/>
              <a:t>Jo </a:t>
            </a:r>
            <a:r>
              <a:rPr lang="en-GB" dirty="0" err="1"/>
              <a:t>Fillingham</a:t>
            </a:r>
            <a:endParaRPr lang="en-GB" dirty="0"/>
          </a:p>
        </p:txBody>
      </p:sp>
      <p:sp>
        <p:nvSpPr>
          <p:cNvPr id="11" name="TextBox 10">
            <a:extLst>
              <a:ext uri="{FF2B5EF4-FFF2-40B4-BE49-F238E27FC236}">
                <a16:creationId xmlns:a16="http://schemas.microsoft.com/office/drawing/2014/main" id="{30AAB770-A889-4269-9597-8691A9BA681B}"/>
              </a:ext>
            </a:extLst>
          </p:cNvPr>
          <p:cNvSpPr txBox="1"/>
          <p:nvPr/>
        </p:nvSpPr>
        <p:spPr>
          <a:xfrm>
            <a:off x="6204972" y="5417575"/>
            <a:ext cx="1283109" cy="646331"/>
          </a:xfrm>
          <a:prstGeom prst="rect">
            <a:avLst/>
          </a:prstGeom>
          <a:noFill/>
        </p:spPr>
        <p:txBody>
          <a:bodyPr wrap="square" rtlCol="0">
            <a:spAutoFit/>
          </a:bodyPr>
          <a:lstStyle/>
          <a:p>
            <a:r>
              <a:rPr lang="en-GB" dirty="0"/>
              <a:t>Steph Gates</a:t>
            </a:r>
          </a:p>
        </p:txBody>
      </p:sp>
      <p:sp>
        <p:nvSpPr>
          <p:cNvPr id="12" name="TextBox 11">
            <a:extLst>
              <a:ext uri="{FF2B5EF4-FFF2-40B4-BE49-F238E27FC236}">
                <a16:creationId xmlns:a16="http://schemas.microsoft.com/office/drawing/2014/main" id="{51F328F8-7933-4C58-B1FD-72D2F86A6291}"/>
              </a:ext>
            </a:extLst>
          </p:cNvPr>
          <p:cNvSpPr txBox="1"/>
          <p:nvPr/>
        </p:nvSpPr>
        <p:spPr>
          <a:xfrm>
            <a:off x="7323391" y="5412659"/>
            <a:ext cx="1283109" cy="646331"/>
          </a:xfrm>
          <a:prstGeom prst="rect">
            <a:avLst/>
          </a:prstGeom>
          <a:noFill/>
        </p:spPr>
        <p:txBody>
          <a:bodyPr wrap="square" rtlCol="0">
            <a:spAutoFit/>
          </a:bodyPr>
          <a:lstStyle/>
          <a:p>
            <a:r>
              <a:rPr lang="en-GB" dirty="0"/>
              <a:t>Helen Conway</a:t>
            </a:r>
          </a:p>
        </p:txBody>
      </p:sp>
      <p:sp>
        <p:nvSpPr>
          <p:cNvPr id="13" name="TextBox 12">
            <a:extLst>
              <a:ext uri="{FF2B5EF4-FFF2-40B4-BE49-F238E27FC236}">
                <a16:creationId xmlns:a16="http://schemas.microsoft.com/office/drawing/2014/main" id="{690EC904-62C9-40E9-BA91-62D89D150157}"/>
              </a:ext>
            </a:extLst>
          </p:cNvPr>
          <p:cNvSpPr txBox="1"/>
          <p:nvPr/>
        </p:nvSpPr>
        <p:spPr>
          <a:xfrm>
            <a:off x="575187" y="648929"/>
            <a:ext cx="6983361" cy="523220"/>
          </a:xfrm>
          <a:prstGeom prst="rect">
            <a:avLst/>
          </a:prstGeom>
          <a:noFill/>
        </p:spPr>
        <p:txBody>
          <a:bodyPr wrap="square" rtlCol="0">
            <a:spAutoFit/>
          </a:bodyPr>
          <a:lstStyle/>
          <a:p>
            <a:r>
              <a:rPr lang="en-GB" sz="2800" dirty="0"/>
              <a:t>The NHS Improvement National AHP team</a:t>
            </a:r>
          </a:p>
        </p:txBody>
      </p:sp>
    </p:spTree>
    <p:extLst>
      <p:ext uri="{BB962C8B-B14F-4D97-AF65-F5344CB8AC3E}">
        <p14:creationId xmlns:p14="http://schemas.microsoft.com/office/powerpoint/2010/main" val="1234141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011" t="13207" r="28157" b="6499"/>
          <a:stretch/>
        </p:blipFill>
        <p:spPr bwMode="auto">
          <a:xfrm>
            <a:off x="442755" y="1265965"/>
            <a:ext cx="3482462" cy="496741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Title 1"/>
          <p:cNvSpPr>
            <a:spLocks noGrp="1"/>
          </p:cNvSpPr>
          <p:nvPr>
            <p:ph type="title"/>
          </p:nvPr>
        </p:nvSpPr>
        <p:spPr>
          <a:xfrm>
            <a:off x="0" y="0"/>
            <a:ext cx="7325360" cy="1143000"/>
          </a:xfrm>
        </p:spPr>
        <p:txBody>
          <a:bodyPr wrap="square">
            <a:noAutofit/>
          </a:bodyPr>
          <a:lstStyle/>
          <a:p>
            <a:pPr algn="l"/>
            <a:r>
              <a:rPr lang="en-GB" altLang="en-US" sz="2400" b="1" dirty="0">
                <a:solidFill>
                  <a:srgbClr val="0072C6"/>
                </a:solidFill>
                <a:latin typeface="Arial (Headings)"/>
                <a:cs typeface="Arial (Headings)"/>
              </a:rPr>
              <a:t>Lord Carter’s Feb 2016 report emphasised unwarranted variation and the need for providers to use data systematically in decision making</a:t>
            </a:r>
          </a:p>
        </p:txBody>
      </p:sp>
      <p:sp>
        <p:nvSpPr>
          <p:cNvPr id="4099" name="Footer Placeholder 3"/>
          <p:cNvSpPr>
            <a:spLocks noGrp="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200">
                <a:solidFill>
                  <a:schemeClr val="tx1"/>
                </a:solidFill>
                <a:latin typeface="Arial" charset="0"/>
              </a:defRPr>
            </a:lvl1pPr>
            <a:lvl2pPr marL="742950" indent="-285750" eaLnBrk="0" hangingPunct="0">
              <a:spcBef>
                <a:spcPct val="20000"/>
              </a:spcBef>
              <a:buAutoNum type="arabicPeriod"/>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1600">
                <a:solidFill>
                  <a:schemeClr val="tx1"/>
                </a:solidFill>
                <a:latin typeface="Arial" charset="0"/>
              </a:defRPr>
            </a:lvl4pPr>
            <a:lvl5pPr marL="2057400" indent="-228600" eaLnBrk="0" hangingPunct="0">
              <a:spcBef>
                <a:spcPct val="20000"/>
              </a:spcBef>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defRPr>
            </a:lvl9pPr>
          </a:lstStyle>
          <a:p>
            <a:pPr eaLnBrk="1" hangingPunct="1">
              <a:spcBef>
                <a:spcPct val="0"/>
              </a:spcBef>
              <a:buFontTx/>
              <a:buNone/>
            </a:pPr>
            <a:r>
              <a:rPr lang="en-GB" altLang="en-US" sz="1200" dirty="0">
                <a:solidFill>
                  <a:srgbClr val="FFFFFF"/>
                </a:solidFill>
              </a:rPr>
              <a:t>Unwarranted Variation: final report summary, January 2016</a:t>
            </a:r>
            <a:endParaRPr lang="en-US" altLang="en-US" sz="1200" dirty="0">
              <a:solidFill>
                <a:srgbClr val="FFFFFF"/>
              </a:solidFill>
            </a:endParaRPr>
          </a:p>
        </p:txBody>
      </p:sp>
      <p:pic>
        <p:nvPicPr>
          <p:cNvPr id="7" name="Picture 6">
            <a:extLst>
              <a:ext uri="{FF2B5EF4-FFF2-40B4-BE49-F238E27FC236}">
                <a16:creationId xmlns:a16="http://schemas.microsoft.com/office/drawing/2014/main" id="{CDD4345C-93F0-4B99-814E-CBE0AC01F6F1}"/>
              </a:ext>
            </a:extLst>
          </p:cNvPr>
          <p:cNvPicPr>
            <a:picLocks noChangeAspect="1"/>
          </p:cNvPicPr>
          <p:nvPr/>
        </p:nvPicPr>
        <p:blipFill>
          <a:blip r:embed="rId4"/>
          <a:stretch>
            <a:fillRect/>
          </a:stretch>
        </p:blipFill>
        <p:spPr>
          <a:xfrm>
            <a:off x="4321277" y="1412776"/>
            <a:ext cx="2271712" cy="3167062"/>
          </a:xfrm>
          <a:prstGeom prst="rect">
            <a:avLst/>
          </a:prstGeom>
        </p:spPr>
      </p:pic>
      <p:pic>
        <p:nvPicPr>
          <p:cNvPr id="8" name="Picture 7">
            <a:extLst>
              <a:ext uri="{FF2B5EF4-FFF2-40B4-BE49-F238E27FC236}">
                <a16:creationId xmlns:a16="http://schemas.microsoft.com/office/drawing/2014/main" id="{8610F573-3191-47E9-B80F-397569931163}"/>
              </a:ext>
            </a:extLst>
          </p:cNvPr>
          <p:cNvPicPr>
            <a:picLocks noChangeAspect="1"/>
          </p:cNvPicPr>
          <p:nvPr/>
        </p:nvPicPr>
        <p:blipFill>
          <a:blip r:embed="rId5"/>
          <a:stretch>
            <a:fillRect/>
          </a:stretch>
        </p:blipFill>
        <p:spPr>
          <a:xfrm>
            <a:off x="6455502" y="2202608"/>
            <a:ext cx="2266280" cy="3167062"/>
          </a:xfrm>
          <a:prstGeom prst="rect">
            <a:avLst/>
          </a:prstGeom>
        </p:spPr>
      </p:pic>
      <p:sp>
        <p:nvSpPr>
          <p:cNvPr id="2" name="TextBox 1">
            <a:extLst>
              <a:ext uri="{FF2B5EF4-FFF2-40B4-BE49-F238E27FC236}">
                <a16:creationId xmlns:a16="http://schemas.microsoft.com/office/drawing/2014/main" id="{C8C2207E-644A-4243-8256-053F420FF410}"/>
              </a:ext>
            </a:extLst>
          </p:cNvPr>
          <p:cNvSpPr txBox="1"/>
          <p:nvPr/>
        </p:nvSpPr>
        <p:spPr>
          <a:xfrm>
            <a:off x="4254910" y="4605422"/>
            <a:ext cx="1408471" cy="369332"/>
          </a:xfrm>
          <a:prstGeom prst="rect">
            <a:avLst/>
          </a:prstGeom>
          <a:noFill/>
        </p:spPr>
        <p:txBody>
          <a:bodyPr wrap="square" rtlCol="0">
            <a:spAutoFit/>
          </a:bodyPr>
          <a:lstStyle/>
          <a:p>
            <a:r>
              <a:rPr lang="en-GB" dirty="0"/>
              <a:t>May 2018</a:t>
            </a:r>
          </a:p>
        </p:txBody>
      </p:sp>
      <p:sp>
        <p:nvSpPr>
          <p:cNvPr id="10" name="TextBox 9">
            <a:extLst>
              <a:ext uri="{FF2B5EF4-FFF2-40B4-BE49-F238E27FC236}">
                <a16:creationId xmlns:a16="http://schemas.microsoft.com/office/drawing/2014/main" id="{BDB5BD97-574A-4326-9B1C-C67557C3646F}"/>
              </a:ext>
            </a:extLst>
          </p:cNvPr>
          <p:cNvSpPr txBox="1"/>
          <p:nvPr/>
        </p:nvSpPr>
        <p:spPr>
          <a:xfrm>
            <a:off x="6440457" y="5369670"/>
            <a:ext cx="1769806" cy="369332"/>
          </a:xfrm>
          <a:prstGeom prst="rect">
            <a:avLst/>
          </a:prstGeom>
          <a:noFill/>
        </p:spPr>
        <p:txBody>
          <a:bodyPr wrap="square" rtlCol="0">
            <a:spAutoFit/>
          </a:bodyPr>
          <a:lstStyle/>
          <a:p>
            <a:r>
              <a:rPr lang="en-GB" dirty="0"/>
              <a:t>September 2018</a:t>
            </a:r>
          </a:p>
        </p:txBody>
      </p:sp>
    </p:spTree>
    <p:extLst>
      <p:ext uri="{BB962C8B-B14F-4D97-AF65-F5344CB8AC3E}">
        <p14:creationId xmlns:p14="http://schemas.microsoft.com/office/powerpoint/2010/main" val="1220094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254" y="356321"/>
            <a:ext cx="5716628" cy="456479"/>
          </a:xfrm>
        </p:spPr>
        <p:txBody>
          <a:bodyPr>
            <a:noAutofit/>
          </a:bodyPr>
          <a:lstStyle/>
          <a:p>
            <a:r>
              <a:rPr lang="en-GB" sz="2500" dirty="0">
                <a:solidFill>
                  <a:srgbClr val="0072C6"/>
                </a:solidFill>
              </a:rPr>
              <a:t>Why we are undertaking this project</a:t>
            </a:r>
          </a:p>
        </p:txBody>
      </p:sp>
      <p:sp>
        <p:nvSpPr>
          <p:cNvPr id="4" name="Slide Number Placeholder 3"/>
          <p:cNvSpPr>
            <a:spLocks noGrp="1"/>
          </p:cNvSpPr>
          <p:nvPr>
            <p:ph type="sldNum" sz="quarter" idx="14"/>
          </p:nvPr>
        </p:nvSpPr>
        <p:spPr/>
        <p:txBody>
          <a:bodyPr/>
          <a:lstStyle/>
          <a:p>
            <a:pPr>
              <a:defRPr/>
            </a:pPr>
            <a:fld id="{2E704793-F23F-4BE0-9352-61AF91FFA2A4}" type="slidenum">
              <a:rPr lang="en-GB"/>
              <a:pPr>
                <a:defRPr/>
              </a:pPr>
              <a:t>5</a:t>
            </a:fld>
            <a:endParaRPr lang="en-GB" dirty="0"/>
          </a:p>
        </p:txBody>
      </p:sp>
      <p:sp>
        <p:nvSpPr>
          <p:cNvPr id="6" name="Rectangle 5"/>
          <p:cNvSpPr/>
          <p:nvPr/>
        </p:nvSpPr>
        <p:spPr>
          <a:xfrm>
            <a:off x="531545" y="960512"/>
            <a:ext cx="2260555" cy="261610"/>
          </a:xfrm>
          <a:prstGeom prst="rect">
            <a:avLst/>
          </a:prstGeom>
        </p:spPr>
        <p:txBody>
          <a:bodyPr wrap="none">
            <a:spAutoFit/>
          </a:bodyPr>
          <a:lstStyle/>
          <a:p>
            <a:r>
              <a:rPr lang="en-GB" sz="1100" b="1" dirty="0">
                <a:solidFill>
                  <a:prstClr val="black"/>
                </a:solidFill>
              </a:rPr>
              <a:t>A distribution of AHP cost per WAU</a:t>
            </a:r>
          </a:p>
        </p:txBody>
      </p:sp>
      <p:sp>
        <p:nvSpPr>
          <p:cNvPr id="8" name="Rectangle 7"/>
          <p:cNvSpPr/>
          <p:nvPr/>
        </p:nvSpPr>
        <p:spPr>
          <a:xfrm>
            <a:off x="5722798" y="1306472"/>
            <a:ext cx="3184498" cy="5016758"/>
          </a:xfrm>
          <a:prstGeom prst="rect">
            <a:avLst/>
          </a:prstGeom>
        </p:spPr>
        <p:txBody>
          <a:bodyPr wrap="square">
            <a:spAutoFit/>
          </a:bodyPr>
          <a:lstStyle/>
          <a:p>
            <a:r>
              <a:rPr lang="en-GB" sz="1600" dirty="0">
                <a:solidFill>
                  <a:prstClr val="black"/>
                </a:solidFill>
              </a:rPr>
              <a:t>The Carter Review identified that </a:t>
            </a:r>
            <a:r>
              <a:rPr lang="en-GB" sz="1600" b="1" i="1" dirty="0">
                <a:solidFill>
                  <a:srgbClr val="0072C6"/>
                </a:solidFill>
              </a:rPr>
              <a:t>”the most expensive trusts spend around 2.0 times more on AHPs per WAU than the least expensive trusts”</a:t>
            </a:r>
            <a:r>
              <a:rPr lang="en-GB" sz="1600" dirty="0">
                <a:solidFill>
                  <a:prstClr val="black"/>
                </a:solidFill>
              </a:rPr>
              <a:t>, which is believed to be due to variation in deployment of this workforce group. In fact, the Carter Report states figures from the 2012 Quality Watch report, which show that </a:t>
            </a:r>
            <a:r>
              <a:rPr lang="en-GB" sz="1600" b="1" dirty="0">
                <a:solidFill>
                  <a:prstClr val="black"/>
                </a:solidFill>
              </a:rPr>
              <a:t>the number of AHPs per 1,000 population varied from 0.95 in the East of England, to 1.43 in the North East</a:t>
            </a:r>
            <a:r>
              <a:rPr lang="en-GB" sz="1600" dirty="0">
                <a:solidFill>
                  <a:prstClr val="black"/>
                </a:solidFill>
              </a:rPr>
              <a:t>. Comparisons across acute hospitals is difficult, as AHPs are often deployed across organisational boundaries, but we know there is a significant opportunity to drive out unwarranted variation in AHP deployment.</a:t>
            </a:r>
            <a:endParaRPr lang="en-GB" sz="1600" b="1" i="1" dirty="0">
              <a:solidFill>
                <a:srgbClr val="0072C6"/>
              </a:solidFill>
            </a:endParaRPr>
          </a:p>
        </p:txBody>
      </p:sp>
      <p:pic>
        <p:nvPicPr>
          <p:cNvPr id="9" name="Graphic 8">
            <a:extLst>
              <a:ext uri="{FF2B5EF4-FFF2-40B4-BE49-F238E27FC236}">
                <a16:creationId xmlns:a16="http://schemas.microsoft.com/office/drawing/2014/main" id="{3F11AB18-E0B8-46E4-B2BD-CBBD775477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704" y="1297858"/>
            <a:ext cx="5225841" cy="3864077"/>
          </a:xfrm>
          <a:prstGeom prst="rect">
            <a:avLst/>
          </a:prstGeom>
        </p:spPr>
      </p:pic>
    </p:spTree>
    <p:extLst>
      <p:ext uri="{BB962C8B-B14F-4D97-AF65-F5344CB8AC3E}">
        <p14:creationId xmlns:p14="http://schemas.microsoft.com/office/powerpoint/2010/main" val="809054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EB5782-3F1B-4CBA-B283-3E8FA25AA6D7}"/>
              </a:ext>
            </a:extLst>
          </p:cNvPr>
          <p:cNvSpPr>
            <a:spLocks noGrp="1"/>
          </p:cNvSpPr>
          <p:nvPr>
            <p:ph type="title"/>
          </p:nvPr>
        </p:nvSpPr>
        <p:spPr/>
        <p:txBody>
          <a:bodyPr/>
          <a:lstStyle/>
          <a:p>
            <a:r>
              <a:rPr lang="en-GB" sz="2400" b="1" dirty="0"/>
              <a:t>Physiotherapists in acute trusts</a:t>
            </a:r>
          </a:p>
        </p:txBody>
      </p:sp>
      <p:sp>
        <p:nvSpPr>
          <p:cNvPr id="4" name="Footer Placeholder 3">
            <a:extLst>
              <a:ext uri="{FF2B5EF4-FFF2-40B4-BE49-F238E27FC236}">
                <a16:creationId xmlns:a16="http://schemas.microsoft.com/office/drawing/2014/main" id="{A6BC9272-0550-4B10-80FE-BC1DE9DD5C66}"/>
              </a:ext>
            </a:extLst>
          </p:cNvPr>
          <p:cNvSpPr>
            <a:spLocks noGrp="1"/>
          </p:cNvSpPr>
          <p:nvPr>
            <p:ph type="ftr" sz="quarter" idx="3"/>
          </p:nvPr>
        </p:nvSpPr>
        <p:spPr/>
        <p:txBody>
          <a:bodyPr/>
          <a:lstStyle/>
          <a:p>
            <a:r>
              <a:rPr lang="en-US"/>
              <a:t>Presentation title</a:t>
            </a:r>
            <a:endParaRPr lang="en-US" dirty="0"/>
          </a:p>
        </p:txBody>
      </p:sp>
      <p:pic>
        <p:nvPicPr>
          <p:cNvPr id="5" name="Graphic 4">
            <a:extLst>
              <a:ext uri="{FF2B5EF4-FFF2-40B4-BE49-F238E27FC236}">
                <a16:creationId xmlns:a16="http://schemas.microsoft.com/office/drawing/2014/main" id="{A35AB728-017E-4B16-8DCA-B5C03F8788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4674" y="2381864"/>
            <a:ext cx="8424752" cy="3628131"/>
          </a:xfrm>
          <a:prstGeom prst="rect">
            <a:avLst/>
          </a:prstGeom>
        </p:spPr>
      </p:pic>
    </p:spTree>
    <p:extLst>
      <p:ext uri="{BB962C8B-B14F-4D97-AF65-F5344CB8AC3E}">
        <p14:creationId xmlns:p14="http://schemas.microsoft.com/office/powerpoint/2010/main" val="1243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68682"/>
            <a:ext cx="7734863" cy="681769"/>
          </a:xfrm>
        </p:spPr>
        <p:txBody>
          <a:bodyPr vert="horz" lIns="90818" tIns="45409" rIns="90818" bIns="45409" rtlCol="0" anchor="ctr">
            <a:noAutofit/>
          </a:bodyPr>
          <a:lstStyle/>
          <a:p>
            <a:pPr algn="l"/>
            <a:r>
              <a:rPr lang="en-GB" sz="2000" b="1" dirty="0">
                <a:solidFill>
                  <a:srgbClr val="0072C6"/>
                </a:solidFill>
                <a:latin typeface="Arial (Headings)"/>
                <a:cs typeface="Arial (Headings)"/>
              </a:rPr>
              <a:t>The delivery challenge – targeting our efforts on our </a:t>
            </a:r>
            <a:br>
              <a:rPr lang="en-GB" sz="2000" b="1" dirty="0">
                <a:solidFill>
                  <a:srgbClr val="0072C6"/>
                </a:solidFill>
                <a:latin typeface="Arial (Headings)"/>
                <a:cs typeface="Arial (Headings)"/>
              </a:rPr>
            </a:br>
            <a:r>
              <a:rPr lang="en-GB" sz="2000" b="1" dirty="0">
                <a:solidFill>
                  <a:srgbClr val="0072C6"/>
                </a:solidFill>
                <a:latin typeface="Arial (Headings)"/>
                <a:cs typeface="Arial (Headings)"/>
              </a:rPr>
              <a:t>under-performing trusts</a:t>
            </a:r>
          </a:p>
        </p:txBody>
      </p:sp>
      <p:cxnSp>
        <p:nvCxnSpPr>
          <p:cNvPr id="17" name="Straight Arrow Connector 16"/>
          <p:cNvCxnSpPr/>
          <p:nvPr/>
        </p:nvCxnSpPr>
        <p:spPr>
          <a:xfrm flipH="1" flipV="1">
            <a:off x="3995953" y="3063859"/>
            <a:ext cx="2705973" cy="9945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184913">
            <a:off x="4160616" y="3639951"/>
            <a:ext cx="2600580" cy="276999"/>
          </a:xfrm>
          <a:prstGeom prst="rect">
            <a:avLst/>
          </a:prstGeom>
          <a:solidFill>
            <a:schemeClr val="bg1">
              <a:alpha val="69000"/>
            </a:schemeClr>
          </a:solidFill>
        </p:spPr>
        <p:txBody>
          <a:bodyPr wrap="square" rtlCol="0">
            <a:spAutoFit/>
          </a:bodyPr>
          <a:lstStyle/>
          <a:p>
            <a:pPr defTabSz="914400"/>
            <a:r>
              <a:rPr lang="en-GB" sz="1200" b="1" dirty="0">
                <a:solidFill>
                  <a:prstClr val="black"/>
                </a:solidFill>
              </a:rPr>
              <a:t>IMPROVEMENT TRAJECTORY</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4878" y="142227"/>
            <a:ext cx="1201293" cy="611124"/>
          </a:xfrm>
          <a:prstGeom prst="rect">
            <a:avLst/>
          </a:prstGeom>
        </p:spPr>
      </p:pic>
      <p:pic>
        <p:nvPicPr>
          <p:cNvPr id="1026" name="Picture 2" descr="bf2b9771-e806-466b-aaea-2b8dffba8ddc"/>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998" b="2968"/>
          <a:stretch/>
        </p:blipFill>
        <p:spPr bwMode="auto">
          <a:xfrm>
            <a:off x="35496" y="1176439"/>
            <a:ext cx="7010197" cy="570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350713" y="1377222"/>
            <a:ext cx="2256311" cy="430887"/>
          </a:xfrm>
          <a:prstGeom prst="rect">
            <a:avLst/>
          </a:prstGeom>
          <a:noFill/>
        </p:spPr>
        <p:txBody>
          <a:bodyPr wrap="square" rtlCol="0">
            <a:spAutoFit/>
          </a:bodyPr>
          <a:lstStyle/>
          <a:p>
            <a:pPr defTabSz="914400"/>
            <a:r>
              <a:rPr lang="en-GB" sz="1100" b="1" i="1" dirty="0">
                <a:solidFill>
                  <a:srgbClr val="5B9BD5">
                    <a:lumMod val="50000"/>
                  </a:srgbClr>
                </a:solidFill>
              </a:rPr>
              <a:t>BETTER PRODUCTIVITY, SUSTAINABLE FINANCES</a:t>
            </a:r>
          </a:p>
        </p:txBody>
      </p:sp>
      <p:sp>
        <p:nvSpPr>
          <p:cNvPr id="14" name="TextBox 13"/>
          <p:cNvSpPr txBox="1"/>
          <p:nvPr/>
        </p:nvSpPr>
        <p:spPr>
          <a:xfrm>
            <a:off x="1300768" y="5970978"/>
            <a:ext cx="2434442" cy="430887"/>
          </a:xfrm>
          <a:prstGeom prst="rect">
            <a:avLst/>
          </a:prstGeom>
          <a:noFill/>
        </p:spPr>
        <p:txBody>
          <a:bodyPr wrap="square" rtlCol="0">
            <a:spAutoFit/>
          </a:bodyPr>
          <a:lstStyle/>
          <a:p>
            <a:pPr defTabSz="914400"/>
            <a:r>
              <a:rPr lang="en-GB" sz="1100" b="1" i="1" dirty="0">
                <a:solidFill>
                  <a:srgbClr val="5B9BD5">
                    <a:lumMod val="50000"/>
                  </a:srgbClr>
                </a:solidFill>
              </a:rPr>
              <a:t>BETTER PRODUCTIVITY, UNSUSTAINABLE FINANCES </a:t>
            </a:r>
          </a:p>
        </p:txBody>
      </p:sp>
      <p:sp>
        <p:nvSpPr>
          <p:cNvPr id="16" name="TextBox 15"/>
          <p:cNvSpPr txBox="1"/>
          <p:nvPr/>
        </p:nvSpPr>
        <p:spPr>
          <a:xfrm>
            <a:off x="4230071" y="1343041"/>
            <a:ext cx="2297852" cy="430887"/>
          </a:xfrm>
          <a:prstGeom prst="rect">
            <a:avLst/>
          </a:prstGeom>
          <a:noFill/>
        </p:spPr>
        <p:txBody>
          <a:bodyPr wrap="square" rtlCol="0">
            <a:spAutoFit/>
          </a:bodyPr>
          <a:lstStyle/>
          <a:p>
            <a:pPr defTabSz="914400"/>
            <a:r>
              <a:rPr lang="en-GB" sz="1100" b="1" i="1" dirty="0">
                <a:solidFill>
                  <a:srgbClr val="5B9BD5">
                    <a:lumMod val="50000"/>
                  </a:srgbClr>
                </a:solidFill>
              </a:rPr>
              <a:t>WEAKER PRODUCTIVITY, SUSTAINABLE FINANCES</a:t>
            </a:r>
          </a:p>
        </p:txBody>
      </p:sp>
      <p:sp>
        <p:nvSpPr>
          <p:cNvPr id="15" name="TextBox 14"/>
          <p:cNvSpPr txBox="1"/>
          <p:nvPr/>
        </p:nvSpPr>
        <p:spPr>
          <a:xfrm>
            <a:off x="4278263" y="5969501"/>
            <a:ext cx="2534664" cy="430887"/>
          </a:xfrm>
          <a:prstGeom prst="rect">
            <a:avLst/>
          </a:prstGeom>
          <a:noFill/>
        </p:spPr>
        <p:txBody>
          <a:bodyPr wrap="square" rtlCol="0">
            <a:spAutoFit/>
          </a:bodyPr>
          <a:lstStyle/>
          <a:p>
            <a:pPr defTabSz="914400"/>
            <a:r>
              <a:rPr lang="en-GB" sz="1100" b="1" i="1" dirty="0">
                <a:solidFill>
                  <a:srgbClr val="5B9BD5">
                    <a:lumMod val="50000"/>
                  </a:srgbClr>
                </a:solidFill>
              </a:rPr>
              <a:t>WEAKER PRODUCTIVITY, UNSUSTAINABLE FINANCES</a:t>
            </a:r>
          </a:p>
        </p:txBody>
      </p:sp>
      <p:sp>
        <p:nvSpPr>
          <p:cNvPr id="3" name="Rectangle 2"/>
          <p:cNvSpPr/>
          <p:nvPr/>
        </p:nvSpPr>
        <p:spPr>
          <a:xfrm>
            <a:off x="5819952" y="4401402"/>
            <a:ext cx="964100" cy="4159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7" name="Rectangle 6"/>
          <p:cNvSpPr/>
          <p:nvPr/>
        </p:nvSpPr>
        <p:spPr>
          <a:xfrm>
            <a:off x="6883637" y="1578306"/>
            <a:ext cx="2132534" cy="3452499"/>
          </a:xfrm>
          <a:prstGeom prst="rect">
            <a:avLst/>
          </a:prstGeom>
          <a:solidFill>
            <a:schemeClr val="bg1">
              <a:lumMod val="8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14400">
              <a:spcAft>
                <a:spcPts val="600"/>
              </a:spcAft>
              <a:buFont typeface="Wingdings" panose="05000000000000000000" pitchFamily="2" charset="2"/>
              <a:buChar char="Ø"/>
            </a:pPr>
            <a:r>
              <a:rPr lang="en-GB" sz="1400" b="1" dirty="0">
                <a:solidFill>
                  <a:schemeClr val="tx1"/>
                </a:solidFill>
              </a:rPr>
              <a:t>Trusts with a lower cost per WAU (more productive) tend to have a smaller deficit and more sustainable finances</a:t>
            </a:r>
          </a:p>
          <a:p>
            <a:pPr marL="285750" indent="-285750" defTabSz="914400">
              <a:spcAft>
                <a:spcPts val="600"/>
              </a:spcAft>
              <a:buFont typeface="Wingdings" panose="05000000000000000000" pitchFamily="2" charset="2"/>
              <a:buChar char="Ø"/>
            </a:pPr>
            <a:r>
              <a:rPr lang="en-GB" sz="1400" b="1" dirty="0">
                <a:solidFill>
                  <a:schemeClr val="tx1"/>
                </a:solidFill>
              </a:rPr>
              <a:t>Inadequate trusts tend to have weaker productivity and unsustainable finances</a:t>
            </a:r>
          </a:p>
          <a:p>
            <a:pPr marL="285750" indent="-285750" defTabSz="914400">
              <a:spcAft>
                <a:spcPts val="600"/>
              </a:spcAft>
              <a:buFont typeface="Wingdings" panose="05000000000000000000" pitchFamily="2" charset="2"/>
              <a:buChar char="Ø"/>
            </a:pPr>
            <a:r>
              <a:rPr lang="en-GB" sz="1400" b="1" dirty="0">
                <a:solidFill>
                  <a:schemeClr val="tx1"/>
                </a:solidFill>
              </a:rPr>
              <a:t>Outstanding trusts have higher productivity and more sustainable finances</a:t>
            </a:r>
          </a:p>
        </p:txBody>
      </p:sp>
      <p:cxnSp>
        <p:nvCxnSpPr>
          <p:cNvPr id="5" name="Straight Arrow Connector 4"/>
          <p:cNvCxnSpPr/>
          <p:nvPr/>
        </p:nvCxnSpPr>
        <p:spPr>
          <a:xfrm flipH="1" flipV="1">
            <a:off x="1986899" y="2507507"/>
            <a:ext cx="4298398" cy="184065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97130" y="1922732"/>
            <a:ext cx="1540971" cy="584775"/>
          </a:xfrm>
          <a:prstGeom prst="rect">
            <a:avLst/>
          </a:prstGeom>
          <a:noFill/>
        </p:spPr>
        <p:txBody>
          <a:bodyPr wrap="square" rtlCol="0">
            <a:spAutoFit/>
          </a:bodyPr>
          <a:lstStyle/>
          <a:p>
            <a:pPr algn="ctr" defTabSz="914400"/>
            <a:r>
              <a:rPr lang="en-GB" sz="1600" b="1" dirty="0">
                <a:solidFill>
                  <a:srgbClr val="5B9BD5">
                    <a:lumMod val="75000"/>
                  </a:srgbClr>
                </a:solidFill>
              </a:rPr>
              <a:t>Direction of Improvement</a:t>
            </a:r>
          </a:p>
        </p:txBody>
      </p:sp>
      <p:sp>
        <p:nvSpPr>
          <p:cNvPr id="6" name="TextBox 5"/>
          <p:cNvSpPr txBox="1"/>
          <p:nvPr/>
        </p:nvSpPr>
        <p:spPr>
          <a:xfrm>
            <a:off x="6883637" y="5033621"/>
            <a:ext cx="2132534" cy="1708160"/>
          </a:xfrm>
          <a:prstGeom prst="rect">
            <a:avLst/>
          </a:prstGeom>
          <a:noFill/>
          <a:ln>
            <a:noFill/>
          </a:ln>
        </p:spPr>
        <p:txBody>
          <a:bodyPr wrap="square" rtlCol="0">
            <a:spAutoFit/>
          </a:bodyPr>
          <a:lstStyle/>
          <a:p>
            <a:pPr marL="171450" indent="-171450" defTabSz="914400">
              <a:buFont typeface="Arial" panose="020B0604020202020204" pitchFamily="34" charset="0"/>
              <a:buChar char="•"/>
            </a:pPr>
            <a:r>
              <a:rPr lang="en-GB" sz="1050" dirty="0">
                <a:solidFill>
                  <a:prstClr val="black"/>
                </a:solidFill>
              </a:rPr>
              <a:t>Dots: 136 non specialist trusts</a:t>
            </a:r>
          </a:p>
          <a:p>
            <a:pPr marL="171450" indent="-171450" defTabSz="914400">
              <a:buFont typeface="Arial" panose="020B0604020202020204" pitchFamily="34" charset="0"/>
              <a:buChar char="•"/>
            </a:pPr>
            <a:r>
              <a:rPr lang="en-GB" sz="1050" dirty="0">
                <a:solidFill>
                  <a:prstClr val="black"/>
                </a:solidFill>
              </a:rPr>
              <a:t>Size of dot: Standardised clinical output (WAU)</a:t>
            </a:r>
          </a:p>
          <a:p>
            <a:pPr marL="171450" indent="-171450" defTabSz="914400">
              <a:buFont typeface="Arial" panose="020B0604020202020204" pitchFamily="34" charset="0"/>
              <a:buChar char="•"/>
            </a:pPr>
            <a:r>
              <a:rPr lang="en-GB" sz="1050" dirty="0">
                <a:solidFill>
                  <a:prstClr val="black"/>
                </a:solidFill>
              </a:rPr>
              <a:t>Colour of dot: CQC rating</a:t>
            </a:r>
          </a:p>
          <a:p>
            <a:pPr marL="171450" indent="-171450" defTabSz="914400">
              <a:buFont typeface="Arial" panose="020B0604020202020204" pitchFamily="34" charset="0"/>
              <a:buChar char="•"/>
            </a:pPr>
            <a:r>
              <a:rPr lang="en-GB" sz="1050" dirty="0">
                <a:solidFill>
                  <a:prstClr val="black"/>
                </a:solidFill>
              </a:rPr>
              <a:t>Cost per WAU: is from Reference Cost 15/16</a:t>
            </a:r>
          </a:p>
          <a:p>
            <a:pPr marL="171450" indent="-171450" defTabSz="914400">
              <a:buFont typeface="Arial" panose="020B0604020202020204" pitchFamily="34" charset="0"/>
              <a:buChar char="•"/>
            </a:pPr>
            <a:r>
              <a:rPr lang="en-GB" sz="1050" dirty="0">
                <a:solidFill>
                  <a:prstClr val="black"/>
                </a:solidFill>
              </a:rPr>
              <a:t>Surplus deficit: from trusts accounts, figure excludes impact of impairments and transfers by absorption and charities</a:t>
            </a:r>
          </a:p>
        </p:txBody>
      </p:sp>
      <p:sp>
        <p:nvSpPr>
          <p:cNvPr id="21" name="Title 1"/>
          <p:cNvSpPr txBox="1">
            <a:spLocks/>
          </p:cNvSpPr>
          <p:nvPr/>
        </p:nvSpPr>
        <p:spPr>
          <a:xfrm>
            <a:off x="114873" y="584630"/>
            <a:ext cx="7581327" cy="558370"/>
          </a:xfrm>
          <a:prstGeom prst="rect">
            <a:avLst/>
          </a:prstGeom>
          <a:solidFill>
            <a:schemeClr val="bg1">
              <a:lumMod val="85000"/>
            </a:schemeClr>
          </a:solidFill>
          <a:ln>
            <a:solidFill>
              <a:schemeClr val="tx2">
                <a:lumMod val="75000"/>
              </a:schemeClr>
            </a:solidFill>
          </a:ln>
        </p:spPr>
        <p:txBody>
          <a:bodyPr vert="horz" lIns="90818" tIns="45409" rIns="90818" bIns="45409"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dirty="0">
                <a:latin typeface="Arial (Headings)"/>
                <a:cs typeface="Arial (Headings)"/>
              </a:rPr>
              <a:t>We need to identify the specific actions in each trust that will improve productivity – and NHSI needs to target its support towards those most in need</a:t>
            </a:r>
          </a:p>
        </p:txBody>
      </p:sp>
    </p:spTree>
    <p:extLst>
      <p:ext uri="{BB962C8B-B14F-4D97-AF65-F5344CB8AC3E}">
        <p14:creationId xmlns:p14="http://schemas.microsoft.com/office/powerpoint/2010/main" val="3060380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044" t="28935" r="13912" b="24027"/>
          <a:stretch/>
        </p:blipFill>
        <p:spPr bwMode="auto">
          <a:xfrm>
            <a:off x="281355" y="1056658"/>
            <a:ext cx="8421858" cy="445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71" y="5390148"/>
            <a:ext cx="8159847" cy="136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35496" y="102380"/>
            <a:ext cx="7734863" cy="681769"/>
          </a:xfrm>
          <a:prstGeom prst="rect">
            <a:avLst/>
          </a:prstGeom>
        </p:spPr>
        <p:txBody>
          <a:bodyPr vert="horz" lIns="90631" tIns="45324" rIns="90631" bIns="45324" rtlCol="0" anchor="ctr">
            <a:noAutofit/>
          </a:bodyPr>
          <a:lstStyle>
            <a:lvl1pPr algn="l" defTabSz="914400" rtl="0" eaLnBrk="1" latinLnBrk="0" hangingPunct="1">
              <a:spcBef>
                <a:spcPct val="0"/>
              </a:spcBef>
              <a:buNone/>
              <a:defRPr sz="2800" b="1" kern="1200">
                <a:solidFill>
                  <a:srgbClr val="0072C6"/>
                </a:solidFill>
                <a:latin typeface="Arial (Headings)"/>
                <a:ea typeface="+mj-ea"/>
                <a:cs typeface="Arial (Headings)"/>
              </a:defRPr>
            </a:lvl1pPr>
          </a:lstStyle>
          <a:p>
            <a:r>
              <a:rPr lang="en-GB" sz="2400" dirty="0"/>
              <a:t>Achieving an efficient and sustainable system by optimising operational productivity </a:t>
            </a:r>
          </a:p>
        </p:txBody>
      </p:sp>
    </p:spTree>
    <p:extLst>
      <p:ext uri="{BB962C8B-B14F-4D97-AF65-F5344CB8AC3E}">
        <p14:creationId xmlns:p14="http://schemas.microsoft.com/office/powerpoint/2010/main" val="242245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727700" y="5001867"/>
            <a:ext cx="3429000" cy="186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9553"/>
          <a:stretch/>
        </p:blipFill>
        <p:spPr bwMode="auto">
          <a:xfrm>
            <a:off x="5486400" y="854886"/>
            <a:ext cx="3657600" cy="260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0"/>
            <a:ext cx="7239000" cy="1625600"/>
          </a:xfrm>
        </p:spPr>
        <p:txBody>
          <a:bodyPr>
            <a:noAutofit/>
          </a:bodyPr>
          <a:lstStyle/>
          <a:p>
            <a:pPr algn="l"/>
            <a:r>
              <a:rPr lang="en-GB" sz="2800" b="1" dirty="0">
                <a:solidFill>
                  <a:schemeClr val="tx2"/>
                </a:solidFill>
                <a:latin typeface="Arial (Headings)"/>
                <a:cs typeface="Arial (Headings)"/>
              </a:rPr>
              <a:t>Government policies have focussed on targets and competition to motivate improvement, we need something new</a:t>
            </a:r>
          </a:p>
        </p:txBody>
      </p:sp>
      <p:sp>
        <p:nvSpPr>
          <p:cNvPr id="8" name="TextBox 7"/>
          <p:cNvSpPr txBox="1"/>
          <p:nvPr/>
        </p:nvSpPr>
        <p:spPr>
          <a:xfrm>
            <a:off x="76200" y="2082799"/>
            <a:ext cx="2216150" cy="954107"/>
          </a:xfrm>
          <a:prstGeom prst="rect">
            <a:avLst/>
          </a:prstGeom>
          <a:noFill/>
        </p:spPr>
        <p:txBody>
          <a:bodyPr wrap="square" rtlCol="0">
            <a:spAutoFit/>
          </a:bodyPr>
          <a:lstStyle/>
          <a:p>
            <a:pPr algn="ctr"/>
            <a:r>
              <a:rPr lang="en-GB" sz="1400" dirty="0"/>
              <a:t>Pre 1990s NHS founding ethos was ‘Leave it to the </a:t>
            </a:r>
            <a:r>
              <a:rPr lang="en-GB" sz="1400" b="1" dirty="0"/>
              <a:t>professionals</a:t>
            </a:r>
            <a:r>
              <a:rPr lang="en-GB" sz="1400" dirty="0"/>
              <a:t> and they will provide the best care’</a:t>
            </a:r>
          </a:p>
        </p:txBody>
      </p:sp>
      <p:sp>
        <p:nvSpPr>
          <p:cNvPr id="15" name="TextBox 14"/>
          <p:cNvSpPr txBox="1"/>
          <p:nvPr/>
        </p:nvSpPr>
        <p:spPr>
          <a:xfrm>
            <a:off x="304800" y="3567126"/>
            <a:ext cx="1555750" cy="2246769"/>
          </a:xfrm>
          <a:prstGeom prst="rect">
            <a:avLst/>
          </a:prstGeom>
          <a:noFill/>
        </p:spPr>
        <p:txBody>
          <a:bodyPr wrap="square" rtlCol="0">
            <a:spAutoFit/>
          </a:bodyPr>
          <a:lstStyle/>
          <a:p>
            <a:pPr algn="ctr"/>
            <a:r>
              <a:rPr lang="en-GB" sz="1400" dirty="0"/>
              <a:t>From the 1990s Government promotes </a:t>
            </a:r>
            <a:r>
              <a:rPr lang="en-GB" sz="1400" b="1" dirty="0"/>
              <a:t>competition </a:t>
            </a:r>
            <a:r>
              <a:rPr lang="en-GB" sz="1400" dirty="0"/>
              <a:t>as a way to improve public services – GP Fundholding and then the NHS Internal Market</a:t>
            </a:r>
          </a:p>
        </p:txBody>
      </p:sp>
      <p:sp>
        <p:nvSpPr>
          <p:cNvPr id="16" name="TextBox 15"/>
          <p:cNvSpPr txBox="1"/>
          <p:nvPr/>
        </p:nvSpPr>
        <p:spPr>
          <a:xfrm>
            <a:off x="2565400" y="2716014"/>
            <a:ext cx="1943100" cy="1169551"/>
          </a:xfrm>
          <a:prstGeom prst="rect">
            <a:avLst/>
          </a:prstGeom>
          <a:noFill/>
        </p:spPr>
        <p:txBody>
          <a:bodyPr wrap="square" rtlCol="0">
            <a:spAutoFit/>
          </a:bodyPr>
          <a:lstStyle/>
          <a:p>
            <a:pPr algn="ctr"/>
            <a:r>
              <a:rPr lang="en-GB" sz="1400" dirty="0"/>
              <a:t>Universal </a:t>
            </a:r>
            <a:r>
              <a:rPr lang="en-GB" sz="1400" b="1" dirty="0"/>
              <a:t>targets</a:t>
            </a:r>
            <a:r>
              <a:rPr lang="en-GB" sz="1400" dirty="0"/>
              <a:t> to achieve minimum standards emphasised from late 1990s</a:t>
            </a:r>
          </a:p>
        </p:txBody>
      </p:sp>
      <p:sp>
        <p:nvSpPr>
          <p:cNvPr id="21" name="TextBox 20"/>
          <p:cNvSpPr txBox="1"/>
          <p:nvPr/>
        </p:nvSpPr>
        <p:spPr>
          <a:xfrm>
            <a:off x="2470150" y="4824066"/>
            <a:ext cx="2863850" cy="1477328"/>
          </a:xfrm>
          <a:prstGeom prst="rect">
            <a:avLst/>
          </a:prstGeom>
          <a:solidFill>
            <a:schemeClr val="tx2">
              <a:lumMod val="40000"/>
              <a:lumOff val="60000"/>
            </a:schemeClr>
          </a:solidFill>
        </p:spPr>
        <p:txBody>
          <a:bodyPr wrap="square" rtlCol="0">
            <a:spAutoFit/>
          </a:bodyPr>
          <a:lstStyle/>
          <a:p>
            <a:pPr algn="ctr"/>
            <a:r>
              <a:rPr lang="en-GB" dirty="0"/>
              <a:t>For NHS Managers and Clinicians </a:t>
            </a:r>
            <a:r>
              <a:rPr lang="en-GB" b="1" dirty="0"/>
              <a:t>peer pressure </a:t>
            </a:r>
            <a:r>
              <a:rPr lang="en-GB" dirty="0"/>
              <a:t>and </a:t>
            </a:r>
            <a:r>
              <a:rPr lang="en-GB" b="1" dirty="0"/>
              <a:t>reputation </a:t>
            </a:r>
            <a:r>
              <a:rPr lang="en-GB" dirty="0"/>
              <a:t>can be a stronger motivator for change and improvement </a:t>
            </a:r>
          </a:p>
        </p:txBody>
      </p:sp>
      <p:sp>
        <p:nvSpPr>
          <p:cNvPr id="24" name="TextBox 23"/>
          <p:cNvSpPr txBox="1"/>
          <p:nvPr/>
        </p:nvSpPr>
        <p:spPr>
          <a:xfrm>
            <a:off x="5918200" y="3390478"/>
            <a:ext cx="3238500" cy="1200329"/>
          </a:xfrm>
          <a:prstGeom prst="rect">
            <a:avLst/>
          </a:prstGeom>
          <a:solidFill>
            <a:schemeClr val="tx2">
              <a:lumMod val="40000"/>
              <a:lumOff val="60000"/>
            </a:schemeClr>
          </a:solidFill>
        </p:spPr>
        <p:txBody>
          <a:bodyPr wrap="square" rtlCol="0">
            <a:spAutoFit/>
          </a:bodyPr>
          <a:lstStyle/>
          <a:p>
            <a:pPr algn="ctr"/>
            <a:r>
              <a:rPr lang="en-GB" dirty="0"/>
              <a:t>Trusts need help to </a:t>
            </a:r>
            <a:r>
              <a:rPr lang="en-GB" b="1" dirty="0"/>
              <a:t>identify opportunities</a:t>
            </a:r>
            <a:r>
              <a:rPr lang="en-GB" dirty="0"/>
              <a:t> for improvement then to plan, execute and review</a:t>
            </a:r>
          </a:p>
        </p:txBody>
      </p:sp>
      <p:cxnSp>
        <p:nvCxnSpPr>
          <p:cNvPr id="1029" name="Straight Connector 1028"/>
          <p:cNvCxnSpPr/>
          <p:nvPr/>
        </p:nvCxnSpPr>
        <p:spPr>
          <a:xfrm>
            <a:off x="215900" y="3096735"/>
            <a:ext cx="6210300" cy="1830865"/>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816100" y="3710245"/>
            <a:ext cx="4356100" cy="1291622"/>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334000" y="4874432"/>
            <a:ext cx="889000" cy="279835"/>
          </a:xfrm>
          <a:prstGeom prst="line">
            <a:avLst/>
          </a:prstGeom>
          <a:ln w="635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918200" y="4521156"/>
            <a:ext cx="2362200" cy="686516"/>
          </a:xfrm>
          <a:prstGeom prst="line">
            <a:avLst/>
          </a:prstGeom>
          <a:ln w="6350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314700" y="3886156"/>
            <a:ext cx="2362200" cy="686516"/>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305300" y="4178256"/>
            <a:ext cx="2362200" cy="686516"/>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400" y="5111759"/>
            <a:ext cx="3048000" cy="105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Box 59"/>
          <p:cNvSpPr txBox="1"/>
          <p:nvPr/>
        </p:nvSpPr>
        <p:spPr>
          <a:xfrm>
            <a:off x="4965700" y="6240088"/>
            <a:ext cx="4191000" cy="646331"/>
          </a:xfrm>
          <a:prstGeom prst="rect">
            <a:avLst/>
          </a:prstGeom>
          <a:noFill/>
        </p:spPr>
        <p:txBody>
          <a:bodyPr wrap="square" rtlCol="0">
            <a:spAutoFit/>
          </a:bodyPr>
          <a:lstStyle/>
          <a:p>
            <a:pPr algn="ctr"/>
            <a:r>
              <a:rPr lang="en-GB" dirty="0"/>
              <a:t>The Model Hospital promotes peer comparison and improvement cycles</a:t>
            </a:r>
          </a:p>
        </p:txBody>
      </p:sp>
    </p:spTree>
    <p:extLst>
      <p:ext uri="{BB962C8B-B14F-4D97-AF65-F5344CB8AC3E}">
        <p14:creationId xmlns:p14="http://schemas.microsoft.com/office/powerpoint/2010/main" val="2889863761"/>
      </p:ext>
    </p:extLst>
  </p:cSld>
  <p:clrMapOvr>
    <a:masterClrMapping/>
  </p:clrMapOvr>
</p:sld>
</file>

<file path=ppt/theme/theme1.xml><?xml version="1.0" encoding="utf-8"?>
<a:theme xmlns:a="http://schemas.openxmlformats.org/drawingml/2006/main" name="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del Hospital">
  <a:themeElements>
    <a:clrScheme name="NHS Improvement">
      <a:dk1>
        <a:sysClr val="windowText" lastClr="000000"/>
      </a:dk1>
      <a:lt1>
        <a:sysClr val="window" lastClr="FFFFFF"/>
      </a:lt1>
      <a:dk2>
        <a:srgbClr val="0072C6"/>
      </a:dk2>
      <a:lt2>
        <a:srgbClr val="FFFFFF"/>
      </a:lt2>
      <a:accent1>
        <a:srgbClr val="768692"/>
      </a:accent1>
      <a:accent2>
        <a:srgbClr val="0091C9"/>
      </a:accent2>
      <a:accent3>
        <a:srgbClr val="0091C9"/>
      </a:accent3>
      <a:accent4>
        <a:srgbClr val="00ADC6"/>
      </a:accent4>
      <a:accent5>
        <a:srgbClr val="009E49"/>
      </a:accent5>
      <a:accent6>
        <a:srgbClr val="0091C9"/>
      </a:accent6>
      <a:hlink>
        <a:srgbClr val="003893"/>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onitor PowerPoint Document" ma:contentTypeID="0x010100C604D0ABF25B450D84603E04610B26CE00105B397BCAF9A94280E1A7F95C7416F5" ma:contentTypeVersion="4" ma:contentTypeDescription="Monitor PowerPoint Document" ma:contentTypeScope="" ma:versionID="0956433987ecc0c07da378b9ed392b9f">
  <xsd:schema xmlns:xsd="http://www.w3.org/2001/XMLSchema" xmlns:xs="http://www.w3.org/2001/XMLSchema" xmlns:p="http://schemas.microsoft.com/office/2006/metadata/properties" xmlns:ns2="B261C1DA-3569-4B31-BD4E-F60C873E47DC" xmlns:ns3="ea767431-174c-4c9d-92a3-d1216a1ff163" xmlns:ns4="824b9e12-2d1b-4f77-9736-60357fca002d" xmlns:ns5="9bfa4834-2d0e-4258-b2dc-5b5796aeabee" xmlns:ns6="67d9ce89-2c42-40ca-88b4-71d8d0778234" targetNamespace="http://schemas.microsoft.com/office/2006/metadata/properties" ma:root="true" ma:fieldsID="e6864a25d617b77bcbb4ac6d313321eb" ns2:_="" ns3:_="" ns4:_="" ns5:_="" ns6:_="">
    <xsd:import namespace="B261C1DA-3569-4B31-BD4E-F60C873E47DC"/>
    <xsd:import namespace="ea767431-174c-4c9d-92a3-d1216a1ff163"/>
    <xsd:import namespace="824b9e12-2d1b-4f77-9736-60357fca002d"/>
    <xsd:import namespace="9bfa4834-2d0e-4258-b2dc-5b5796aeabee"/>
    <xsd:import namespace="67d9ce89-2c42-40ca-88b4-71d8d0778234"/>
    <xsd:element name="properties">
      <xsd:complexType>
        <xsd:sequence>
          <xsd:element name="documentManagement">
            <xsd:complexType>
              <xsd:all>
                <xsd:element ref="ns2:WTTeamSiteDocumentTypeTaxHTField0" minOccurs="0"/>
                <xsd:element ref="ns3:TaxKeywordTaxHTField" minOccurs="0"/>
                <xsd:element ref="ns4:TaxCatchAll" minOccurs="0"/>
                <xsd:element ref="ns5:c3fa3aa28bc14beb896a2d6ca492fb41" minOccurs="0"/>
                <xsd:element ref="ns5:l990603da3d049e8aac15b858e489df7" minOccurs="0"/>
                <xsd:element ref="ns6:cebceaf3e3574cdab9f9dab6bbd34ddb" minOccurs="0"/>
                <xsd:element ref="ns6:n2fe4ed80ae84f2cbc880662fe0a873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61C1DA-3569-4B31-BD4E-F60C873E47DC" elementFormDefault="qualified">
    <xsd:import namespace="http://schemas.microsoft.com/office/2006/documentManagement/types"/>
    <xsd:import namespace="http://schemas.microsoft.com/office/infopath/2007/PartnerControls"/>
    <xsd:element name="WTTeamSiteDocumentTypeTaxHTField0" ma:index="9" nillable="true" ma:taxonomy="true" ma:internalName="WTTeamSiteDocumentTypeTaxHTField0" ma:taxonomyFieldName="WTTeamSiteDocumentType" ma:displayName="Monitor Document Type" ma:fieldId="{1ec7bd53-8ab7-4734-9ba1-c4ffdb97af22}" ma:sspId="b9f3bada-ef23-4a97-91ad-c11a3d1e25f7" ma:termSetId="d85c8600-4493-46b9-bd68-d80f632f210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767431-174c-4c9d-92a3-d1216a1ff163" elementFormDefault="qualified">
    <xsd:import namespace="http://schemas.microsoft.com/office/2006/documentManagement/types"/>
    <xsd:import namespace="http://schemas.microsoft.com/office/infopath/2007/PartnerControls"/>
    <xsd:element name="TaxKeywordTaxHTField" ma:index="10" nillable="true" ma:taxonomy="true" ma:internalName="TaxKeywordTaxHTField" ma:taxonomyFieldName="TaxKeyword" ma:displayName="Enterprise Keywords" ma:fieldId="{23f27201-bee3-471e-b2e7-b64fd8b7ca38}" ma:taxonomyMulti="true" ma:sspId="b9f3bada-ef23-4a97-91ad-c11a3d1e25f7"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24b9e12-2d1b-4f77-9736-60357fca002d"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db134e6d-8976-4f5f-b2e2-b67481885047}" ma:internalName="TaxCatchAll" ma:showField="CatchAllData" ma:web="ea767431-174c-4c9d-92a3-d1216a1ff16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bfa4834-2d0e-4258-b2dc-5b5796aeabee" elementFormDefault="qualified">
    <xsd:import namespace="http://schemas.microsoft.com/office/2006/documentManagement/types"/>
    <xsd:import namespace="http://schemas.microsoft.com/office/infopath/2007/PartnerControls"/>
    <xsd:element name="c3fa3aa28bc14beb896a2d6ca492fb41" ma:index="13" nillable="true" ma:displayName="Subject_0" ma:hidden="true" ma:internalName="c3fa3aa28bc14beb896a2d6ca492fb41">
      <xsd:simpleType>
        <xsd:restriction base="dms:Note"/>
      </xsd:simpleType>
    </xsd:element>
    <xsd:element name="l990603da3d049e8aac15b858e489df7" ma:index="14" nillable="true" ma:displayName="Document type_0" ma:hidden="true" ma:internalName="l990603da3d049e8aac15b858e489df7">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d9ce89-2c42-40ca-88b4-71d8d0778234" elementFormDefault="qualified">
    <xsd:import namespace="http://schemas.microsoft.com/office/2006/documentManagement/types"/>
    <xsd:import namespace="http://schemas.microsoft.com/office/infopath/2007/PartnerControls"/>
    <xsd:element name="cebceaf3e3574cdab9f9dab6bbd34ddb" ma:index="15" nillable="true" ma:displayName="Subject_0" ma:hidden="true" ma:internalName="cebceaf3e3574cdab9f9dab6bbd34ddb">
      <xsd:simpleType>
        <xsd:restriction base="dms:Note"/>
      </xsd:simpleType>
    </xsd:element>
    <xsd:element name="n2fe4ed80ae84f2cbc880662fe0a8735" ma:index="16" nillable="true" ma:displayName="Document type_0" ma:hidden="true" ma:internalName="n2fe4ed80ae84f2cbc880662fe0a8735">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990603da3d049e8aac15b858e489df7 xmlns="9bfa4834-2d0e-4258-b2dc-5b5796aeabee" xsi:nil="true"/>
    <TaxKeywordTaxHTField xmlns="ea767431-174c-4c9d-92a3-d1216a1ff163">
      <Terms xmlns="http://schemas.microsoft.com/office/infopath/2007/PartnerControls"/>
    </TaxKeywordTaxHTField>
    <n2fe4ed80ae84f2cbc880662fe0a8735 xmlns="67d9ce89-2c42-40ca-88b4-71d8d0778234" xsi:nil="true"/>
    <c3fa3aa28bc14beb896a2d6ca492fb41 xmlns="9bfa4834-2d0e-4258-b2dc-5b5796aeabee" xsi:nil="true"/>
    <TaxCatchAll xmlns="824b9e12-2d1b-4f77-9736-60357fca002d"/>
    <WTTeamSiteDocumentTypeTaxHTField0 xmlns="B261C1DA-3569-4B31-BD4E-F60C873E47DC">
      <Terms xmlns="http://schemas.microsoft.com/office/infopath/2007/PartnerControls"/>
    </WTTeamSiteDocumentTypeTaxHTField0>
    <cebceaf3e3574cdab9f9dab6bbd34ddb xmlns="67d9ce89-2c42-40ca-88b4-71d8d077823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BD622D-A101-47DF-9F25-FCCB08E581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61C1DA-3569-4B31-BD4E-F60C873E47DC"/>
    <ds:schemaRef ds:uri="ea767431-174c-4c9d-92a3-d1216a1ff163"/>
    <ds:schemaRef ds:uri="824b9e12-2d1b-4f77-9736-60357fca002d"/>
    <ds:schemaRef ds:uri="9bfa4834-2d0e-4258-b2dc-5b5796aeabee"/>
    <ds:schemaRef ds:uri="67d9ce89-2c42-40ca-88b4-71d8d07782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D9FD49-C1C5-400A-B04D-90A236984D1F}">
  <ds:schemaRefs>
    <ds:schemaRef ds:uri="http://schemas.microsoft.com/office/2006/documentManagement/types"/>
    <ds:schemaRef ds:uri="http://schemas.microsoft.com/office/infopath/2007/PartnerControls"/>
    <ds:schemaRef ds:uri="http://purl.org/dc/elements/1.1/"/>
    <ds:schemaRef ds:uri="824b9e12-2d1b-4f77-9736-60357fca002d"/>
    <ds:schemaRef ds:uri="B261C1DA-3569-4B31-BD4E-F60C873E47DC"/>
    <ds:schemaRef ds:uri="http://schemas.openxmlformats.org/package/2006/metadata/core-properties"/>
    <ds:schemaRef ds:uri="http://schemas.microsoft.com/office/2006/metadata/properties"/>
    <ds:schemaRef ds:uri="67d9ce89-2c42-40ca-88b4-71d8d0778234"/>
    <ds:schemaRef ds:uri="ea767431-174c-4c9d-92a3-d1216a1ff163"/>
    <ds:schemaRef ds:uri="9bfa4834-2d0e-4258-b2dc-5b5796aeabee"/>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A6333066-D95F-4DC9-8F45-8431A5C3C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260</TotalTime>
  <Words>1153</Words>
  <Application>Microsoft Office PowerPoint</Application>
  <PresentationFormat>On-screen Show (4:3)</PresentationFormat>
  <Paragraphs>128</Paragraphs>
  <Slides>23</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Arial (Headings)</vt:lpstr>
      <vt:lpstr>Calibri</vt:lpstr>
      <vt:lpstr>Calibri Light</vt:lpstr>
      <vt:lpstr>Segoe UI</vt:lpstr>
      <vt:lpstr>Wingdings</vt:lpstr>
      <vt:lpstr>Office Theme</vt:lpstr>
      <vt:lpstr>Model Hospital</vt:lpstr>
      <vt:lpstr>The Model Hospital: using data to reduce unwarranted variation in care </vt:lpstr>
      <vt:lpstr>PowerPoint Presentation</vt:lpstr>
      <vt:lpstr>PowerPoint Presentation</vt:lpstr>
      <vt:lpstr>Lord Carter’s Feb 2016 report emphasised unwarranted variation and the need for providers to use data systematically in decision making</vt:lpstr>
      <vt:lpstr>Why we are undertaking this project</vt:lpstr>
      <vt:lpstr>Physiotherapists in acute trusts</vt:lpstr>
      <vt:lpstr>The delivery challenge – targeting our efforts on our  under-performing trusts</vt:lpstr>
      <vt:lpstr>PowerPoint Presentation</vt:lpstr>
      <vt:lpstr>Government policies have focussed on targets and competition to motivate improvement, we need something new</vt:lpstr>
      <vt:lpstr>The Model Hospital aims to help trusts identify opportunities</vt:lpstr>
      <vt:lpstr>The product development journey has been iterative with the most recent release in September 2018, now reaching over 13,000 users across the NHS provider sector</vt:lpstr>
      <vt:lpstr>Some quotes from users of the Model Hospital</vt:lpstr>
      <vt:lpstr>The Model Hospital is constantly  being updated</vt:lpstr>
      <vt:lpstr>Introducing the Model Hospital</vt:lpstr>
      <vt:lpstr>The new look navigation page</vt:lpstr>
      <vt:lpstr>The new look navigation page continued…</vt:lpstr>
      <vt:lpstr>Orthopaedic surgery – elective length of stay The 6 month rolling average varies from 1.7 to 5.8 days</vt:lpstr>
      <vt:lpstr>AHP impact on Length of stay</vt:lpstr>
      <vt:lpstr>AHP staff cost per 1000 occupied bed days varies from   £37,546 - £317,398</vt:lpstr>
      <vt:lpstr>Some trusts have more physiotherapy staff but lower levels of activity</vt:lpstr>
      <vt:lpstr>PowerPoint Presentation</vt:lpstr>
      <vt:lpstr>Emergency re-admissions The rate of emergency re-admissions within 30 days varies from 3.3% to 11.4%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Model Hospital: using data to reduce unwarranted variation in care </dc:title>
  <dc:creator>Rosalind Campbell</dc:creator>
  <cp:lastModifiedBy>Rosalind Campbell</cp:lastModifiedBy>
  <cp:revision>16</cp:revision>
  <dcterms:created xsi:type="dcterms:W3CDTF">2018-11-10T11:30:24Z</dcterms:created>
  <dcterms:modified xsi:type="dcterms:W3CDTF">2018-11-11T10:21:10Z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0x010100C604D0ABF25B450D84603E04610B26CE00105B397BCAF9A94280E1A7F95C7416F5</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ies>
</file>