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71" r:id="rId2"/>
    <p:sldId id="270" r:id="rId3"/>
    <p:sldId id="269" r:id="rId4"/>
    <p:sldId id="268" r:id="rId5"/>
    <p:sldId id="267" r:id="rId6"/>
    <p:sldId id="266" r:id="rId7"/>
    <p:sldId id="265" r:id="rId8"/>
    <p:sldId id="256" r:id="rId9"/>
    <p:sldId id="263" r:id="rId10"/>
    <p:sldId id="258" r:id="rId11"/>
    <p:sldId id="272" r:id="rId12"/>
    <p:sldId id="257" r:id="rId13"/>
    <p:sldId id="259" r:id="rId14"/>
    <p:sldId id="260" r:id="rId15"/>
    <p:sldId id="261"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1BDA39-16D1-4327-B74B-C62704311B32}" type="datetimeFigureOut">
              <a:rPr lang="en-GB" smtClean="0"/>
              <a:t>04/10/2018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90C5244-C5E9-4CBD-A329-B4D089BDE1DF}" type="slidenum">
              <a:rPr lang="en-GB" smtClean="0"/>
              <a:t>‹#›</a:t>
            </a:fld>
            <a:endParaRPr lang="en-GB"/>
          </a:p>
        </p:txBody>
      </p:sp>
    </p:spTree>
    <p:extLst>
      <p:ext uri="{BB962C8B-B14F-4D97-AF65-F5344CB8AC3E}">
        <p14:creationId xmlns:p14="http://schemas.microsoft.com/office/powerpoint/2010/main" val="2202468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1</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Classes running in Bridgwater, Taunton x2, Mineheadx2, Wellington, Yeovil x2, South </a:t>
            </a:r>
            <a:r>
              <a:rPr lang="en-GB" dirty="0" err="1"/>
              <a:t>Petherton</a:t>
            </a:r>
            <a:r>
              <a:rPr lang="en-GB" dirty="0"/>
              <a:t>, Willitonx2, Chard……………….starting shortly in Wincanton, Frome, Wells, Martock, further areas identified is </a:t>
            </a:r>
            <a:r>
              <a:rPr lang="en-GB" dirty="0" err="1"/>
              <a:t>Langport</a:t>
            </a:r>
            <a:r>
              <a:rPr lang="en-GB" dirty="0"/>
              <a:t>, </a:t>
            </a:r>
            <a:r>
              <a:rPr lang="en-GB" dirty="0" err="1"/>
              <a:t>Wiveliscombe</a:t>
            </a:r>
            <a:r>
              <a:rPr lang="en-GB" dirty="0"/>
              <a:t>, Somerton, Shepton Mallet, Glastonbury, Exmoor, </a:t>
            </a:r>
            <a:r>
              <a:rPr lang="en-GB" dirty="0" err="1"/>
              <a:t>Axbridge</a:t>
            </a:r>
            <a:r>
              <a:rPr lang="en-GB" dirty="0"/>
              <a:t> &amp; </a:t>
            </a:r>
            <a:r>
              <a:rPr lang="en-GB" dirty="0" err="1"/>
              <a:t>Ilminster</a:t>
            </a:r>
            <a:r>
              <a:rPr lang="en-GB" dirty="0"/>
              <a:t>…………….</a:t>
            </a:r>
          </a:p>
        </p:txBody>
      </p:sp>
      <p:sp>
        <p:nvSpPr>
          <p:cNvPr id="4" name="Slide Number Placeholder 3"/>
          <p:cNvSpPr>
            <a:spLocks noGrp="1"/>
          </p:cNvSpPr>
          <p:nvPr>
            <p:ph type="sldNum" sz="quarter" idx="10"/>
          </p:nvPr>
        </p:nvSpPr>
        <p:spPr/>
        <p:txBody>
          <a:bodyPr/>
          <a:lstStyle/>
          <a:p>
            <a:fld id="{C90C5244-C5E9-4CBD-A329-B4D089BDE1DF}" type="slidenum">
              <a:rPr lang="en-GB" smtClean="0"/>
              <a:t>10</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C5244-C5E9-4CBD-A329-B4D089BDE1DF}" type="slidenum">
              <a:rPr lang="en-GB" smtClean="0"/>
              <a:t>11</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New teachers needed in areas where gaps have been identified, recruiting volunteers to support these classes, continuing to raise awareness of the classes (and the inclusion criteria) we need to have an agreed outcome measure/s to progress participants, continue </a:t>
            </a:r>
            <a:r>
              <a:rPr lang="en-GB" dirty="0" err="1"/>
              <a:t>deveioping</a:t>
            </a:r>
            <a:r>
              <a:rPr lang="en-GB" dirty="0"/>
              <a:t> the programme and help break down any barriers to participation like transport, caring roles and health problems.</a:t>
            </a:r>
          </a:p>
        </p:txBody>
      </p:sp>
      <p:sp>
        <p:nvSpPr>
          <p:cNvPr id="4" name="Slide Number Placeholder 3"/>
          <p:cNvSpPr>
            <a:spLocks noGrp="1"/>
          </p:cNvSpPr>
          <p:nvPr>
            <p:ph type="sldNum" sz="quarter" idx="10"/>
          </p:nvPr>
        </p:nvSpPr>
        <p:spPr/>
        <p:txBody>
          <a:bodyPr/>
          <a:lstStyle/>
          <a:p>
            <a:fld id="{C90C5244-C5E9-4CBD-A329-B4D089BDE1DF}" type="slidenum">
              <a:rPr lang="en-GB" smtClean="0"/>
              <a:t>12</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Class at </a:t>
            </a:r>
            <a:r>
              <a:rPr lang="en-GB" dirty="0" err="1"/>
              <a:t>Williton</a:t>
            </a:r>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13</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at the back of the hall and available to download from our website</a:t>
            </a:r>
          </a:p>
        </p:txBody>
      </p:sp>
      <p:sp>
        <p:nvSpPr>
          <p:cNvPr id="4" name="Slide Number Placeholder 3"/>
          <p:cNvSpPr>
            <a:spLocks noGrp="1"/>
          </p:cNvSpPr>
          <p:nvPr>
            <p:ph type="sldNum" sz="quarter" idx="10"/>
          </p:nvPr>
        </p:nvSpPr>
        <p:spPr/>
        <p:txBody>
          <a:bodyPr/>
          <a:lstStyle/>
          <a:p>
            <a:fld id="{C90C5244-C5E9-4CBD-A329-B4D089BDE1DF}" type="slidenum">
              <a:rPr lang="en-GB" smtClean="0"/>
              <a:t>14</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Contact details, website details and </a:t>
            </a:r>
            <a:r>
              <a:rPr lang="en-GB" dirty="0" err="1"/>
              <a:t>facebook</a:t>
            </a:r>
            <a:r>
              <a:rPr lang="en-GB" dirty="0"/>
              <a:t>!</a:t>
            </a:r>
          </a:p>
        </p:txBody>
      </p:sp>
      <p:sp>
        <p:nvSpPr>
          <p:cNvPr id="4" name="Slide Number Placeholder 3"/>
          <p:cNvSpPr>
            <a:spLocks noGrp="1"/>
          </p:cNvSpPr>
          <p:nvPr>
            <p:ph type="sldNum" sz="quarter" idx="10"/>
          </p:nvPr>
        </p:nvSpPr>
        <p:spPr/>
        <p:txBody>
          <a:bodyPr/>
          <a:lstStyle/>
          <a:p>
            <a:fld id="{C90C5244-C5E9-4CBD-A329-B4D089BDE1DF}" type="slidenum">
              <a:rPr lang="en-GB" smtClean="0"/>
              <a:t>15</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Several</a:t>
            </a:r>
            <a:r>
              <a:rPr lang="en-GB" baseline="0" dirty="0" smtClean="0"/>
              <a:t> trials have been conducted since, further details can be found on the Profound.eu.org website</a:t>
            </a:r>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2</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3</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group based version of OEP delivered by trained exercise instructors over a 6 month period</a:t>
            </a:r>
            <a:r>
              <a:rPr lang="en-GB" baseline="0" dirty="0" smtClean="0"/>
              <a:t> has shown to decrease falls and increase cognitive function and more effective for improving functional balance, muscle strength and physical health</a:t>
            </a:r>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4</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solidFill>
                  <a:schemeClr val="tx1"/>
                </a:solidFill>
              </a:rPr>
              <a:t>5 Warm Up Exercises</a:t>
            </a:r>
          </a:p>
          <a:p>
            <a:r>
              <a:rPr lang="en-GB" dirty="0" smtClean="0">
                <a:solidFill>
                  <a:schemeClr val="tx1"/>
                </a:solidFill>
              </a:rPr>
              <a:t>5 Strength training Exercises</a:t>
            </a:r>
          </a:p>
          <a:p>
            <a:r>
              <a:rPr lang="en-GB" dirty="0" smtClean="0">
                <a:solidFill>
                  <a:schemeClr val="tx1"/>
                </a:solidFill>
              </a:rPr>
              <a:t>15 Balance Training Exercises</a:t>
            </a:r>
          </a:p>
          <a:p>
            <a:r>
              <a:rPr lang="en-GB" dirty="0" smtClean="0">
                <a:solidFill>
                  <a:schemeClr val="tx1"/>
                </a:solidFill>
              </a:rPr>
              <a:t>Cool Down</a:t>
            </a:r>
          </a:p>
          <a:p>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5</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6</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C5244-C5E9-4CBD-A329-B4D089BDE1DF}" type="slidenum">
              <a:rPr lang="en-GB" smtClean="0"/>
              <a:t>7</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 </a:t>
            </a:r>
            <a:r>
              <a:rPr lang="en-GB" dirty="0" err="1"/>
              <a:t>Tansin</a:t>
            </a:r>
            <a:r>
              <a:rPr lang="en-GB" dirty="0"/>
              <a:t> Benn helped us with this evaluation, we learnt that a second set of eyes were crucial, people progress at differing rates, abilities and commitment of teachers is paramount, social side is very important, clear messages were needed about expectations, the diary is very important to maintain commitment for home exercises, follow up phone calls if missed sessions, and this is still in progress.  Regular meetings and get togethers to share learning and discuss barriers.  There should be a maximum class size which we have set at 12 at the moment.  We are challenging balance and therefore advanced venue checks are in place, accessibility and sturdy chairs.  Expectations needs to be set out at the onset of the classes and clarification of the vision and purpose of the programme.  Teachers need full support throughout the programme.  Feedback from leaders have helped us shape the project and support them better.</a:t>
            </a:r>
          </a:p>
        </p:txBody>
      </p:sp>
      <p:sp>
        <p:nvSpPr>
          <p:cNvPr id="4" name="Slide Number Placeholder 3"/>
          <p:cNvSpPr>
            <a:spLocks noGrp="1"/>
          </p:cNvSpPr>
          <p:nvPr>
            <p:ph type="sldNum" sz="quarter" idx="10"/>
          </p:nvPr>
        </p:nvSpPr>
        <p:spPr/>
        <p:txBody>
          <a:bodyPr/>
          <a:lstStyle/>
          <a:p>
            <a:fld id="{C90C5244-C5E9-4CBD-A329-B4D089BDE1DF}" type="slidenum">
              <a:rPr lang="en-GB" smtClean="0"/>
              <a:t>8</a:t>
            </a:fld>
            <a:endParaRPr lang="en-GB"/>
          </a:p>
        </p:txBody>
      </p:sp>
    </p:spTree>
    <p:extLst>
      <p:ext uri="{BB962C8B-B14F-4D97-AF65-F5344CB8AC3E}">
        <p14:creationId xmlns:p14="http://schemas.microsoft.com/office/powerpoint/2010/main" val="3351729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C5244-C5E9-4CBD-A329-B4D089BDE1DF}" type="slidenum">
              <a:rPr lang="en-GB" smtClean="0"/>
              <a:t>9</a:t>
            </a:fld>
            <a:endParaRPr lang="en-GB"/>
          </a:p>
        </p:txBody>
      </p:sp>
    </p:spTree>
    <p:extLst>
      <p:ext uri="{BB962C8B-B14F-4D97-AF65-F5344CB8AC3E}">
        <p14:creationId xmlns:p14="http://schemas.microsoft.com/office/powerpoint/2010/main" val="335172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3937194-15C5-47A9-8CC8-FF9E11F49C52}" type="datetime1">
              <a:rPr lang="en-GB" smtClean="0"/>
              <a:t>04/10/2018</a:t>
            </a:fld>
            <a:endParaRPr lang="en-GB"/>
          </a:p>
        </p:txBody>
      </p:sp>
      <p:sp>
        <p:nvSpPr>
          <p:cNvPr id="5" name="Footer Placeholder 4"/>
          <p:cNvSpPr>
            <a:spLocks noGrp="1"/>
          </p:cNvSpPr>
          <p:nvPr>
            <p:ph type="ftr" sz="quarter" idx="11"/>
          </p:nvPr>
        </p:nvSpPr>
        <p:spPr/>
        <p:txBody>
          <a:bodyPr/>
          <a:lstStyle/>
          <a:p>
            <a:r>
              <a:rPr lang="en-GB"/>
              <a:t>Age UK Somerset - Registered Charity No: 1015900</a:t>
            </a:r>
          </a:p>
        </p:txBody>
      </p:sp>
      <p:sp>
        <p:nvSpPr>
          <p:cNvPr id="6" name="Slide Number Placeholder 5"/>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2127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74FA59-F79F-4615-AF47-51ABC974A6C6}" type="datetime1">
              <a:rPr lang="en-GB" smtClean="0"/>
              <a:t>04/10/2018</a:t>
            </a:fld>
            <a:endParaRPr lang="en-GB"/>
          </a:p>
        </p:txBody>
      </p:sp>
      <p:sp>
        <p:nvSpPr>
          <p:cNvPr id="5" name="Footer Placeholder 4"/>
          <p:cNvSpPr>
            <a:spLocks noGrp="1"/>
          </p:cNvSpPr>
          <p:nvPr>
            <p:ph type="ftr" sz="quarter" idx="11"/>
          </p:nvPr>
        </p:nvSpPr>
        <p:spPr/>
        <p:txBody>
          <a:bodyPr/>
          <a:lstStyle/>
          <a:p>
            <a:r>
              <a:rPr lang="en-GB"/>
              <a:t>Age UK Somerset - Registered Charity No: 1015900</a:t>
            </a:r>
          </a:p>
        </p:txBody>
      </p:sp>
      <p:sp>
        <p:nvSpPr>
          <p:cNvPr id="6" name="Slide Number Placeholder 5"/>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660233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BFD64E-6E1C-4050-91B1-27412386E139}" type="datetime1">
              <a:rPr lang="en-GB" smtClean="0"/>
              <a:t>04/10/2018</a:t>
            </a:fld>
            <a:endParaRPr lang="en-GB"/>
          </a:p>
        </p:txBody>
      </p:sp>
      <p:sp>
        <p:nvSpPr>
          <p:cNvPr id="5" name="Footer Placeholder 4"/>
          <p:cNvSpPr>
            <a:spLocks noGrp="1"/>
          </p:cNvSpPr>
          <p:nvPr>
            <p:ph type="ftr" sz="quarter" idx="11"/>
          </p:nvPr>
        </p:nvSpPr>
        <p:spPr/>
        <p:txBody>
          <a:bodyPr/>
          <a:lstStyle/>
          <a:p>
            <a:r>
              <a:rPr lang="en-GB"/>
              <a:t>Age UK Somerset - Registered Charity No: 1015900</a:t>
            </a:r>
          </a:p>
        </p:txBody>
      </p:sp>
      <p:sp>
        <p:nvSpPr>
          <p:cNvPr id="6" name="Slide Number Placeholder 5"/>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91070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F54512-ABDD-409F-80F9-5C8B3AC1C1BB}" type="datetime1">
              <a:rPr lang="en-GB" smtClean="0"/>
              <a:t>04/10/2018</a:t>
            </a:fld>
            <a:endParaRPr lang="en-GB"/>
          </a:p>
        </p:txBody>
      </p:sp>
      <p:sp>
        <p:nvSpPr>
          <p:cNvPr id="5" name="Footer Placeholder 4"/>
          <p:cNvSpPr>
            <a:spLocks noGrp="1"/>
          </p:cNvSpPr>
          <p:nvPr>
            <p:ph type="ftr" sz="quarter" idx="11"/>
          </p:nvPr>
        </p:nvSpPr>
        <p:spPr/>
        <p:txBody>
          <a:bodyPr/>
          <a:lstStyle/>
          <a:p>
            <a:r>
              <a:rPr lang="en-GB"/>
              <a:t>Age UK Somerset - Registered Charity No: 1015900</a:t>
            </a:r>
          </a:p>
        </p:txBody>
      </p:sp>
      <p:sp>
        <p:nvSpPr>
          <p:cNvPr id="6" name="Slide Number Placeholder 5"/>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63187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A13A63-1BC0-48A0-9CCD-E44A0C00D3BC}" type="datetime1">
              <a:rPr lang="en-GB" smtClean="0"/>
              <a:t>04/10/2018</a:t>
            </a:fld>
            <a:endParaRPr lang="en-GB"/>
          </a:p>
        </p:txBody>
      </p:sp>
      <p:sp>
        <p:nvSpPr>
          <p:cNvPr id="5" name="Footer Placeholder 4"/>
          <p:cNvSpPr>
            <a:spLocks noGrp="1"/>
          </p:cNvSpPr>
          <p:nvPr>
            <p:ph type="ftr" sz="quarter" idx="11"/>
          </p:nvPr>
        </p:nvSpPr>
        <p:spPr/>
        <p:txBody>
          <a:bodyPr/>
          <a:lstStyle/>
          <a:p>
            <a:r>
              <a:rPr lang="en-GB"/>
              <a:t>Age UK Somerset - Registered Charity No: 1015900</a:t>
            </a:r>
          </a:p>
        </p:txBody>
      </p:sp>
      <p:sp>
        <p:nvSpPr>
          <p:cNvPr id="6" name="Slide Number Placeholder 5"/>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428246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C002EE-E993-4E54-9B5C-56DBE7C81C5F}" type="datetime1">
              <a:rPr lang="en-GB" smtClean="0"/>
              <a:t>04/10/2018</a:t>
            </a:fld>
            <a:endParaRPr lang="en-GB"/>
          </a:p>
        </p:txBody>
      </p:sp>
      <p:sp>
        <p:nvSpPr>
          <p:cNvPr id="6" name="Footer Placeholder 5"/>
          <p:cNvSpPr>
            <a:spLocks noGrp="1"/>
          </p:cNvSpPr>
          <p:nvPr>
            <p:ph type="ftr" sz="quarter" idx="11"/>
          </p:nvPr>
        </p:nvSpPr>
        <p:spPr/>
        <p:txBody>
          <a:bodyPr/>
          <a:lstStyle/>
          <a:p>
            <a:r>
              <a:rPr lang="en-GB"/>
              <a:t>Age UK Somerset - Registered Charity No: 1015900</a:t>
            </a:r>
          </a:p>
        </p:txBody>
      </p:sp>
      <p:sp>
        <p:nvSpPr>
          <p:cNvPr id="7" name="Slide Number Placeholder 6"/>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25393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836073F-AABC-47AA-8750-232E5D7B7B19}" type="datetime1">
              <a:rPr lang="en-GB" smtClean="0"/>
              <a:t>04/10/2018</a:t>
            </a:fld>
            <a:endParaRPr lang="en-GB"/>
          </a:p>
        </p:txBody>
      </p:sp>
      <p:sp>
        <p:nvSpPr>
          <p:cNvPr id="8" name="Footer Placeholder 7"/>
          <p:cNvSpPr>
            <a:spLocks noGrp="1"/>
          </p:cNvSpPr>
          <p:nvPr>
            <p:ph type="ftr" sz="quarter" idx="11"/>
          </p:nvPr>
        </p:nvSpPr>
        <p:spPr/>
        <p:txBody>
          <a:bodyPr/>
          <a:lstStyle/>
          <a:p>
            <a:r>
              <a:rPr lang="en-GB"/>
              <a:t>Age UK Somerset - Registered Charity No: 1015900</a:t>
            </a:r>
          </a:p>
        </p:txBody>
      </p:sp>
      <p:sp>
        <p:nvSpPr>
          <p:cNvPr id="9" name="Slide Number Placeholder 8"/>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242176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519FA7-4633-4FC9-B3D2-73A465F09197}" type="datetime1">
              <a:rPr lang="en-GB" smtClean="0"/>
              <a:t>04/10/2018</a:t>
            </a:fld>
            <a:endParaRPr lang="en-GB"/>
          </a:p>
        </p:txBody>
      </p:sp>
      <p:sp>
        <p:nvSpPr>
          <p:cNvPr id="4" name="Footer Placeholder 3"/>
          <p:cNvSpPr>
            <a:spLocks noGrp="1"/>
          </p:cNvSpPr>
          <p:nvPr>
            <p:ph type="ftr" sz="quarter" idx="11"/>
          </p:nvPr>
        </p:nvSpPr>
        <p:spPr/>
        <p:txBody>
          <a:bodyPr/>
          <a:lstStyle/>
          <a:p>
            <a:r>
              <a:rPr lang="en-GB"/>
              <a:t>Age UK Somerset - Registered Charity No: 1015900</a:t>
            </a:r>
          </a:p>
        </p:txBody>
      </p:sp>
      <p:sp>
        <p:nvSpPr>
          <p:cNvPr id="5" name="Slide Number Placeholder 4"/>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61104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32A57-364E-4FB9-A28E-08500C264F0B}" type="datetime1">
              <a:rPr lang="en-GB" smtClean="0"/>
              <a:t>04/10/2018</a:t>
            </a:fld>
            <a:endParaRPr lang="en-GB"/>
          </a:p>
        </p:txBody>
      </p:sp>
      <p:sp>
        <p:nvSpPr>
          <p:cNvPr id="3" name="Footer Placeholder 2"/>
          <p:cNvSpPr>
            <a:spLocks noGrp="1"/>
          </p:cNvSpPr>
          <p:nvPr>
            <p:ph type="ftr" sz="quarter" idx="11"/>
          </p:nvPr>
        </p:nvSpPr>
        <p:spPr/>
        <p:txBody>
          <a:bodyPr/>
          <a:lstStyle/>
          <a:p>
            <a:r>
              <a:rPr lang="en-GB"/>
              <a:t>Age UK Somerset - Registered Charity No: 1015900</a:t>
            </a:r>
          </a:p>
        </p:txBody>
      </p:sp>
      <p:sp>
        <p:nvSpPr>
          <p:cNvPr id="4" name="Slide Number Placeholder 3"/>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66694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9DB605-574A-4EEB-B503-6F9EBF859A54}" type="datetime1">
              <a:rPr lang="en-GB" smtClean="0"/>
              <a:t>04/10/2018</a:t>
            </a:fld>
            <a:endParaRPr lang="en-GB"/>
          </a:p>
        </p:txBody>
      </p:sp>
      <p:sp>
        <p:nvSpPr>
          <p:cNvPr id="6" name="Footer Placeholder 5"/>
          <p:cNvSpPr>
            <a:spLocks noGrp="1"/>
          </p:cNvSpPr>
          <p:nvPr>
            <p:ph type="ftr" sz="quarter" idx="11"/>
          </p:nvPr>
        </p:nvSpPr>
        <p:spPr/>
        <p:txBody>
          <a:bodyPr/>
          <a:lstStyle/>
          <a:p>
            <a:r>
              <a:rPr lang="en-GB"/>
              <a:t>Age UK Somerset - Registered Charity No: 1015900</a:t>
            </a:r>
          </a:p>
        </p:txBody>
      </p:sp>
      <p:sp>
        <p:nvSpPr>
          <p:cNvPr id="7" name="Slide Number Placeholder 6"/>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1282798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0D08E2-D41A-4906-BDFD-6C33F771248F}" type="datetime1">
              <a:rPr lang="en-GB" smtClean="0"/>
              <a:t>04/10/2018</a:t>
            </a:fld>
            <a:endParaRPr lang="en-GB"/>
          </a:p>
        </p:txBody>
      </p:sp>
      <p:sp>
        <p:nvSpPr>
          <p:cNvPr id="6" name="Footer Placeholder 5"/>
          <p:cNvSpPr>
            <a:spLocks noGrp="1"/>
          </p:cNvSpPr>
          <p:nvPr>
            <p:ph type="ftr" sz="quarter" idx="11"/>
          </p:nvPr>
        </p:nvSpPr>
        <p:spPr/>
        <p:txBody>
          <a:bodyPr/>
          <a:lstStyle/>
          <a:p>
            <a:r>
              <a:rPr lang="en-GB"/>
              <a:t>Age UK Somerset - Registered Charity No: 1015900</a:t>
            </a:r>
          </a:p>
        </p:txBody>
      </p:sp>
      <p:sp>
        <p:nvSpPr>
          <p:cNvPr id="7" name="Slide Number Placeholder 6"/>
          <p:cNvSpPr>
            <a:spLocks noGrp="1"/>
          </p:cNvSpPr>
          <p:nvPr>
            <p:ph type="sldNum" sz="quarter" idx="12"/>
          </p:nvPr>
        </p:nvSpPr>
        <p:spPr/>
        <p:txBody>
          <a:bodyPr/>
          <a:lstStyle/>
          <a:p>
            <a:fld id="{1B482F4B-BBFA-495D-A21C-DF168C40E076}" type="slidenum">
              <a:rPr lang="en-GB" smtClean="0"/>
              <a:t>‹#›</a:t>
            </a:fld>
            <a:endParaRPr lang="en-GB"/>
          </a:p>
        </p:txBody>
      </p:sp>
    </p:spTree>
    <p:extLst>
      <p:ext uri="{BB962C8B-B14F-4D97-AF65-F5344CB8AC3E}">
        <p14:creationId xmlns:p14="http://schemas.microsoft.com/office/powerpoint/2010/main" val="21610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alphaModFix amt="1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F67DB-1220-4C50-830A-ED936BBBDC2C}" type="datetime1">
              <a:rPr lang="en-GB" smtClean="0"/>
              <a:t>04/10/2018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Age UK Somerset - Registered Charity No: 1015900</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82F4B-BBFA-495D-A21C-DF168C40E076}" type="slidenum">
              <a:rPr lang="en-GB" smtClean="0"/>
              <a:t>‹#›</a:t>
            </a:fld>
            <a:endParaRPr lang="en-GB"/>
          </a:p>
        </p:txBody>
      </p:sp>
    </p:spTree>
    <p:extLst>
      <p:ext uri="{BB962C8B-B14F-4D97-AF65-F5344CB8AC3E}">
        <p14:creationId xmlns:p14="http://schemas.microsoft.com/office/powerpoint/2010/main" val="81700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ageingwell@ageuksomerset.org.u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acebook.com/healthandwellbeingsomerset/" TargetMode="External"/><Relationship Id="rId4" Type="http://schemas.openxmlformats.org/officeDocument/2006/relationships/hyperlink" Target="https://www.ageuk.org.uk/somerset/our-services/ageing-well-exercise-sessions/stay-strong-stay-stead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normAutofit/>
          </a:bodyPr>
          <a:lstStyle/>
          <a:p>
            <a:r>
              <a:rPr lang="en-GB" sz="4400" dirty="0" smtClean="0">
                <a:solidFill>
                  <a:schemeClr val="tx1"/>
                </a:solidFill>
              </a:rPr>
              <a:t>Otago evidence based Exercise Programme to prevent falls</a:t>
            </a:r>
          </a:p>
          <a:p>
            <a:r>
              <a:rPr lang="en-GB" sz="4400" dirty="0" smtClean="0">
                <a:solidFill>
                  <a:schemeClr val="tx1"/>
                </a:solidFill>
              </a:rPr>
              <a:t>(OEP)</a:t>
            </a:r>
            <a:endParaRPr lang="en-GB" sz="4400"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dirty="0"/>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pic>
        <p:nvPicPr>
          <p:cNvPr id="6" name="Picture 5"/>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53159" y="1435937"/>
            <a:ext cx="8103616" cy="4254996"/>
          </a:xfrm>
          <a:prstGeom prst="rect">
            <a:avLst/>
          </a:prstGeom>
        </p:spPr>
      </p:pic>
    </p:spTree>
    <p:extLst>
      <p:ext uri="{BB962C8B-B14F-4D97-AF65-F5344CB8AC3E}">
        <p14:creationId xmlns:p14="http://schemas.microsoft.com/office/powerpoint/2010/main" val="241438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1151179"/>
            <a:ext cx="7160840" cy="4487621"/>
          </a:xfrm>
        </p:spPr>
        <p:txBody>
          <a:bodyPr>
            <a:normAutofit lnSpcReduction="10000"/>
          </a:bodyPr>
          <a:lstStyle/>
          <a:p>
            <a:r>
              <a:rPr lang="en-GB" b="1" dirty="0">
                <a:solidFill>
                  <a:schemeClr val="tx1"/>
                </a:solidFill>
              </a:rPr>
              <a:t>Outcomes</a:t>
            </a:r>
          </a:p>
          <a:p>
            <a:pPr marL="457200" indent="-457200" algn="l">
              <a:buFont typeface="Arial" panose="020B0604020202020204" pitchFamily="34" charset="0"/>
              <a:buChar char="•"/>
            </a:pPr>
            <a:r>
              <a:rPr lang="en-GB" sz="2400" b="1" dirty="0">
                <a:solidFill>
                  <a:schemeClr val="tx1"/>
                </a:solidFill>
              </a:rPr>
              <a:t>Improved strength and balance</a:t>
            </a:r>
          </a:p>
          <a:p>
            <a:pPr marL="457200" indent="-457200" algn="l">
              <a:buFont typeface="Arial" panose="020B0604020202020204" pitchFamily="34" charset="0"/>
              <a:buChar char="•"/>
            </a:pPr>
            <a:r>
              <a:rPr lang="en-GB" sz="2400" b="1" dirty="0">
                <a:solidFill>
                  <a:schemeClr val="tx1"/>
                </a:solidFill>
              </a:rPr>
              <a:t>Confidence increases</a:t>
            </a:r>
          </a:p>
          <a:p>
            <a:pPr marL="457200" indent="-457200" algn="l">
              <a:buFont typeface="Arial" panose="020B0604020202020204" pitchFamily="34" charset="0"/>
              <a:buChar char="•"/>
            </a:pPr>
            <a:r>
              <a:rPr lang="en-GB" sz="2400" b="1" dirty="0">
                <a:solidFill>
                  <a:schemeClr val="tx1"/>
                </a:solidFill>
              </a:rPr>
              <a:t>Less isolated</a:t>
            </a:r>
          </a:p>
          <a:p>
            <a:pPr marL="457200" indent="-457200" algn="l">
              <a:buFont typeface="Arial" panose="020B0604020202020204" pitchFamily="34" charset="0"/>
              <a:buChar char="•"/>
            </a:pPr>
            <a:r>
              <a:rPr lang="en-GB" sz="2400" b="1" dirty="0">
                <a:solidFill>
                  <a:schemeClr val="tx1"/>
                </a:solidFill>
              </a:rPr>
              <a:t>Fear of falling decreases</a:t>
            </a:r>
          </a:p>
          <a:p>
            <a:pPr marL="457200" indent="-457200" algn="l">
              <a:buFont typeface="Arial" panose="020B0604020202020204" pitchFamily="34" charset="0"/>
              <a:buChar char="•"/>
            </a:pPr>
            <a:r>
              <a:rPr lang="en-GB" sz="2400" b="1" dirty="0">
                <a:solidFill>
                  <a:schemeClr val="tx1"/>
                </a:solidFill>
              </a:rPr>
              <a:t>Real friendships are made – peer support, motivation and encouragement</a:t>
            </a:r>
          </a:p>
          <a:p>
            <a:pPr marL="457200" indent="-457200" algn="l">
              <a:buFont typeface="Arial" panose="020B0604020202020204" pitchFamily="34" charset="0"/>
              <a:buChar char="•"/>
            </a:pPr>
            <a:r>
              <a:rPr lang="en-GB" sz="2400" b="1" dirty="0">
                <a:solidFill>
                  <a:schemeClr val="tx1"/>
                </a:solidFill>
              </a:rPr>
              <a:t>Both physical and mental wellbeing increases</a:t>
            </a:r>
          </a:p>
          <a:p>
            <a:pPr marL="457200" indent="-457200" algn="l">
              <a:buFont typeface="Arial" panose="020B0604020202020204" pitchFamily="34" charset="0"/>
              <a:buChar char="•"/>
            </a:pPr>
            <a:r>
              <a:rPr lang="en-GB" sz="2400" b="1" dirty="0">
                <a:solidFill>
                  <a:schemeClr val="tx1"/>
                </a:solidFill>
              </a:rPr>
              <a:t>Continued self management of condition/maintenance (particularly from those suffering </a:t>
            </a:r>
            <a:r>
              <a:rPr lang="en-GB" sz="2400" b="1" dirty="0" err="1">
                <a:solidFill>
                  <a:schemeClr val="tx1"/>
                </a:solidFill>
              </a:rPr>
              <a:t>Parkinsons</a:t>
            </a:r>
            <a:r>
              <a:rPr lang="en-GB" sz="2400" b="1" dirty="0">
                <a:solidFill>
                  <a:schemeClr val="tx1"/>
                </a:solidFill>
              </a:rPr>
              <a:t>)</a:t>
            </a:r>
          </a:p>
          <a:p>
            <a:pPr marL="457200" indent="-457200" algn="l">
              <a:buFont typeface="Arial" panose="020B0604020202020204" pitchFamily="34" charset="0"/>
              <a:buChar char="•"/>
            </a:pPr>
            <a:endParaRPr lang="en-GB" sz="2400" b="1" dirty="0">
              <a:solidFill>
                <a:schemeClr val="tx1"/>
              </a:solidFill>
            </a:endParaRPr>
          </a:p>
          <a:p>
            <a:endParaRPr lang="en-GB" b="1" dirty="0"/>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84110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7404" y="1268760"/>
            <a:ext cx="7871019" cy="4464496"/>
          </a:xfrm>
        </p:spPr>
        <p:txBody>
          <a:bodyPr/>
          <a:lstStyle/>
          <a:p>
            <a:r>
              <a:rPr lang="en-GB" dirty="0">
                <a:solidFill>
                  <a:schemeClr val="tx1"/>
                </a:solidFill>
              </a:rPr>
              <a:t>Next Steps</a:t>
            </a:r>
          </a:p>
          <a:p>
            <a:pPr marL="457200" indent="-457200">
              <a:buFont typeface="Arial" panose="020B0604020202020204" pitchFamily="34" charset="0"/>
              <a:buChar char="•"/>
            </a:pPr>
            <a:r>
              <a:rPr lang="en-GB" dirty="0">
                <a:solidFill>
                  <a:schemeClr val="tx1"/>
                </a:solidFill>
              </a:rPr>
              <a:t>Recruit another cohort of teachers</a:t>
            </a:r>
          </a:p>
          <a:p>
            <a:pPr marL="457200" indent="-457200">
              <a:buFont typeface="Arial" panose="020B0604020202020204" pitchFamily="34" charset="0"/>
              <a:buChar char="•"/>
            </a:pPr>
            <a:r>
              <a:rPr lang="en-GB" dirty="0">
                <a:solidFill>
                  <a:schemeClr val="tx1"/>
                </a:solidFill>
              </a:rPr>
              <a:t>Identify areas of need</a:t>
            </a:r>
          </a:p>
          <a:p>
            <a:pPr marL="457200" indent="-457200">
              <a:buFont typeface="Arial" panose="020B0604020202020204" pitchFamily="34" charset="0"/>
              <a:buChar char="•"/>
            </a:pPr>
            <a:r>
              <a:rPr lang="en-GB" dirty="0">
                <a:solidFill>
                  <a:schemeClr val="tx1"/>
                </a:solidFill>
              </a:rPr>
              <a:t>Recruit more volunteers</a:t>
            </a:r>
          </a:p>
          <a:p>
            <a:pPr marL="457200" indent="-457200">
              <a:buFont typeface="Arial" panose="020B0604020202020204" pitchFamily="34" charset="0"/>
              <a:buChar char="•"/>
            </a:pPr>
            <a:r>
              <a:rPr lang="en-GB" dirty="0">
                <a:solidFill>
                  <a:schemeClr val="tx1"/>
                </a:solidFill>
              </a:rPr>
              <a:t>Agree outcome measures</a:t>
            </a:r>
          </a:p>
          <a:p>
            <a:pPr marL="457200" indent="-457200">
              <a:buFont typeface="Arial" panose="020B0604020202020204" pitchFamily="34" charset="0"/>
              <a:buChar char="•"/>
            </a:pPr>
            <a:r>
              <a:rPr lang="en-GB" dirty="0">
                <a:solidFill>
                  <a:schemeClr val="tx1"/>
                </a:solidFill>
              </a:rPr>
              <a:t>Encourage purchase of own weights </a:t>
            </a:r>
          </a:p>
          <a:p>
            <a:pPr marL="457200" indent="-457200">
              <a:buFont typeface="Arial" panose="020B0604020202020204" pitchFamily="34" charset="0"/>
              <a:buChar char="•"/>
            </a:pPr>
            <a:r>
              <a:rPr lang="en-GB" dirty="0">
                <a:solidFill>
                  <a:schemeClr val="tx1"/>
                </a:solidFill>
              </a:rPr>
              <a:t>More problem solving</a:t>
            </a:r>
          </a:p>
          <a:p>
            <a:pPr marL="457200" indent="-457200">
              <a:buFont typeface="Arial" panose="020B0604020202020204" pitchFamily="34" charset="0"/>
              <a:buChar char="•"/>
            </a:pPr>
            <a:endParaRPr lang="en-GB"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241438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12160" y="2425188"/>
            <a:ext cx="2462662" cy="3236060"/>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62742" y="1225047"/>
            <a:ext cx="3327151" cy="4436201"/>
          </a:xfrm>
          <a:prstGeom prst="rect">
            <a:avLst/>
          </a:prstGeom>
        </p:spPr>
      </p:pic>
      <p:pic>
        <p:nvPicPr>
          <p:cNvPr id="8" name="Picture 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034408" y="1594946"/>
            <a:ext cx="1836204" cy="2448272"/>
          </a:xfrm>
          <a:prstGeom prst="rect">
            <a:avLst/>
          </a:prstGeom>
        </p:spPr>
      </p:pic>
    </p:spTree>
    <p:extLst>
      <p:ext uri="{BB962C8B-B14F-4D97-AF65-F5344CB8AC3E}">
        <p14:creationId xmlns:p14="http://schemas.microsoft.com/office/powerpoint/2010/main" val="241438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lstStyle/>
          <a:p>
            <a:r>
              <a:rPr lang="en-GB" b="1" dirty="0">
                <a:solidFill>
                  <a:schemeClr val="tx1"/>
                </a:solidFill>
              </a:rPr>
              <a:t>Resources available:</a:t>
            </a:r>
          </a:p>
          <a:p>
            <a:r>
              <a:rPr lang="en-GB" dirty="0">
                <a:solidFill>
                  <a:schemeClr val="tx1"/>
                </a:solidFill>
              </a:rPr>
              <a:t>Referral form</a:t>
            </a:r>
          </a:p>
          <a:p>
            <a:r>
              <a:rPr lang="en-GB" dirty="0">
                <a:solidFill>
                  <a:schemeClr val="tx1"/>
                </a:solidFill>
              </a:rPr>
              <a:t>Inclusion Criteria</a:t>
            </a:r>
          </a:p>
          <a:p>
            <a:r>
              <a:rPr lang="en-GB" dirty="0">
                <a:solidFill>
                  <a:schemeClr val="tx1"/>
                </a:solidFill>
              </a:rPr>
              <a:t>Flowchart</a:t>
            </a:r>
          </a:p>
          <a:p>
            <a:r>
              <a:rPr lang="en-GB" dirty="0">
                <a:solidFill>
                  <a:schemeClr val="tx1"/>
                </a:solidFill>
              </a:rPr>
              <a:t>Volunteer Role Profile</a:t>
            </a:r>
          </a:p>
          <a:p>
            <a:r>
              <a:rPr lang="en-GB" dirty="0">
                <a:solidFill>
                  <a:schemeClr val="tx1"/>
                </a:solidFill>
              </a:rPr>
              <a:t>Staying Steady booklet</a:t>
            </a:r>
          </a:p>
          <a:p>
            <a:r>
              <a:rPr lang="en-GB" dirty="0">
                <a:solidFill>
                  <a:schemeClr val="tx1"/>
                </a:solidFill>
              </a:rPr>
              <a:t>Poster</a:t>
            </a: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225112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40768"/>
            <a:ext cx="6584776" cy="4464496"/>
          </a:xfrm>
        </p:spPr>
        <p:txBody>
          <a:bodyPr/>
          <a:lstStyle/>
          <a:p>
            <a:r>
              <a:rPr lang="en-GB" dirty="0">
                <a:solidFill>
                  <a:schemeClr val="tx1"/>
                </a:solidFill>
              </a:rPr>
              <a:t>Contact</a:t>
            </a:r>
          </a:p>
          <a:p>
            <a:r>
              <a:rPr lang="en-GB" dirty="0">
                <a:solidFill>
                  <a:schemeClr val="tx1"/>
                </a:solidFill>
                <a:hlinkClick r:id="rId3"/>
              </a:rPr>
              <a:t>ageingwell@ageuksomerset.org.uk</a:t>
            </a:r>
            <a:endParaRPr lang="en-GB" dirty="0">
              <a:solidFill>
                <a:schemeClr val="tx1"/>
              </a:solidFill>
            </a:endParaRPr>
          </a:p>
          <a:p>
            <a:r>
              <a:rPr lang="en-GB" dirty="0">
                <a:solidFill>
                  <a:schemeClr val="tx1"/>
                </a:solidFill>
              </a:rPr>
              <a:t>01823 345610</a:t>
            </a:r>
          </a:p>
          <a:p>
            <a:r>
              <a:rPr lang="en-GB" dirty="0">
                <a:solidFill>
                  <a:schemeClr val="tx1"/>
                </a:solidFill>
                <a:hlinkClick r:id="rId4"/>
              </a:rPr>
              <a:t>https://www.ageuk.org.uk/somerset/our-services/ageing-well-exercise-sessions/stay-strong-stay-steady/#</a:t>
            </a:r>
            <a:r>
              <a:rPr lang="en-GB" dirty="0">
                <a:solidFill>
                  <a:schemeClr val="tx1"/>
                </a:solidFill>
              </a:rPr>
              <a:t> </a:t>
            </a:r>
          </a:p>
          <a:p>
            <a:r>
              <a:rPr lang="en-GB" dirty="0">
                <a:solidFill>
                  <a:schemeClr val="tx1"/>
                </a:solidFill>
                <a:hlinkClick r:id="rId5"/>
              </a:rPr>
              <a:t>https://www.facebook.com/healthandwellbeingsomerset/</a:t>
            </a:r>
            <a:r>
              <a:rPr lang="en-GB" dirty="0">
                <a:solidFill>
                  <a:schemeClr val="tx1"/>
                </a:solidFill>
              </a:rPr>
              <a:t> </a:t>
            </a:r>
          </a:p>
        </p:txBody>
      </p:sp>
      <p:pic>
        <p:nvPicPr>
          <p:cNvPr id="1026" name="Picture 2" descr="\\auks-ta2-dc01\User Files\linda.swain\Downloads\age-uk-som-logo-trans.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225112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968552"/>
          </a:xfrm>
        </p:spPr>
        <p:txBody>
          <a:bodyPr>
            <a:normAutofit/>
          </a:bodyPr>
          <a:lstStyle/>
          <a:p>
            <a:r>
              <a:rPr lang="en-GB" dirty="0" smtClean="0">
                <a:solidFill>
                  <a:schemeClr val="tx1"/>
                </a:solidFill>
              </a:rPr>
              <a:t>Original randomised controlled trial  of a general practice programme of home based exercise to prevent falls in elderly women</a:t>
            </a:r>
          </a:p>
          <a:p>
            <a:endParaRPr lang="en-GB" dirty="0" smtClean="0">
              <a:solidFill>
                <a:schemeClr val="tx1"/>
              </a:solidFill>
            </a:endParaRPr>
          </a:p>
          <a:p>
            <a:r>
              <a:rPr lang="en-GB" dirty="0" smtClean="0">
                <a:solidFill>
                  <a:schemeClr val="tx1"/>
                </a:solidFill>
              </a:rPr>
              <a:t>Prof John Campbell, Dr Clare Robertson University of Otago </a:t>
            </a:r>
          </a:p>
          <a:p>
            <a:r>
              <a:rPr lang="en-GB" dirty="0" smtClean="0">
                <a:solidFill>
                  <a:schemeClr val="tx1"/>
                </a:solidFill>
              </a:rPr>
              <a:t>New Zealand</a:t>
            </a:r>
          </a:p>
          <a:p>
            <a:pPr algn="r"/>
            <a:r>
              <a:rPr lang="en-GB" dirty="0" smtClean="0">
                <a:solidFill>
                  <a:schemeClr val="tx1"/>
                </a:solidFill>
              </a:rPr>
              <a:t>March 2003</a:t>
            </a:r>
            <a:endParaRPr lang="en-GB"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normAutofit/>
          </a:bodyPr>
          <a:lstStyle/>
          <a:p>
            <a:r>
              <a:rPr lang="en-GB" sz="3600" dirty="0" smtClean="0">
                <a:solidFill>
                  <a:schemeClr val="tx1"/>
                </a:solidFill>
              </a:rPr>
              <a:t>The OEP programme is evidenced as a therapy led intervention and forms part of an agreed and co-ordinated pathway with suitability for entry agreed and identified by physio service leads (or clinical falls specialist in our case) and level 4 Psi’s.</a:t>
            </a:r>
            <a:endParaRPr lang="en-GB" sz="3600"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normAutofit/>
          </a:bodyPr>
          <a:lstStyle/>
          <a:p>
            <a:pPr marL="457200" indent="-457200" algn="l">
              <a:buFont typeface="Wingdings" panose="05000000000000000000" pitchFamily="2" charset="2"/>
              <a:buChar char="Ø"/>
            </a:pPr>
            <a:r>
              <a:rPr lang="en-GB" sz="2800" dirty="0" smtClean="0">
                <a:solidFill>
                  <a:schemeClr val="tx1"/>
                </a:solidFill>
              </a:rPr>
              <a:t>Effective in reducing falls in community dwelling older people</a:t>
            </a:r>
          </a:p>
          <a:p>
            <a:pPr marL="457200" indent="-457200" algn="l">
              <a:buFont typeface="Wingdings" panose="05000000000000000000" pitchFamily="2" charset="2"/>
              <a:buChar char="Ø"/>
            </a:pPr>
            <a:r>
              <a:rPr lang="en-GB" sz="2800" dirty="0" smtClean="0">
                <a:solidFill>
                  <a:schemeClr val="tx1"/>
                </a:solidFill>
              </a:rPr>
              <a:t>Most effective for people aged 80+ with previous falls history</a:t>
            </a:r>
          </a:p>
          <a:p>
            <a:pPr marL="457200" indent="-457200" algn="l">
              <a:buFont typeface="Wingdings" panose="05000000000000000000" pitchFamily="2" charset="2"/>
              <a:buChar char="Ø"/>
            </a:pPr>
            <a:r>
              <a:rPr lang="en-GB" sz="2800" dirty="0" smtClean="0">
                <a:solidFill>
                  <a:schemeClr val="tx1"/>
                </a:solidFill>
              </a:rPr>
              <a:t>Designed to decrease falls by increasing strength and balance</a:t>
            </a:r>
          </a:p>
          <a:p>
            <a:pPr marL="457200" indent="-457200" algn="l">
              <a:buFont typeface="Wingdings" panose="05000000000000000000" pitchFamily="2" charset="2"/>
              <a:buChar char="Ø"/>
            </a:pPr>
            <a:r>
              <a:rPr lang="en-GB" sz="2800" dirty="0" smtClean="0">
                <a:solidFill>
                  <a:schemeClr val="tx1"/>
                </a:solidFill>
              </a:rPr>
              <a:t>Cost effective for those aged 65+</a:t>
            </a:r>
          </a:p>
          <a:p>
            <a:pPr marL="457200" indent="-457200" algn="l">
              <a:buFont typeface="Wingdings" panose="05000000000000000000" pitchFamily="2" charset="2"/>
              <a:buChar char="Ø"/>
            </a:pPr>
            <a:r>
              <a:rPr lang="en-GB" sz="2800" dirty="0" smtClean="0">
                <a:solidFill>
                  <a:schemeClr val="tx1"/>
                </a:solidFill>
              </a:rPr>
              <a:t>Cost saving when delivered to older people aged 80+</a:t>
            </a:r>
          </a:p>
          <a:p>
            <a:pPr marL="457200" indent="-457200" algn="l">
              <a:buFont typeface="Wingdings" panose="05000000000000000000" pitchFamily="2" charset="2"/>
              <a:buChar char="Ø"/>
            </a:pPr>
            <a:endParaRPr lang="en-GB" sz="2000"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1151180"/>
            <a:ext cx="7488832" cy="5014124"/>
          </a:xfrm>
        </p:spPr>
        <p:txBody>
          <a:bodyPr>
            <a:normAutofit/>
          </a:bodyPr>
          <a:lstStyle/>
          <a:p>
            <a:pPr marL="342900" indent="-342900" algn="l">
              <a:buFont typeface="Arial" panose="020B0604020202020204" pitchFamily="34" charset="0"/>
              <a:buChar char="•"/>
            </a:pPr>
            <a:r>
              <a:rPr lang="en-GB" sz="2600" dirty="0" smtClean="0">
                <a:solidFill>
                  <a:schemeClr val="tx1"/>
                </a:solidFill>
              </a:rPr>
              <a:t>Consists of a set of leg muscle strengthening and balance retraining exercises progressing in difficulty and a walking plan</a:t>
            </a:r>
          </a:p>
          <a:p>
            <a:pPr marL="342900" indent="-342900" algn="l">
              <a:buFont typeface="Arial" panose="020B0604020202020204" pitchFamily="34" charset="0"/>
              <a:buChar char="•"/>
            </a:pPr>
            <a:r>
              <a:rPr lang="en-GB" sz="2600" dirty="0" smtClean="0">
                <a:solidFill>
                  <a:schemeClr val="tx1"/>
                </a:solidFill>
              </a:rPr>
              <a:t>Each person has a diary and a booklet with the exercise and are encouraged to purchase their own weights to practice at home</a:t>
            </a:r>
          </a:p>
          <a:p>
            <a:pPr marL="342900" indent="-342900" algn="l">
              <a:buFont typeface="Arial" panose="020B0604020202020204" pitchFamily="34" charset="0"/>
              <a:buChar char="•"/>
            </a:pPr>
            <a:r>
              <a:rPr lang="en-GB" sz="2600" dirty="0" smtClean="0">
                <a:solidFill>
                  <a:schemeClr val="tx1"/>
                </a:solidFill>
              </a:rPr>
              <a:t>Participants are expected to attend a community based class once a week and to practice at home twice and walk in between</a:t>
            </a:r>
          </a:p>
          <a:p>
            <a:pPr marL="342900" indent="-342900" algn="l">
              <a:buFont typeface="Arial" panose="020B0604020202020204" pitchFamily="34" charset="0"/>
              <a:buChar char="•"/>
            </a:pPr>
            <a:r>
              <a:rPr lang="en-GB" sz="2600" dirty="0" smtClean="0">
                <a:solidFill>
                  <a:schemeClr val="tx1"/>
                </a:solidFill>
              </a:rPr>
              <a:t>Volunteers are recruited to assist the leader, checking the diaries and provide support</a:t>
            </a:r>
            <a:endParaRPr lang="en-GB" sz="2600"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normAutofit lnSpcReduction="10000"/>
          </a:bodyPr>
          <a:lstStyle/>
          <a:p>
            <a:r>
              <a:rPr lang="en-GB" dirty="0" smtClean="0">
                <a:solidFill>
                  <a:schemeClr val="tx1"/>
                </a:solidFill>
              </a:rPr>
              <a:t>Guidelines for Inclusion</a:t>
            </a:r>
          </a:p>
          <a:p>
            <a:endParaRPr lang="en-GB" dirty="0" smtClean="0">
              <a:solidFill>
                <a:schemeClr val="tx1"/>
              </a:solidFill>
            </a:endParaRPr>
          </a:p>
          <a:p>
            <a:pPr marL="342900" indent="-342900" algn="l">
              <a:buFont typeface="Arial" panose="020B0604020202020204" pitchFamily="34" charset="0"/>
              <a:buChar char="•"/>
            </a:pPr>
            <a:r>
              <a:rPr lang="en-GB" sz="2400" dirty="0" smtClean="0">
                <a:solidFill>
                  <a:schemeClr val="tx1"/>
                </a:solidFill>
              </a:rPr>
              <a:t>Living at home</a:t>
            </a:r>
          </a:p>
          <a:p>
            <a:pPr marL="342900" indent="-342900" algn="l">
              <a:buFont typeface="Arial" panose="020B0604020202020204" pitchFamily="34" charset="0"/>
              <a:buChar char="•"/>
            </a:pPr>
            <a:r>
              <a:rPr lang="en-GB" sz="2400" dirty="0" smtClean="0">
                <a:solidFill>
                  <a:schemeClr val="tx1"/>
                </a:solidFill>
              </a:rPr>
              <a:t>Able to walk/mobilise indoors without aid</a:t>
            </a:r>
          </a:p>
          <a:p>
            <a:pPr marL="342900" indent="-342900" algn="l">
              <a:buFont typeface="Arial" panose="020B0604020202020204" pitchFamily="34" charset="0"/>
              <a:buChar char="•"/>
            </a:pPr>
            <a:r>
              <a:rPr lang="en-GB" sz="2400" dirty="0" smtClean="0">
                <a:solidFill>
                  <a:schemeClr val="tx1"/>
                </a:solidFill>
              </a:rPr>
              <a:t>Able to independently walk outdoors (or with 1 stick)</a:t>
            </a:r>
          </a:p>
          <a:p>
            <a:pPr marL="342900" indent="-342900" algn="l">
              <a:buFont typeface="Arial" panose="020B0604020202020204" pitchFamily="34" charset="0"/>
              <a:buChar char="•"/>
            </a:pPr>
            <a:r>
              <a:rPr lang="en-GB" sz="2400" dirty="0" smtClean="0">
                <a:solidFill>
                  <a:schemeClr val="tx1"/>
                </a:solidFill>
              </a:rPr>
              <a:t>65+ (most effective 80+, previous fall in last year)</a:t>
            </a:r>
          </a:p>
          <a:p>
            <a:pPr marL="342900" indent="-342900" algn="l">
              <a:buFont typeface="Arial" panose="020B0604020202020204" pitchFamily="34" charset="0"/>
              <a:buChar char="•"/>
            </a:pPr>
            <a:r>
              <a:rPr lang="en-GB" sz="2400" dirty="0" smtClean="0">
                <a:solidFill>
                  <a:schemeClr val="tx1"/>
                </a:solidFill>
              </a:rPr>
              <a:t>Able to rise from chair without assistance</a:t>
            </a:r>
          </a:p>
          <a:p>
            <a:pPr marL="342900" indent="-342900" algn="l">
              <a:buFont typeface="Arial" panose="020B0604020202020204" pitchFamily="34" charset="0"/>
              <a:buChar char="•"/>
            </a:pPr>
            <a:r>
              <a:rPr lang="en-GB" sz="2400" dirty="0" smtClean="0">
                <a:solidFill>
                  <a:schemeClr val="tx1"/>
                </a:solidFill>
              </a:rPr>
              <a:t>No contraindications to exercise</a:t>
            </a:r>
          </a:p>
          <a:p>
            <a:pPr marL="342900" indent="-342900" algn="l">
              <a:buFont typeface="Arial" panose="020B0604020202020204" pitchFamily="34" charset="0"/>
              <a:buChar char="•"/>
            </a:pPr>
            <a:r>
              <a:rPr lang="en-GB" sz="2400" dirty="0" smtClean="0">
                <a:solidFill>
                  <a:schemeClr val="tx1"/>
                </a:solidFill>
              </a:rPr>
              <a:t>No co-morbidities (unless L3/L4 qualified)</a:t>
            </a: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132197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9592" y="1340768"/>
            <a:ext cx="7016824" cy="4487621"/>
          </a:xfrm>
        </p:spPr>
        <p:txBody>
          <a:bodyPr/>
          <a:lstStyle/>
          <a:p>
            <a:r>
              <a:rPr lang="en-GB" dirty="0" smtClean="0">
                <a:solidFill>
                  <a:schemeClr val="tx1"/>
                </a:solidFill>
              </a:rPr>
              <a:t>Guidelines for Exclusion</a:t>
            </a:r>
          </a:p>
          <a:p>
            <a:endParaRPr lang="en-GB" dirty="0" smtClean="0">
              <a:solidFill>
                <a:schemeClr val="tx1"/>
              </a:solidFill>
            </a:endParaRPr>
          </a:p>
          <a:p>
            <a:pPr marL="342900" indent="-342900" algn="l">
              <a:buFont typeface="Arial" panose="020B0604020202020204" pitchFamily="34" charset="0"/>
              <a:buChar char="•"/>
            </a:pPr>
            <a:r>
              <a:rPr lang="en-GB" sz="2600" dirty="0" smtClean="0">
                <a:solidFill>
                  <a:schemeClr val="tx1"/>
                </a:solidFill>
              </a:rPr>
              <a:t>Unable to walk around own home</a:t>
            </a:r>
          </a:p>
          <a:p>
            <a:pPr marL="342900" indent="-342900" algn="l">
              <a:buFont typeface="Arial" panose="020B0604020202020204" pitchFamily="34" charset="0"/>
              <a:buChar char="•"/>
            </a:pPr>
            <a:r>
              <a:rPr lang="en-GB" sz="2600" dirty="0" smtClean="0">
                <a:solidFill>
                  <a:schemeClr val="tx1"/>
                </a:solidFill>
              </a:rPr>
              <a:t>Unable to understand</a:t>
            </a:r>
          </a:p>
          <a:p>
            <a:pPr marL="342900" indent="-342900" algn="l">
              <a:buFont typeface="Arial" panose="020B0604020202020204" pitchFamily="34" charset="0"/>
              <a:buChar char="•"/>
            </a:pPr>
            <a:r>
              <a:rPr lang="en-GB" sz="2600" dirty="0" smtClean="0">
                <a:solidFill>
                  <a:schemeClr val="tx1"/>
                </a:solidFill>
              </a:rPr>
              <a:t>Currently receiving physiotherapy</a:t>
            </a:r>
          </a:p>
          <a:p>
            <a:pPr marL="342900" indent="-342900" algn="l">
              <a:buFont typeface="Arial" panose="020B0604020202020204" pitchFamily="34" charset="0"/>
              <a:buChar char="•"/>
            </a:pPr>
            <a:r>
              <a:rPr lang="en-GB" sz="2600" dirty="0" smtClean="0">
                <a:solidFill>
                  <a:schemeClr val="tx1"/>
                </a:solidFill>
              </a:rPr>
              <a:t>2 or more falls in past 6 months</a:t>
            </a:r>
          </a:p>
          <a:p>
            <a:pPr marL="342900" indent="-342900" algn="l">
              <a:buFont typeface="Arial" panose="020B0604020202020204" pitchFamily="34" charset="0"/>
              <a:buChar char="•"/>
            </a:pPr>
            <a:r>
              <a:rPr lang="en-GB" sz="2600" dirty="0" smtClean="0">
                <a:solidFill>
                  <a:schemeClr val="tx1"/>
                </a:solidFill>
              </a:rPr>
              <a:t>Medical investigations pending</a:t>
            </a:r>
          </a:p>
          <a:p>
            <a:pPr marL="342900" indent="-342900" algn="l">
              <a:buFont typeface="Arial" panose="020B0604020202020204" pitchFamily="34" charset="0"/>
              <a:buChar char="•"/>
            </a:pPr>
            <a:r>
              <a:rPr lang="en-GB" sz="2600" dirty="0" smtClean="0">
                <a:solidFill>
                  <a:schemeClr val="tx1"/>
                </a:solidFill>
              </a:rPr>
              <a:t>Client has not been assessed as part of an agreed falls prevention service</a:t>
            </a:r>
            <a:endParaRPr lang="en-GB" sz="2600" dirty="0">
              <a:solidFill>
                <a:schemeClr val="tx1"/>
              </a:solidFill>
            </a:endParaRPr>
          </a:p>
        </p:txBody>
      </p:sp>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spTree>
    <p:extLst>
      <p:ext uri="{BB962C8B-B14F-4D97-AF65-F5344CB8AC3E}">
        <p14:creationId xmlns:p14="http://schemas.microsoft.com/office/powerpoint/2010/main" val="395230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t>Stay Strong Stay Steady</a:t>
            </a:r>
          </a:p>
        </p:txBody>
      </p:sp>
      <p:sp>
        <p:nvSpPr>
          <p:cNvPr id="5" name="TextBox 4">
            <a:extLst>
              <a:ext uri="{FF2B5EF4-FFF2-40B4-BE49-F238E27FC236}">
                <a16:creationId xmlns:a16="http://schemas.microsoft.com/office/drawing/2014/main" id="{7A003D8F-4C5C-5345-8D23-C831DC6F1D1B}"/>
              </a:ext>
            </a:extLst>
          </p:cNvPr>
          <p:cNvSpPr txBox="1"/>
          <p:nvPr/>
        </p:nvSpPr>
        <p:spPr>
          <a:xfrm>
            <a:off x="611560" y="1340768"/>
            <a:ext cx="7848872" cy="4678204"/>
          </a:xfrm>
          <a:prstGeom prst="rect">
            <a:avLst/>
          </a:prstGeom>
          <a:noFill/>
        </p:spPr>
        <p:txBody>
          <a:bodyPr wrap="square" rtlCol="0">
            <a:spAutoFit/>
          </a:bodyPr>
          <a:lstStyle/>
          <a:p>
            <a:pPr algn="ctr"/>
            <a:r>
              <a:rPr lang="en-US" sz="4000" dirty="0" smtClean="0"/>
              <a:t>Somerset’s OEP </a:t>
            </a:r>
            <a:r>
              <a:rPr lang="en-US" sz="4000" dirty="0" err="1" smtClean="0"/>
              <a:t>programme</a:t>
            </a:r>
            <a:endParaRPr lang="en-US" sz="4000" dirty="0" smtClean="0"/>
          </a:p>
          <a:p>
            <a:pPr marL="285750" indent="-285750">
              <a:buFont typeface="Arial" panose="020B0604020202020204" pitchFamily="34" charset="0"/>
              <a:buChar char="•"/>
            </a:pPr>
            <a:r>
              <a:rPr lang="en-US" sz="4000" dirty="0" smtClean="0"/>
              <a:t>Stay </a:t>
            </a:r>
            <a:r>
              <a:rPr lang="en-US" sz="4000" dirty="0"/>
              <a:t>Strong Stay Steady launched 2016</a:t>
            </a:r>
          </a:p>
          <a:p>
            <a:pPr marL="285750" indent="-285750">
              <a:buFont typeface="Arial" panose="020B0604020202020204" pitchFamily="34" charset="0"/>
              <a:buChar char="•"/>
            </a:pPr>
            <a:r>
              <a:rPr lang="en-US" sz="4000" dirty="0"/>
              <a:t>Study by </a:t>
            </a:r>
            <a:r>
              <a:rPr lang="en-US" sz="4000" dirty="0" err="1"/>
              <a:t>Dr</a:t>
            </a:r>
            <a:r>
              <a:rPr lang="en-US" sz="4000" dirty="0"/>
              <a:t> </a:t>
            </a:r>
            <a:r>
              <a:rPr lang="en-US" sz="4000" dirty="0" err="1"/>
              <a:t>Tansin</a:t>
            </a:r>
            <a:r>
              <a:rPr lang="en-US" sz="4000" dirty="0"/>
              <a:t> Benn</a:t>
            </a:r>
          </a:p>
          <a:p>
            <a:pPr marL="285750" indent="-285750">
              <a:buFont typeface="Arial" panose="020B0604020202020204" pitchFamily="34" charset="0"/>
              <a:buChar char="•"/>
            </a:pPr>
            <a:r>
              <a:rPr lang="en-US" sz="4000" dirty="0"/>
              <a:t>Further teachers trained Spring 2018</a:t>
            </a:r>
          </a:p>
          <a:p>
            <a:pPr marL="285750" indent="-285750">
              <a:buFont typeface="Arial" panose="020B0604020202020204" pitchFamily="34" charset="0"/>
              <a:buChar char="•"/>
            </a:pPr>
            <a:r>
              <a:rPr lang="en-US" sz="4000" dirty="0"/>
              <a:t>Still more teachers needed</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931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uks-ta2-dc01\User Files\linda.swain\Downloads\age-uk-som-logo-tran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51520" y="116632"/>
            <a:ext cx="2190212" cy="10345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39552" y="6165304"/>
            <a:ext cx="8136904" cy="461665"/>
          </a:xfrm>
          <a:prstGeom prst="rect">
            <a:avLst/>
          </a:prstGeom>
          <a:noFill/>
        </p:spPr>
        <p:txBody>
          <a:bodyPr wrap="square" rtlCol="0">
            <a:spAutoFit/>
          </a:bodyPr>
          <a:lstStyle/>
          <a:p>
            <a:pPr algn="ctr"/>
            <a:r>
              <a:rPr lang="en-GB" sz="2400" b="1" dirty="0">
                <a:latin typeface="+mj-lt"/>
              </a:rPr>
              <a:t>Stay Strong Stay Steady</a:t>
            </a:r>
          </a:p>
        </p:txBody>
      </p:sp>
      <p:pic>
        <p:nvPicPr>
          <p:cNvPr id="2050" name="Picture 2" descr="\\auks-ta2-dc01\User Files\linda.swain\Pictures\IMG_1962.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326944" y="1065076"/>
            <a:ext cx="6704493" cy="5028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319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874</Words>
  <Application>Microsoft Office PowerPoint</Application>
  <PresentationFormat>On-screen Show (4:3)</PresentationFormat>
  <Paragraphs>108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Swain</dc:creator>
  <cp:lastModifiedBy>Alec Rickard</cp:lastModifiedBy>
  <cp:revision>21</cp:revision>
  <cp:lastPrinted>2018-10-01T09:37:07Z</cp:lastPrinted>
  <dcterms:created xsi:type="dcterms:W3CDTF">2018-09-20T09:25:34Z</dcterms:created>
  <dcterms:modified xsi:type="dcterms:W3CDTF">2018-10-04T16:03:19Z</dcterms:modified>
</cp:coreProperties>
</file>