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8" r:id="rId14"/>
    <p:sldId id="270" r:id="rId15"/>
    <p:sldId id="272" r:id="rId16"/>
    <p:sldId id="267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89750" cy="100155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C41F2-958D-4FEA-B0A1-3BC36CC12D9D}" type="doc">
      <dgm:prSet loTypeId="urn:microsoft.com/office/officeart/2018/2/layout/IconCircleList" loCatId="icon" qsTypeId="urn:microsoft.com/office/officeart/2005/8/quickstyle/simple4" qsCatId="simple" csTypeId="urn:microsoft.com/office/officeart/2018/5/colors/Iconchunking_neutralicon_accent3_2" csCatId="accent3" phldr="1"/>
      <dgm:spPr/>
      <dgm:t>
        <a:bodyPr/>
        <a:lstStyle/>
        <a:p>
          <a:endParaRPr lang="en-US"/>
        </a:p>
      </dgm:t>
    </dgm:pt>
    <dgm:pt modelId="{B2D7100B-DA58-45FE-9C37-CBDAB0C568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Warm welcome to exercise class</a:t>
          </a:r>
          <a:endParaRPr lang="en-US" sz="2000" dirty="0"/>
        </a:p>
      </dgm:t>
    </dgm:pt>
    <dgm:pt modelId="{62753B74-7F02-4B3F-897E-4C4A88E9DA93}" type="parTrans" cxnId="{DF03A881-B3AD-4BA3-B330-D51A3957F1A0}">
      <dgm:prSet/>
      <dgm:spPr/>
      <dgm:t>
        <a:bodyPr/>
        <a:lstStyle/>
        <a:p>
          <a:endParaRPr lang="en-US"/>
        </a:p>
      </dgm:t>
    </dgm:pt>
    <dgm:pt modelId="{426822FF-5F00-4414-9F94-391D502EDF9A}" type="sibTrans" cxnId="{DF03A881-B3AD-4BA3-B330-D51A3957F1A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742FAD7-FE27-4394-A65E-52CFD1A6D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Army of volunteers – prepare and clear venues</a:t>
          </a:r>
          <a:endParaRPr lang="en-US" sz="2000" dirty="0"/>
        </a:p>
      </dgm:t>
    </dgm:pt>
    <dgm:pt modelId="{BE4A33B8-99DA-463F-B945-9A1BE9FB4B1B}" type="parTrans" cxnId="{18FAF12C-DE38-43FA-AE30-25DB436FD257}">
      <dgm:prSet/>
      <dgm:spPr/>
      <dgm:t>
        <a:bodyPr/>
        <a:lstStyle/>
        <a:p>
          <a:endParaRPr lang="en-US"/>
        </a:p>
      </dgm:t>
    </dgm:pt>
    <dgm:pt modelId="{EE44F979-1F3E-474E-9363-EA7ECFB3E79A}" type="sibTrans" cxnId="{18FAF12C-DE38-43FA-AE30-25DB436FD25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AFB5159-B549-49D0-82C8-48F38F86EF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Teas/ Coffee/ biscuits and cake after each session</a:t>
          </a:r>
          <a:endParaRPr lang="en-US" sz="2000" dirty="0"/>
        </a:p>
      </dgm:t>
    </dgm:pt>
    <dgm:pt modelId="{64BD3737-DE41-4916-9DDA-1EB7ADBC229F}" type="parTrans" cxnId="{7A0ED205-1CDF-45F1-A8C0-540321A1B844}">
      <dgm:prSet/>
      <dgm:spPr/>
      <dgm:t>
        <a:bodyPr/>
        <a:lstStyle/>
        <a:p>
          <a:endParaRPr lang="en-US"/>
        </a:p>
      </dgm:t>
    </dgm:pt>
    <dgm:pt modelId="{8F8EAE67-33B4-453A-8FE7-154EDFFD69A6}" type="sibTrans" cxnId="{7A0ED205-1CDF-45F1-A8C0-540321A1B84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72A4887-68F5-4432-AE25-CEC29A433C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Volunteers phone if people unexpectedly missing sessions</a:t>
          </a:r>
          <a:endParaRPr lang="en-US" sz="2000" dirty="0"/>
        </a:p>
      </dgm:t>
    </dgm:pt>
    <dgm:pt modelId="{C69161DF-61CE-4E7C-98C0-5EDA3802FAF9}" type="parTrans" cxnId="{C9C3C0B3-1BA3-444B-887B-29E4518FEDC3}">
      <dgm:prSet/>
      <dgm:spPr/>
      <dgm:t>
        <a:bodyPr/>
        <a:lstStyle/>
        <a:p>
          <a:endParaRPr lang="en-US"/>
        </a:p>
      </dgm:t>
    </dgm:pt>
    <dgm:pt modelId="{46353820-127C-4047-B34B-763642DF3740}" type="sibTrans" cxnId="{C9C3C0B3-1BA3-444B-887B-29E4518FEDC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AEA576A-F965-42B8-A3B6-FBDE65F2D4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Subsidising transport - contract with local taxi firm</a:t>
          </a:r>
          <a:endParaRPr lang="en-US" sz="2000" dirty="0"/>
        </a:p>
      </dgm:t>
    </dgm:pt>
    <dgm:pt modelId="{A549E66E-98E5-44A1-BBA6-671C1E078689}" type="parTrans" cxnId="{96678A52-B6C0-4504-81C3-41940CC46A95}">
      <dgm:prSet/>
      <dgm:spPr/>
      <dgm:t>
        <a:bodyPr/>
        <a:lstStyle/>
        <a:p>
          <a:endParaRPr lang="en-US"/>
        </a:p>
      </dgm:t>
    </dgm:pt>
    <dgm:pt modelId="{A3CD5FED-2EFF-4426-930C-2AD27B4A58BF}" type="sibTrans" cxnId="{96678A52-B6C0-4504-81C3-41940CC46A95}">
      <dgm:prSet/>
      <dgm:spPr/>
      <dgm:t>
        <a:bodyPr/>
        <a:lstStyle/>
        <a:p>
          <a:endParaRPr lang="en-US"/>
        </a:p>
      </dgm:t>
    </dgm:pt>
    <dgm:pt modelId="{7FC2B3F2-4806-4E69-922E-0048B06242D0}" type="pres">
      <dgm:prSet presAssocID="{B04C41F2-958D-4FEA-B0A1-3BC36CC12D9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5F5F1D-4625-44E8-AB9E-DC9C390B7659}" type="pres">
      <dgm:prSet presAssocID="{B04C41F2-958D-4FEA-B0A1-3BC36CC12D9D}" presName="container" presStyleCnt="0">
        <dgm:presLayoutVars>
          <dgm:dir/>
          <dgm:resizeHandles val="exact"/>
        </dgm:presLayoutVars>
      </dgm:prSet>
      <dgm:spPr/>
    </dgm:pt>
    <dgm:pt modelId="{EF5AD5F4-E927-4D62-AF87-6EF5C72F4AF2}" type="pres">
      <dgm:prSet presAssocID="{B2D7100B-DA58-45FE-9C37-CBDAB0C56893}" presName="compNode" presStyleCnt="0"/>
      <dgm:spPr/>
    </dgm:pt>
    <dgm:pt modelId="{B39F5381-AB3F-489D-9CA3-9FE535B09AF0}" type="pres">
      <dgm:prSet presAssocID="{B2D7100B-DA58-45FE-9C37-CBDAB0C56893}" presName="iconBgRect" presStyleLbl="bgShp" presStyleIdx="0" presStyleCnt="5"/>
      <dgm:spPr/>
    </dgm:pt>
    <dgm:pt modelId="{71A7EACD-9D8D-4D8D-9143-D6490375EF97}" type="pres">
      <dgm:prSet presAssocID="{B2D7100B-DA58-45FE-9C37-CBDAB0C56893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NA"/>
        </a:ext>
      </dgm:extLst>
    </dgm:pt>
    <dgm:pt modelId="{DB43FF54-65D4-467C-9569-4CECB8C495BB}" type="pres">
      <dgm:prSet presAssocID="{B2D7100B-DA58-45FE-9C37-CBDAB0C56893}" presName="spaceRect" presStyleCnt="0"/>
      <dgm:spPr/>
    </dgm:pt>
    <dgm:pt modelId="{937CD57B-8BB4-4A52-A6C5-0A9A647DF21B}" type="pres">
      <dgm:prSet presAssocID="{B2D7100B-DA58-45FE-9C37-CBDAB0C56893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B771B5C-A2E9-4047-9967-5BFC523EABD6}" type="pres">
      <dgm:prSet presAssocID="{426822FF-5F00-4414-9F94-391D502EDF9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AA0CBB-679B-435F-A856-5BCB5DBE4396}" type="pres">
      <dgm:prSet presAssocID="{F742FAD7-FE27-4394-A65E-52CFD1A6D977}" presName="compNode" presStyleCnt="0"/>
      <dgm:spPr/>
    </dgm:pt>
    <dgm:pt modelId="{9D9FA559-1FE5-48C6-A181-D29D0C3965D5}" type="pres">
      <dgm:prSet presAssocID="{F742FAD7-FE27-4394-A65E-52CFD1A6D977}" presName="iconBgRect" presStyleLbl="bgShp" presStyleIdx="1" presStyleCnt="5"/>
      <dgm:spPr/>
    </dgm:pt>
    <dgm:pt modelId="{33294FD2-A56A-42C0-B490-A993CCA83C59}" type="pres">
      <dgm:prSet presAssocID="{F742FAD7-FE27-4394-A65E-52CFD1A6D977}" presName="iconRect" presStyleLbl="node1" presStyleIdx="1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283F98C-F82C-4C70-8EE7-9A2C628A1FE0}" type="pres">
      <dgm:prSet presAssocID="{F742FAD7-FE27-4394-A65E-52CFD1A6D977}" presName="spaceRect" presStyleCnt="0"/>
      <dgm:spPr/>
    </dgm:pt>
    <dgm:pt modelId="{BD904E98-671D-4841-B0AA-B883E76C7CEC}" type="pres">
      <dgm:prSet presAssocID="{F742FAD7-FE27-4394-A65E-52CFD1A6D977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446BD37-6736-4B2F-8E65-E968B94585E9}" type="pres">
      <dgm:prSet presAssocID="{EE44F979-1F3E-474E-9363-EA7ECFB3E79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D2E09A8-8F8A-473A-9BD9-6C48826DAB54}" type="pres">
      <dgm:prSet presAssocID="{AAFB5159-B549-49D0-82C8-48F38F86EFB2}" presName="compNode" presStyleCnt="0"/>
      <dgm:spPr/>
    </dgm:pt>
    <dgm:pt modelId="{663D3F3E-E629-44AC-B1A9-6F83BA48DD06}" type="pres">
      <dgm:prSet presAssocID="{AAFB5159-B549-49D0-82C8-48F38F86EFB2}" presName="iconBgRect" presStyleLbl="bgShp" presStyleIdx="2" presStyleCnt="5"/>
      <dgm:spPr/>
    </dgm:pt>
    <dgm:pt modelId="{8ECA8757-1EB8-49F6-A860-05AE2F5FDF24}" type="pres">
      <dgm:prSet presAssocID="{AAFB5159-B549-49D0-82C8-48F38F86EFB2}" presName="iconRect" presStyleLbl="node1" presStyleIdx="2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ffee"/>
        </a:ext>
      </dgm:extLst>
    </dgm:pt>
    <dgm:pt modelId="{E67F0853-BE92-431D-AB0E-2208ED5B87BA}" type="pres">
      <dgm:prSet presAssocID="{AAFB5159-B549-49D0-82C8-48F38F86EFB2}" presName="spaceRect" presStyleCnt="0"/>
      <dgm:spPr/>
    </dgm:pt>
    <dgm:pt modelId="{B3977E6C-FD17-4D85-B878-B4E4360E0ECD}" type="pres">
      <dgm:prSet presAssocID="{AAFB5159-B549-49D0-82C8-48F38F86EFB2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A1CEF96-0EDF-40C4-8566-1766017A41A8}" type="pres">
      <dgm:prSet presAssocID="{8F8EAE67-33B4-453A-8FE7-154EDFFD69A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5679F9C-D898-4A26-8405-8372D5A49A45}" type="pres">
      <dgm:prSet presAssocID="{072A4887-68F5-4432-AE25-CEC29A433C9C}" presName="compNode" presStyleCnt="0"/>
      <dgm:spPr/>
    </dgm:pt>
    <dgm:pt modelId="{1E9CB00B-8624-4462-85D4-85A1FBB606BC}" type="pres">
      <dgm:prSet presAssocID="{072A4887-68F5-4432-AE25-CEC29A433C9C}" presName="iconBgRect" presStyleLbl="bgShp" presStyleIdx="3" presStyleCnt="5"/>
      <dgm:spPr/>
    </dgm:pt>
    <dgm:pt modelId="{39658806-B807-4E68-AEE3-5A443C2F0C8D}" type="pres">
      <dgm:prSet presAssocID="{072A4887-68F5-4432-AE25-CEC29A433C9C}" presName="iconRect" presStyleLbl="node1" presStyleIdx="3" presStyleCnt="5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6E638A3-C933-4845-9774-FFA4BF6311CE}" type="pres">
      <dgm:prSet presAssocID="{072A4887-68F5-4432-AE25-CEC29A433C9C}" presName="spaceRect" presStyleCnt="0"/>
      <dgm:spPr/>
    </dgm:pt>
    <dgm:pt modelId="{50AF3B37-3EC9-4F2A-A81A-9CCC917650BC}" type="pres">
      <dgm:prSet presAssocID="{072A4887-68F5-4432-AE25-CEC29A433C9C}" presName="textRect" presStyleLbl="revTx" presStyleIdx="3" presStyleCnt="5" custLinFactNeighborY="-285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3243A51-F8B2-4DCE-866D-A4BF8B53EECE}" type="pres">
      <dgm:prSet presAssocID="{46353820-127C-4047-B34B-763642DF374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057163F-8D2D-4405-89ED-4FEEFF8E5089}" type="pres">
      <dgm:prSet presAssocID="{3AEA576A-F965-42B8-A3B6-FBDE65F2D43B}" presName="compNode" presStyleCnt="0"/>
      <dgm:spPr/>
    </dgm:pt>
    <dgm:pt modelId="{FDA8852E-E567-46E2-B265-DC0987CC690C}" type="pres">
      <dgm:prSet presAssocID="{3AEA576A-F965-42B8-A3B6-FBDE65F2D43B}" presName="iconBgRect" presStyleLbl="bgShp" presStyleIdx="4" presStyleCnt="5"/>
      <dgm:spPr/>
    </dgm:pt>
    <dgm:pt modelId="{C35C8C00-884D-446B-8E7A-94DDF7C3AF89}" type="pres">
      <dgm:prSet presAssocID="{3AEA576A-F965-42B8-A3B6-FBDE65F2D43B}" presName="iconRect" presStyleLbl="node1" presStyleIdx="4" presStyleCnt="5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us"/>
        </a:ext>
      </dgm:extLst>
    </dgm:pt>
    <dgm:pt modelId="{C113C5A6-3BC7-49FF-B68C-C477B339CF6D}" type="pres">
      <dgm:prSet presAssocID="{3AEA576A-F965-42B8-A3B6-FBDE65F2D43B}" presName="spaceRect" presStyleCnt="0"/>
      <dgm:spPr/>
    </dgm:pt>
    <dgm:pt modelId="{4454868A-AA56-49EF-BFAD-244B4616746E}" type="pres">
      <dgm:prSet presAssocID="{3AEA576A-F965-42B8-A3B6-FBDE65F2D43B}" presName="textRect" presStyleLbl="revTx" presStyleIdx="4" presStyleCnt="5" custScaleX="118485" custLinFactNeighborX="5841" custLinFactNeighborY="-125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FAD1E1-E962-4D13-91E5-A9956222C1B0}" type="presOf" srcId="{072A4887-68F5-4432-AE25-CEC29A433C9C}" destId="{50AF3B37-3EC9-4F2A-A81A-9CCC917650BC}" srcOrd="0" destOrd="0" presId="urn:microsoft.com/office/officeart/2018/2/layout/IconCircleList"/>
    <dgm:cxn modelId="{C9C3C0B3-1BA3-444B-887B-29E4518FEDC3}" srcId="{B04C41F2-958D-4FEA-B0A1-3BC36CC12D9D}" destId="{072A4887-68F5-4432-AE25-CEC29A433C9C}" srcOrd="3" destOrd="0" parTransId="{C69161DF-61CE-4E7C-98C0-5EDA3802FAF9}" sibTransId="{46353820-127C-4047-B34B-763642DF3740}"/>
    <dgm:cxn modelId="{38AAA14C-9838-42AE-8EAD-413FA4C1DFF3}" type="presOf" srcId="{EE44F979-1F3E-474E-9363-EA7ECFB3E79A}" destId="{B446BD37-6736-4B2F-8E65-E968B94585E9}" srcOrd="0" destOrd="0" presId="urn:microsoft.com/office/officeart/2018/2/layout/IconCircleList"/>
    <dgm:cxn modelId="{7A0ED205-1CDF-45F1-A8C0-540321A1B844}" srcId="{B04C41F2-958D-4FEA-B0A1-3BC36CC12D9D}" destId="{AAFB5159-B549-49D0-82C8-48F38F86EFB2}" srcOrd="2" destOrd="0" parTransId="{64BD3737-DE41-4916-9DDA-1EB7ADBC229F}" sibTransId="{8F8EAE67-33B4-453A-8FE7-154EDFFD69A6}"/>
    <dgm:cxn modelId="{61C58CE2-7096-404E-B33E-DE67742532B6}" type="presOf" srcId="{B2D7100B-DA58-45FE-9C37-CBDAB0C56893}" destId="{937CD57B-8BB4-4A52-A6C5-0A9A647DF21B}" srcOrd="0" destOrd="0" presId="urn:microsoft.com/office/officeart/2018/2/layout/IconCircleList"/>
    <dgm:cxn modelId="{89A53EDC-E00E-447B-BE1A-3597BACCBBB2}" type="presOf" srcId="{B04C41F2-958D-4FEA-B0A1-3BC36CC12D9D}" destId="{7FC2B3F2-4806-4E69-922E-0048B06242D0}" srcOrd="0" destOrd="0" presId="urn:microsoft.com/office/officeart/2018/2/layout/IconCircleList"/>
    <dgm:cxn modelId="{96678A52-B6C0-4504-81C3-41940CC46A95}" srcId="{B04C41F2-958D-4FEA-B0A1-3BC36CC12D9D}" destId="{3AEA576A-F965-42B8-A3B6-FBDE65F2D43B}" srcOrd="4" destOrd="0" parTransId="{A549E66E-98E5-44A1-BBA6-671C1E078689}" sibTransId="{A3CD5FED-2EFF-4426-930C-2AD27B4A58BF}"/>
    <dgm:cxn modelId="{8481F3E2-AB8C-4E1C-8A88-A89A81C4A5D3}" type="presOf" srcId="{426822FF-5F00-4414-9F94-391D502EDF9A}" destId="{4B771B5C-A2E9-4047-9967-5BFC523EABD6}" srcOrd="0" destOrd="0" presId="urn:microsoft.com/office/officeart/2018/2/layout/IconCircleList"/>
    <dgm:cxn modelId="{4E1AB014-AA28-40A2-8E9D-027AA7DB64CF}" type="presOf" srcId="{46353820-127C-4047-B34B-763642DF3740}" destId="{33243A51-F8B2-4DCE-866D-A4BF8B53EECE}" srcOrd="0" destOrd="0" presId="urn:microsoft.com/office/officeart/2018/2/layout/IconCircleList"/>
    <dgm:cxn modelId="{154ED793-F5A0-4A94-A844-939C76DCCC56}" type="presOf" srcId="{3AEA576A-F965-42B8-A3B6-FBDE65F2D43B}" destId="{4454868A-AA56-49EF-BFAD-244B4616746E}" srcOrd="0" destOrd="0" presId="urn:microsoft.com/office/officeart/2018/2/layout/IconCircleList"/>
    <dgm:cxn modelId="{18FAF12C-DE38-43FA-AE30-25DB436FD257}" srcId="{B04C41F2-958D-4FEA-B0A1-3BC36CC12D9D}" destId="{F742FAD7-FE27-4394-A65E-52CFD1A6D977}" srcOrd="1" destOrd="0" parTransId="{BE4A33B8-99DA-463F-B945-9A1BE9FB4B1B}" sibTransId="{EE44F979-1F3E-474E-9363-EA7ECFB3E79A}"/>
    <dgm:cxn modelId="{48DC7E61-7BCA-439E-9779-C0D30DE27957}" type="presOf" srcId="{AAFB5159-B549-49D0-82C8-48F38F86EFB2}" destId="{B3977E6C-FD17-4D85-B878-B4E4360E0ECD}" srcOrd="0" destOrd="0" presId="urn:microsoft.com/office/officeart/2018/2/layout/IconCircleList"/>
    <dgm:cxn modelId="{3AAA83CE-934C-41CD-AD07-D5AB9511CEBF}" type="presOf" srcId="{8F8EAE67-33B4-453A-8FE7-154EDFFD69A6}" destId="{CA1CEF96-0EDF-40C4-8566-1766017A41A8}" srcOrd="0" destOrd="0" presId="urn:microsoft.com/office/officeart/2018/2/layout/IconCircleList"/>
    <dgm:cxn modelId="{DF03A881-B3AD-4BA3-B330-D51A3957F1A0}" srcId="{B04C41F2-958D-4FEA-B0A1-3BC36CC12D9D}" destId="{B2D7100B-DA58-45FE-9C37-CBDAB0C56893}" srcOrd="0" destOrd="0" parTransId="{62753B74-7F02-4B3F-897E-4C4A88E9DA93}" sibTransId="{426822FF-5F00-4414-9F94-391D502EDF9A}"/>
    <dgm:cxn modelId="{08AD8C5A-44AC-4E9A-813D-B1A60CB7F496}" type="presOf" srcId="{F742FAD7-FE27-4394-A65E-52CFD1A6D977}" destId="{BD904E98-671D-4841-B0AA-B883E76C7CEC}" srcOrd="0" destOrd="0" presId="urn:microsoft.com/office/officeart/2018/2/layout/IconCircleList"/>
    <dgm:cxn modelId="{017EBE09-6FED-47C9-8524-48E70F6A747D}" type="presParOf" srcId="{7FC2B3F2-4806-4E69-922E-0048B06242D0}" destId="{935F5F1D-4625-44E8-AB9E-DC9C390B7659}" srcOrd="0" destOrd="0" presId="urn:microsoft.com/office/officeart/2018/2/layout/IconCircleList"/>
    <dgm:cxn modelId="{2D3E20C2-CCFC-4391-B064-1A3B73E594B7}" type="presParOf" srcId="{935F5F1D-4625-44E8-AB9E-DC9C390B7659}" destId="{EF5AD5F4-E927-4D62-AF87-6EF5C72F4AF2}" srcOrd="0" destOrd="0" presId="urn:microsoft.com/office/officeart/2018/2/layout/IconCircleList"/>
    <dgm:cxn modelId="{F4D39AD9-C894-4A1B-9BC1-94149F503D06}" type="presParOf" srcId="{EF5AD5F4-E927-4D62-AF87-6EF5C72F4AF2}" destId="{B39F5381-AB3F-489D-9CA3-9FE535B09AF0}" srcOrd="0" destOrd="0" presId="urn:microsoft.com/office/officeart/2018/2/layout/IconCircleList"/>
    <dgm:cxn modelId="{2B2B4385-DDC2-4316-AE0B-AB1A1009CDA0}" type="presParOf" srcId="{EF5AD5F4-E927-4D62-AF87-6EF5C72F4AF2}" destId="{71A7EACD-9D8D-4D8D-9143-D6490375EF97}" srcOrd="1" destOrd="0" presId="urn:microsoft.com/office/officeart/2018/2/layout/IconCircleList"/>
    <dgm:cxn modelId="{035D8C67-19B9-4629-924E-61169CC2973A}" type="presParOf" srcId="{EF5AD5F4-E927-4D62-AF87-6EF5C72F4AF2}" destId="{DB43FF54-65D4-467C-9569-4CECB8C495BB}" srcOrd="2" destOrd="0" presId="urn:microsoft.com/office/officeart/2018/2/layout/IconCircleList"/>
    <dgm:cxn modelId="{E89D0B4A-C87B-43F6-971F-48CEBF3D48AB}" type="presParOf" srcId="{EF5AD5F4-E927-4D62-AF87-6EF5C72F4AF2}" destId="{937CD57B-8BB4-4A52-A6C5-0A9A647DF21B}" srcOrd="3" destOrd="0" presId="urn:microsoft.com/office/officeart/2018/2/layout/IconCircleList"/>
    <dgm:cxn modelId="{B65EB8CD-304B-4DC0-B8E6-314579A6C100}" type="presParOf" srcId="{935F5F1D-4625-44E8-AB9E-DC9C390B7659}" destId="{4B771B5C-A2E9-4047-9967-5BFC523EABD6}" srcOrd="1" destOrd="0" presId="urn:microsoft.com/office/officeart/2018/2/layout/IconCircleList"/>
    <dgm:cxn modelId="{75D4B4E1-1B64-45A2-AA4A-DA3D30F9BBB3}" type="presParOf" srcId="{935F5F1D-4625-44E8-AB9E-DC9C390B7659}" destId="{36AA0CBB-679B-435F-A856-5BCB5DBE4396}" srcOrd="2" destOrd="0" presId="urn:microsoft.com/office/officeart/2018/2/layout/IconCircleList"/>
    <dgm:cxn modelId="{CABFF31D-0B82-4CCA-A203-1347173CB6F0}" type="presParOf" srcId="{36AA0CBB-679B-435F-A856-5BCB5DBE4396}" destId="{9D9FA559-1FE5-48C6-A181-D29D0C3965D5}" srcOrd="0" destOrd="0" presId="urn:microsoft.com/office/officeart/2018/2/layout/IconCircleList"/>
    <dgm:cxn modelId="{E5553C67-40D9-4F4F-B95F-580267618E68}" type="presParOf" srcId="{36AA0CBB-679B-435F-A856-5BCB5DBE4396}" destId="{33294FD2-A56A-42C0-B490-A993CCA83C59}" srcOrd="1" destOrd="0" presId="urn:microsoft.com/office/officeart/2018/2/layout/IconCircleList"/>
    <dgm:cxn modelId="{3E006A99-BAEC-487A-9F22-2BA122B063F2}" type="presParOf" srcId="{36AA0CBB-679B-435F-A856-5BCB5DBE4396}" destId="{1283F98C-F82C-4C70-8EE7-9A2C628A1FE0}" srcOrd="2" destOrd="0" presId="urn:microsoft.com/office/officeart/2018/2/layout/IconCircleList"/>
    <dgm:cxn modelId="{E6E8CC39-E219-4077-80B4-952A872DFC94}" type="presParOf" srcId="{36AA0CBB-679B-435F-A856-5BCB5DBE4396}" destId="{BD904E98-671D-4841-B0AA-B883E76C7CEC}" srcOrd="3" destOrd="0" presId="urn:microsoft.com/office/officeart/2018/2/layout/IconCircleList"/>
    <dgm:cxn modelId="{BFFDB6D1-867C-4D22-BD29-3309302A61A6}" type="presParOf" srcId="{935F5F1D-4625-44E8-AB9E-DC9C390B7659}" destId="{B446BD37-6736-4B2F-8E65-E968B94585E9}" srcOrd="3" destOrd="0" presId="urn:microsoft.com/office/officeart/2018/2/layout/IconCircleList"/>
    <dgm:cxn modelId="{3242B628-5050-4C27-8920-E582CC210E85}" type="presParOf" srcId="{935F5F1D-4625-44E8-AB9E-DC9C390B7659}" destId="{5D2E09A8-8F8A-473A-9BD9-6C48826DAB54}" srcOrd="4" destOrd="0" presId="urn:microsoft.com/office/officeart/2018/2/layout/IconCircleList"/>
    <dgm:cxn modelId="{99715B53-8C13-4657-B5AD-5D52276987EC}" type="presParOf" srcId="{5D2E09A8-8F8A-473A-9BD9-6C48826DAB54}" destId="{663D3F3E-E629-44AC-B1A9-6F83BA48DD06}" srcOrd="0" destOrd="0" presId="urn:microsoft.com/office/officeart/2018/2/layout/IconCircleList"/>
    <dgm:cxn modelId="{3B476D8A-5191-4B18-B778-8D44611B391D}" type="presParOf" srcId="{5D2E09A8-8F8A-473A-9BD9-6C48826DAB54}" destId="{8ECA8757-1EB8-49F6-A860-05AE2F5FDF24}" srcOrd="1" destOrd="0" presId="urn:microsoft.com/office/officeart/2018/2/layout/IconCircleList"/>
    <dgm:cxn modelId="{F1A25E4D-0BA1-48A7-91A5-27B24A5CC09D}" type="presParOf" srcId="{5D2E09A8-8F8A-473A-9BD9-6C48826DAB54}" destId="{E67F0853-BE92-431D-AB0E-2208ED5B87BA}" srcOrd="2" destOrd="0" presId="urn:microsoft.com/office/officeart/2018/2/layout/IconCircleList"/>
    <dgm:cxn modelId="{326D4AAC-A9CF-4E17-A016-8D9FCA999E66}" type="presParOf" srcId="{5D2E09A8-8F8A-473A-9BD9-6C48826DAB54}" destId="{B3977E6C-FD17-4D85-B878-B4E4360E0ECD}" srcOrd="3" destOrd="0" presId="urn:microsoft.com/office/officeart/2018/2/layout/IconCircleList"/>
    <dgm:cxn modelId="{B56529BC-F825-4D62-A3C1-64ED14879BE2}" type="presParOf" srcId="{935F5F1D-4625-44E8-AB9E-DC9C390B7659}" destId="{CA1CEF96-0EDF-40C4-8566-1766017A41A8}" srcOrd="5" destOrd="0" presId="urn:microsoft.com/office/officeart/2018/2/layout/IconCircleList"/>
    <dgm:cxn modelId="{30FC47E9-56BB-4AAA-BDB7-32B150350C5C}" type="presParOf" srcId="{935F5F1D-4625-44E8-AB9E-DC9C390B7659}" destId="{A5679F9C-D898-4A26-8405-8372D5A49A45}" srcOrd="6" destOrd="0" presId="urn:microsoft.com/office/officeart/2018/2/layout/IconCircleList"/>
    <dgm:cxn modelId="{D59B6F98-08ED-4C8C-9F72-2D2559CC3A82}" type="presParOf" srcId="{A5679F9C-D898-4A26-8405-8372D5A49A45}" destId="{1E9CB00B-8624-4462-85D4-85A1FBB606BC}" srcOrd="0" destOrd="0" presId="urn:microsoft.com/office/officeart/2018/2/layout/IconCircleList"/>
    <dgm:cxn modelId="{4F974428-E706-407D-9B50-B88D66E5FD67}" type="presParOf" srcId="{A5679F9C-D898-4A26-8405-8372D5A49A45}" destId="{39658806-B807-4E68-AEE3-5A443C2F0C8D}" srcOrd="1" destOrd="0" presId="urn:microsoft.com/office/officeart/2018/2/layout/IconCircleList"/>
    <dgm:cxn modelId="{34A2130C-5372-4E16-B239-5C4CBC288331}" type="presParOf" srcId="{A5679F9C-D898-4A26-8405-8372D5A49A45}" destId="{E6E638A3-C933-4845-9774-FFA4BF6311CE}" srcOrd="2" destOrd="0" presId="urn:microsoft.com/office/officeart/2018/2/layout/IconCircleList"/>
    <dgm:cxn modelId="{DABF023B-777F-4A97-B23C-18556C193A9C}" type="presParOf" srcId="{A5679F9C-D898-4A26-8405-8372D5A49A45}" destId="{50AF3B37-3EC9-4F2A-A81A-9CCC917650BC}" srcOrd="3" destOrd="0" presId="urn:microsoft.com/office/officeart/2018/2/layout/IconCircleList"/>
    <dgm:cxn modelId="{AD125A6D-8C7F-45D1-8132-3BEB14B3E85E}" type="presParOf" srcId="{935F5F1D-4625-44E8-AB9E-DC9C390B7659}" destId="{33243A51-F8B2-4DCE-866D-A4BF8B53EECE}" srcOrd="7" destOrd="0" presId="urn:microsoft.com/office/officeart/2018/2/layout/IconCircleList"/>
    <dgm:cxn modelId="{256D0DD3-6BDA-4392-90F0-FF89023429DD}" type="presParOf" srcId="{935F5F1D-4625-44E8-AB9E-DC9C390B7659}" destId="{A057163F-8D2D-4405-89ED-4FEEFF8E5089}" srcOrd="8" destOrd="0" presId="urn:microsoft.com/office/officeart/2018/2/layout/IconCircleList"/>
    <dgm:cxn modelId="{1F8A8002-B99C-4CD4-995B-D47C98A7A622}" type="presParOf" srcId="{A057163F-8D2D-4405-89ED-4FEEFF8E5089}" destId="{FDA8852E-E567-46E2-B265-DC0987CC690C}" srcOrd="0" destOrd="0" presId="urn:microsoft.com/office/officeart/2018/2/layout/IconCircleList"/>
    <dgm:cxn modelId="{1128CE6F-1B5D-492A-AD9C-0E3EE9EB24DF}" type="presParOf" srcId="{A057163F-8D2D-4405-89ED-4FEEFF8E5089}" destId="{C35C8C00-884D-446B-8E7A-94DDF7C3AF89}" srcOrd="1" destOrd="0" presId="urn:microsoft.com/office/officeart/2018/2/layout/IconCircleList"/>
    <dgm:cxn modelId="{EA1D86E8-6D14-4E4B-BE04-2DFD05B8847A}" type="presParOf" srcId="{A057163F-8D2D-4405-89ED-4FEEFF8E5089}" destId="{C113C5A6-3BC7-49FF-B68C-C477B339CF6D}" srcOrd="2" destOrd="0" presId="urn:microsoft.com/office/officeart/2018/2/layout/IconCircleList"/>
    <dgm:cxn modelId="{153B18E2-0A39-466E-8F79-AEDD85C14254}" type="presParOf" srcId="{A057163F-8D2D-4405-89ED-4FEEFF8E5089}" destId="{4454868A-AA56-49EF-BFAD-244B4616746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370B41-7D29-45EC-8BD3-31765B7D42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4C3F83-8DFD-446E-85D2-68BCC16EC9B1}">
      <dgm:prSet phldrT="[Text]" custT="1"/>
      <dgm:spPr/>
      <dgm:t>
        <a:bodyPr/>
        <a:lstStyle/>
        <a:p>
          <a:r>
            <a:rPr lang="en-GB" sz="2400" dirty="0"/>
            <a:t>MFFA</a:t>
          </a:r>
        </a:p>
      </dgm:t>
    </dgm:pt>
    <dgm:pt modelId="{BA6D92F1-21AD-42AD-93C4-F1932540CCA0}" type="parTrans" cxnId="{CD85BF76-72AD-4698-8C97-ADC62752A3D5}">
      <dgm:prSet/>
      <dgm:spPr/>
      <dgm:t>
        <a:bodyPr/>
        <a:lstStyle/>
        <a:p>
          <a:endParaRPr lang="en-GB"/>
        </a:p>
      </dgm:t>
    </dgm:pt>
    <dgm:pt modelId="{6587DE11-61FF-4F4A-ACB7-69B54BF507FB}" type="sibTrans" cxnId="{CD85BF76-72AD-4698-8C97-ADC62752A3D5}">
      <dgm:prSet/>
      <dgm:spPr/>
      <dgm:t>
        <a:bodyPr/>
        <a:lstStyle/>
        <a:p>
          <a:endParaRPr lang="en-GB"/>
        </a:p>
      </dgm:t>
    </dgm:pt>
    <dgm:pt modelId="{D8C77495-B3A5-4B0C-ACF2-E549B059588A}">
      <dgm:prSet phldrT="[Text]" custT="1"/>
      <dgm:spPr/>
      <dgm:t>
        <a:bodyPr/>
        <a:lstStyle/>
        <a:p>
          <a:r>
            <a:rPr lang="en-GB" sz="2400" dirty="0"/>
            <a:t>Vestibular Screening</a:t>
          </a:r>
        </a:p>
      </dgm:t>
    </dgm:pt>
    <dgm:pt modelId="{C2F688B4-AD62-4375-B02D-9DEFC41125AB}" type="parTrans" cxnId="{77B8A990-7C27-4C74-B47E-CA9FC4C4AA0F}">
      <dgm:prSet/>
      <dgm:spPr/>
      <dgm:t>
        <a:bodyPr/>
        <a:lstStyle/>
        <a:p>
          <a:endParaRPr lang="en-GB"/>
        </a:p>
      </dgm:t>
    </dgm:pt>
    <dgm:pt modelId="{80E32561-7199-42BC-985D-222B4C710390}" type="sibTrans" cxnId="{77B8A990-7C27-4C74-B47E-CA9FC4C4AA0F}">
      <dgm:prSet/>
      <dgm:spPr/>
      <dgm:t>
        <a:bodyPr/>
        <a:lstStyle/>
        <a:p>
          <a:endParaRPr lang="en-GB"/>
        </a:p>
      </dgm:t>
    </dgm:pt>
    <dgm:pt modelId="{3DBCD2B2-9D0F-44F2-9886-A21937DD7E3E}">
      <dgm:prSet phldrT="[Text]" custT="1"/>
      <dgm:spPr/>
      <dgm:t>
        <a:bodyPr/>
        <a:lstStyle/>
        <a:p>
          <a:r>
            <a:rPr lang="en-GB" sz="2400" dirty="0"/>
            <a:t>Home Assessment</a:t>
          </a:r>
        </a:p>
      </dgm:t>
    </dgm:pt>
    <dgm:pt modelId="{0B75E7CD-310C-4C81-806A-B4D1F36E609F}" type="parTrans" cxnId="{0B67AF6F-6606-4D7E-ABEC-DF6EF70F784F}">
      <dgm:prSet/>
      <dgm:spPr/>
      <dgm:t>
        <a:bodyPr/>
        <a:lstStyle/>
        <a:p>
          <a:endParaRPr lang="en-GB"/>
        </a:p>
      </dgm:t>
    </dgm:pt>
    <dgm:pt modelId="{EC8B0299-EB22-4BC1-AAF2-279EBD135446}" type="sibTrans" cxnId="{0B67AF6F-6606-4D7E-ABEC-DF6EF70F784F}">
      <dgm:prSet/>
      <dgm:spPr/>
      <dgm:t>
        <a:bodyPr/>
        <a:lstStyle/>
        <a:p>
          <a:endParaRPr lang="en-GB"/>
        </a:p>
      </dgm:t>
    </dgm:pt>
    <dgm:pt modelId="{1666ACDB-D072-4DB4-AA57-FA4934129A65}">
      <dgm:prSet phldrT="[Text]" custT="1"/>
      <dgm:spPr/>
      <dgm:t>
        <a:bodyPr/>
        <a:lstStyle/>
        <a:p>
          <a:r>
            <a:rPr lang="en-GB" sz="2400" dirty="0"/>
            <a:t>Balance and Safety Groups</a:t>
          </a:r>
        </a:p>
      </dgm:t>
    </dgm:pt>
    <dgm:pt modelId="{7973FA28-53D5-4EBB-9D23-C8258FA48A0F}" type="parTrans" cxnId="{7A7D3C4B-3DC9-4243-9146-D47309FA7C98}">
      <dgm:prSet/>
      <dgm:spPr/>
      <dgm:t>
        <a:bodyPr/>
        <a:lstStyle/>
        <a:p>
          <a:endParaRPr lang="en-GB"/>
        </a:p>
      </dgm:t>
    </dgm:pt>
    <dgm:pt modelId="{12C2E83E-6124-4F77-B47D-1EC97D04A905}" type="sibTrans" cxnId="{7A7D3C4B-3DC9-4243-9146-D47309FA7C98}">
      <dgm:prSet/>
      <dgm:spPr/>
      <dgm:t>
        <a:bodyPr/>
        <a:lstStyle/>
        <a:p>
          <a:endParaRPr lang="en-GB"/>
        </a:p>
      </dgm:t>
    </dgm:pt>
    <dgm:pt modelId="{0DD2DCBA-0500-49A4-949A-034556F4E765}">
      <dgm:prSet phldrT="[Text]" custT="1"/>
      <dgm:spPr/>
      <dgm:t>
        <a:bodyPr/>
        <a:lstStyle/>
        <a:p>
          <a:r>
            <a:rPr lang="en-GB" sz="2400" dirty="0"/>
            <a:t>1:1 sessions</a:t>
          </a:r>
        </a:p>
      </dgm:t>
    </dgm:pt>
    <dgm:pt modelId="{CEE952A1-761D-44A1-8A06-824BEFF2495C}" type="parTrans" cxnId="{052AEB44-29F4-4AE3-A1C5-4391CDA72DA9}">
      <dgm:prSet/>
      <dgm:spPr/>
      <dgm:t>
        <a:bodyPr/>
        <a:lstStyle/>
        <a:p>
          <a:endParaRPr lang="en-GB"/>
        </a:p>
      </dgm:t>
    </dgm:pt>
    <dgm:pt modelId="{FAF25D0A-C7E6-44E1-93F7-923E410601B5}" type="sibTrans" cxnId="{052AEB44-29F4-4AE3-A1C5-4391CDA72DA9}">
      <dgm:prSet/>
      <dgm:spPr/>
      <dgm:t>
        <a:bodyPr/>
        <a:lstStyle/>
        <a:p>
          <a:endParaRPr lang="en-GB"/>
        </a:p>
      </dgm:t>
    </dgm:pt>
    <dgm:pt modelId="{86760989-0DB6-4336-BA2A-8A04CBB2591B}" type="pres">
      <dgm:prSet presAssocID="{F6370B41-7D29-45EC-8BD3-31765B7D42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B6461F-7F5E-4EBA-A1F5-726CCDC4BDBB}" type="pres">
      <dgm:prSet presAssocID="{544C3F83-8DFD-446E-85D2-68BCC16EC9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A5643-A02F-44DE-A387-C57044B8B8EA}" type="pres">
      <dgm:prSet presAssocID="{6587DE11-61FF-4F4A-ACB7-69B54BF507FB}" presName="sibTrans" presStyleCnt="0"/>
      <dgm:spPr/>
    </dgm:pt>
    <dgm:pt modelId="{9D7A9A7A-54BB-48F3-ADCD-0BC7AAF68BD9}" type="pres">
      <dgm:prSet presAssocID="{D8C77495-B3A5-4B0C-ACF2-E549B05958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21AFA-E7A0-4583-987F-1BAE95DDB75B}" type="pres">
      <dgm:prSet presAssocID="{80E32561-7199-42BC-985D-222B4C710390}" presName="sibTrans" presStyleCnt="0"/>
      <dgm:spPr/>
    </dgm:pt>
    <dgm:pt modelId="{FDDECC72-364A-4CA5-9754-C73BAD437235}" type="pres">
      <dgm:prSet presAssocID="{3DBCD2B2-9D0F-44F2-9886-A21937DD7E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3CC54-6627-4ED8-96F2-82CAA69854CD}" type="pres">
      <dgm:prSet presAssocID="{EC8B0299-EB22-4BC1-AAF2-279EBD135446}" presName="sibTrans" presStyleCnt="0"/>
      <dgm:spPr/>
    </dgm:pt>
    <dgm:pt modelId="{F3E20747-8BA5-4DF4-A1C0-89BE390E67C7}" type="pres">
      <dgm:prSet presAssocID="{1666ACDB-D072-4DB4-AA57-FA4934129A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A0BFA-2C72-4AE2-BED1-3346E8A657AD}" type="pres">
      <dgm:prSet presAssocID="{12C2E83E-6124-4F77-B47D-1EC97D04A905}" presName="sibTrans" presStyleCnt="0"/>
      <dgm:spPr/>
    </dgm:pt>
    <dgm:pt modelId="{11502B96-479F-431F-BD55-6F3C705C86BA}" type="pres">
      <dgm:prSet presAssocID="{0DD2DCBA-0500-49A4-949A-034556F4E7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404E95-584B-4255-BE04-4B3415140534}" type="presOf" srcId="{544C3F83-8DFD-446E-85D2-68BCC16EC9B1}" destId="{CDB6461F-7F5E-4EBA-A1F5-726CCDC4BDBB}" srcOrd="0" destOrd="0" presId="urn:microsoft.com/office/officeart/2005/8/layout/default"/>
    <dgm:cxn modelId="{0B67AF6F-6606-4D7E-ABEC-DF6EF70F784F}" srcId="{F6370B41-7D29-45EC-8BD3-31765B7D42DE}" destId="{3DBCD2B2-9D0F-44F2-9886-A21937DD7E3E}" srcOrd="2" destOrd="0" parTransId="{0B75E7CD-310C-4C81-806A-B4D1F36E609F}" sibTransId="{EC8B0299-EB22-4BC1-AAF2-279EBD135446}"/>
    <dgm:cxn modelId="{7A7D3C4B-3DC9-4243-9146-D47309FA7C98}" srcId="{F6370B41-7D29-45EC-8BD3-31765B7D42DE}" destId="{1666ACDB-D072-4DB4-AA57-FA4934129A65}" srcOrd="3" destOrd="0" parTransId="{7973FA28-53D5-4EBB-9D23-C8258FA48A0F}" sibTransId="{12C2E83E-6124-4F77-B47D-1EC97D04A905}"/>
    <dgm:cxn modelId="{CD85BF76-72AD-4698-8C97-ADC62752A3D5}" srcId="{F6370B41-7D29-45EC-8BD3-31765B7D42DE}" destId="{544C3F83-8DFD-446E-85D2-68BCC16EC9B1}" srcOrd="0" destOrd="0" parTransId="{BA6D92F1-21AD-42AD-93C4-F1932540CCA0}" sibTransId="{6587DE11-61FF-4F4A-ACB7-69B54BF507FB}"/>
    <dgm:cxn modelId="{A2006641-9174-45AF-9C91-380B9A8D1D25}" type="presOf" srcId="{3DBCD2B2-9D0F-44F2-9886-A21937DD7E3E}" destId="{FDDECC72-364A-4CA5-9754-C73BAD437235}" srcOrd="0" destOrd="0" presId="urn:microsoft.com/office/officeart/2005/8/layout/default"/>
    <dgm:cxn modelId="{052AEB44-29F4-4AE3-A1C5-4391CDA72DA9}" srcId="{F6370B41-7D29-45EC-8BD3-31765B7D42DE}" destId="{0DD2DCBA-0500-49A4-949A-034556F4E765}" srcOrd="4" destOrd="0" parTransId="{CEE952A1-761D-44A1-8A06-824BEFF2495C}" sibTransId="{FAF25D0A-C7E6-44E1-93F7-923E410601B5}"/>
    <dgm:cxn modelId="{77B8A990-7C27-4C74-B47E-CA9FC4C4AA0F}" srcId="{F6370B41-7D29-45EC-8BD3-31765B7D42DE}" destId="{D8C77495-B3A5-4B0C-ACF2-E549B059588A}" srcOrd="1" destOrd="0" parTransId="{C2F688B4-AD62-4375-B02D-9DEFC41125AB}" sibTransId="{80E32561-7199-42BC-985D-222B4C710390}"/>
    <dgm:cxn modelId="{BEABBAF3-AE38-452E-BB6A-250475BA9FE3}" type="presOf" srcId="{0DD2DCBA-0500-49A4-949A-034556F4E765}" destId="{11502B96-479F-431F-BD55-6F3C705C86BA}" srcOrd="0" destOrd="0" presId="urn:microsoft.com/office/officeart/2005/8/layout/default"/>
    <dgm:cxn modelId="{2713B30C-BF51-41B7-9930-22A7673E757A}" type="presOf" srcId="{D8C77495-B3A5-4B0C-ACF2-E549B059588A}" destId="{9D7A9A7A-54BB-48F3-ADCD-0BC7AAF68BD9}" srcOrd="0" destOrd="0" presId="urn:microsoft.com/office/officeart/2005/8/layout/default"/>
    <dgm:cxn modelId="{E3995813-D3BE-4575-891F-D4E037ECADA1}" type="presOf" srcId="{F6370B41-7D29-45EC-8BD3-31765B7D42DE}" destId="{86760989-0DB6-4336-BA2A-8A04CBB2591B}" srcOrd="0" destOrd="0" presId="urn:microsoft.com/office/officeart/2005/8/layout/default"/>
    <dgm:cxn modelId="{570048D6-435E-4F21-BB8F-1E27693D7C2C}" type="presOf" srcId="{1666ACDB-D072-4DB4-AA57-FA4934129A65}" destId="{F3E20747-8BA5-4DF4-A1C0-89BE390E67C7}" srcOrd="0" destOrd="0" presId="urn:microsoft.com/office/officeart/2005/8/layout/default"/>
    <dgm:cxn modelId="{03E56DF9-3102-40F8-9338-90E54DFE0BD0}" type="presParOf" srcId="{86760989-0DB6-4336-BA2A-8A04CBB2591B}" destId="{CDB6461F-7F5E-4EBA-A1F5-726CCDC4BDBB}" srcOrd="0" destOrd="0" presId="urn:microsoft.com/office/officeart/2005/8/layout/default"/>
    <dgm:cxn modelId="{B379E24C-9D3A-45FD-A760-8EA17A0388A9}" type="presParOf" srcId="{86760989-0DB6-4336-BA2A-8A04CBB2591B}" destId="{CF8A5643-A02F-44DE-A387-C57044B8B8EA}" srcOrd="1" destOrd="0" presId="urn:microsoft.com/office/officeart/2005/8/layout/default"/>
    <dgm:cxn modelId="{CD8C8B84-9788-4C04-948B-1203AED93F32}" type="presParOf" srcId="{86760989-0DB6-4336-BA2A-8A04CBB2591B}" destId="{9D7A9A7A-54BB-48F3-ADCD-0BC7AAF68BD9}" srcOrd="2" destOrd="0" presId="urn:microsoft.com/office/officeart/2005/8/layout/default"/>
    <dgm:cxn modelId="{DCBDF8E2-8EAD-4AB9-9A65-2C50FAB37FB0}" type="presParOf" srcId="{86760989-0DB6-4336-BA2A-8A04CBB2591B}" destId="{D2621AFA-E7A0-4583-987F-1BAE95DDB75B}" srcOrd="3" destOrd="0" presId="urn:microsoft.com/office/officeart/2005/8/layout/default"/>
    <dgm:cxn modelId="{AB95359A-610E-462F-A823-5910BA1A0E48}" type="presParOf" srcId="{86760989-0DB6-4336-BA2A-8A04CBB2591B}" destId="{FDDECC72-364A-4CA5-9754-C73BAD437235}" srcOrd="4" destOrd="0" presId="urn:microsoft.com/office/officeart/2005/8/layout/default"/>
    <dgm:cxn modelId="{34FB8EB1-D43C-4627-BB23-769D599D239F}" type="presParOf" srcId="{86760989-0DB6-4336-BA2A-8A04CBB2591B}" destId="{3DD3CC54-6627-4ED8-96F2-82CAA69854CD}" srcOrd="5" destOrd="0" presId="urn:microsoft.com/office/officeart/2005/8/layout/default"/>
    <dgm:cxn modelId="{62FB0B1F-5CE3-4C18-8437-B9A17289AF1D}" type="presParOf" srcId="{86760989-0DB6-4336-BA2A-8A04CBB2591B}" destId="{F3E20747-8BA5-4DF4-A1C0-89BE390E67C7}" srcOrd="6" destOrd="0" presId="urn:microsoft.com/office/officeart/2005/8/layout/default"/>
    <dgm:cxn modelId="{C51097B7-33E2-4C6D-8BC1-3B35236652AC}" type="presParOf" srcId="{86760989-0DB6-4336-BA2A-8A04CBB2591B}" destId="{422A0BFA-2C72-4AE2-BED1-3346E8A657AD}" srcOrd="7" destOrd="0" presId="urn:microsoft.com/office/officeart/2005/8/layout/default"/>
    <dgm:cxn modelId="{6BF92B35-517B-46BC-9A32-7A61BDFFE8AA}" type="presParOf" srcId="{86760989-0DB6-4336-BA2A-8A04CBB2591B}" destId="{11502B96-479F-431F-BD55-6F3C705C86B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954187-D2CD-442A-BF0C-BA96066C8A2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AEE9F15-5DAD-4B86-9843-2895D51475C4}">
      <dgm:prSet phldrT="[Text]" custT="1"/>
      <dgm:spPr/>
      <dgm:t>
        <a:bodyPr/>
        <a:lstStyle/>
        <a:p>
          <a:r>
            <a:rPr lang="en-GB" sz="2400" dirty="0"/>
            <a:t>Team Lead PT</a:t>
          </a:r>
        </a:p>
        <a:p>
          <a:r>
            <a:rPr lang="en-GB" sz="2400" dirty="0">
              <a:solidFill>
                <a:schemeClr val="accent1">
                  <a:lumMod val="40000"/>
                  <a:lumOff val="60000"/>
                </a:schemeClr>
              </a:solidFill>
            </a:rPr>
            <a:t>Clinical caseload Older persons rehab OP </a:t>
          </a:r>
        </a:p>
      </dgm:t>
    </dgm:pt>
    <dgm:pt modelId="{601C3745-A7DB-44C5-9CA8-83A961C01B52}" type="parTrans" cxnId="{A83F3A01-D164-43E0-9F42-61FD2E2CAE7E}">
      <dgm:prSet/>
      <dgm:spPr/>
      <dgm:t>
        <a:bodyPr/>
        <a:lstStyle/>
        <a:p>
          <a:endParaRPr lang="en-GB"/>
        </a:p>
      </dgm:t>
    </dgm:pt>
    <dgm:pt modelId="{117D8982-6E05-418D-AF0B-1B22BE3B204F}" type="sibTrans" cxnId="{A83F3A01-D164-43E0-9F42-61FD2E2CAE7E}">
      <dgm:prSet/>
      <dgm:spPr/>
      <dgm:t>
        <a:bodyPr/>
        <a:lstStyle/>
        <a:p>
          <a:endParaRPr lang="en-GB"/>
        </a:p>
      </dgm:t>
    </dgm:pt>
    <dgm:pt modelId="{E5C525D9-0530-4D92-AF78-820AB3A197FB}">
      <dgm:prSet phldrT="[Text]" custT="1"/>
      <dgm:spPr/>
      <dgm:t>
        <a:bodyPr/>
        <a:lstStyle/>
        <a:p>
          <a:r>
            <a:rPr lang="en-GB" sz="2400" dirty="0"/>
            <a:t>1 WTE Falls PT band 6, 14 hours Falls OT band 6 FTT</a:t>
          </a:r>
        </a:p>
        <a:p>
          <a:r>
            <a:rPr lang="en-GB" sz="2400" dirty="0">
              <a:solidFill>
                <a:schemeClr val="accent1">
                  <a:lumMod val="40000"/>
                  <a:lumOff val="60000"/>
                </a:schemeClr>
              </a:solidFill>
            </a:rPr>
            <a:t>1 WTE Band 5 in Older persons rehab OP</a:t>
          </a:r>
        </a:p>
      </dgm:t>
    </dgm:pt>
    <dgm:pt modelId="{CB3E1912-F415-46A7-A812-3CA4ABDE799C}" type="parTrans" cxnId="{9911A832-8265-4DC7-A039-A59A92E88007}">
      <dgm:prSet/>
      <dgm:spPr/>
      <dgm:t>
        <a:bodyPr/>
        <a:lstStyle/>
        <a:p>
          <a:endParaRPr lang="en-GB"/>
        </a:p>
      </dgm:t>
    </dgm:pt>
    <dgm:pt modelId="{754B59DC-B2CA-48B8-8C4E-FDBC59201832}" type="sibTrans" cxnId="{9911A832-8265-4DC7-A039-A59A92E88007}">
      <dgm:prSet/>
      <dgm:spPr/>
      <dgm:t>
        <a:bodyPr/>
        <a:lstStyle/>
        <a:p>
          <a:endParaRPr lang="en-GB"/>
        </a:p>
      </dgm:t>
    </dgm:pt>
    <dgm:pt modelId="{3B0C9AAB-FDD9-4D31-868A-A1D7B1DDAB7B}">
      <dgm:prSet phldrT="[Text]" custT="1"/>
      <dgm:spPr/>
      <dgm:t>
        <a:bodyPr/>
        <a:lstStyle/>
        <a:p>
          <a:r>
            <a:rPr lang="en-GB" sz="2400" dirty="0"/>
            <a:t> Falls Band 3 - 28hours, Band 2 - 25 hours Admin</a:t>
          </a:r>
        </a:p>
        <a:p>
          <a:r>
            <a:rPr lang="en-GB" sz="2400" dirty="0">
              <a:solidFill>
                <a:schemeClr val="accent1">
                  <a:lumMod val="40000"/>
                  <a:lumOff val="60000"/>
                </a:schemeClr>
              </a:solidFill>
            </a:rPr>
            <a:t>Band 3 – 18 hours Older persons rehab OP</a:t>
          </a:r>
        </a:p>
      </dgm:t>
    </dgm:pt>
    <dgm:pt modelId="{9621BD2F-7E04-40F7-9D2A-7F6D2DE83A96}" type="parTrans" cxnId="{264F68E8-670E-4147-858F-539E10681F93}">
      <dgm:prSet/>
      <dgm:spPr/>
      <dgm:t>
        <a:bodyPr/>
        <a:lstStyle/>
        <a:p>
          <a:endParaRPr lang="en-GB"/>
        </a:p>
      </dgm:t>
    </dgm:pt>
    <dgm:pt modelId="{67E4FD4B-78A2-40E6-B765-B95C7C73DD4D}" type="sibTrans" cxnId="{264F68E8-670E-4147-858F-539E10681F93}">
      <dgm:prSet/>
      <dgm:spPr/>
      <dgm:t>
        <a:bodyPr/>
        <a:lstStyle/>
        <a:p>
          <a:endParaRPr lang="en-GB"/>
        </a:p>
      </dgm:t>
    </dgm:pt>
    <dgm:pt modelId="{3B2C7C84-B78C-42AB-862F-F7880349E12F}" type="pres">
      <dgm:prSet presAssocID="{D1954187-D2CD-442A-BF0C-BA96066C8A2D}" presName="linearFlow" presStyleCnt="0">
        <dgm:presLayoutVars>
          <dgm:resizeHandles val="exact"/>
        </dgm:presLayoutVars>
      </dgm:prSet>
      <dgm:spPr/>
    </dgm:pt>
    <dgm:pt modelId="{735D8FDC-DD6C-4971-91EC-C3F175BC6C80}" type="pres">
      <dgm:prSet presAssocID="{6AEE9F15-5DAD-4B86-9843-2895D51475C4}" presName="node" presStyleLbl="node1" presStyleIdx="0" presStyleCnt="3" custScaleX="234320" custLinFactNeighborY="-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21C64-F344-440B-95B3-37E1A952FFAD}" type="pres">
      <dgm:prSet presAssocID="{117D8982-6E05-418D-AF0B-1B22BE3B204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EEB795F-BE6C-4708-8AC7-12DA405BC616}" type="pres">
      <dgm:prSet presAssocID="{117D8982-6E05-418D-AF0B-1B22BE3B204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C94E11A-5163-47CC-B046-3B7F629892F9}" type="pres">
      <dgm:prSet presAssocID="{E5C525D9-0530-4D92-AF78-820AB3A197FB}" presName="node" presStyleLbl="node1" presStyleIdx="1" presStyleCnt="3" custScaleX="233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CFADB-D462-4440-8A4F-0CACCA2E7A23}" type="pres">
      <dgm:prSet presAssocID="{754B59DC-B2CA-48B8-8C4E-FDBC5920183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34E249F-62F0-41E1-86A5-69459367AD5E}" type="pres">
      <dgm:prSet presAssocID="{754B59DC-B2CA-48B8-8C4E-FDBC5920183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80FDB78-8620-4836-ABA8-5124A897B08E}" type="pres">
      <dgm:prSet presAssocID="{3B0C9AAB-FDD9-4D31-868A-A1D7B1DDAB7B}" presName="node" presStyleLbl="node1" presStyleIdx="2" presStyleCnt="3" custScaleX="234243" custLinFactNeighborX="845" custLinFactNeighborY="-6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30C494-96EB-4B35-8737-69D205788B62}" type="presOf" srcId="{3B0C9AAB-FDD9-4D31-868A-A1D7B1DDAB7B}" destId="{B80FDB78-8620-4836-ABA8-5124A897B08E}" srcOrd="0" destOrd="0" presId="urn:microsoft.com/office/officeart/2005/8/layout/process2"/>
    <dgm:cxn modelId="{1DBF9347-64FD-45FA-ABF3-46CAB8D60F48}" type="presOf" srcId="{754B59DC-B2CA-48B8-8C4E-FDBC59201832}" destId="{0AACFADB-D462-4440-8A4F-0CACCA2E7A23}" srcOrd="0" destOrd="0" presId="urn:microsoft.com/office/officeart/2005/8/layout/process2"/>
    <dgm:cxn modelId="{57255502-992E-46B7-A605-4F3305B1AA21}" type="presOf" srcId="{E5C525D9-0530-4D92-AF78-820AB3A197FB}" destId="{FC94E11A-5163-47CC-B046-3B7F629892F9}" srcOrd="0" destOrd="0" presId="urn:microsoft.com/office/officeart/2005/8/layout/process2"/>
    <dgm:cxn modelId="{B826D6AF-0003-493B-8741-AAD9EE6FB75B}" type="presOf" srcId="{117D8982-6E05-418D-AF0B-1B22BE3B204F}" destId="{CEEB795F-BE6C-4708-8AC7-12DA405BC616}" srcOrd="1" destOrd="0" presId="urn:microsoft.com/office/officeart/2005/8/layout/process2"/>
    <dgm:cxn modelId="{2332F29A-AB51-4FB8-A06C-2BD25D393DDE}" type="presOf" srcId="{D1954187-D2CD-442A-BF0C-BA96066C8A2D}" destId="{3B2C7C84-B78C-42AB-862F-F7880349E12F}" srcOrd="0" destOrd="0" presId="urn:microsoft.com/office/officeart/2005/8/layout/process2"/>
    <dgm:cxn modelId="{9911A832-8265-4DC7-A039-A59A92E88007}" srcId="{D1954187-D2CD-442A-BF0C-BA96066C8A2D}" destId="{E5C525D9-0530-4D92-AF78-820AB3A197FB}" srcOrd="1" destOrd="0" parTransId="{CB3E1912-F415-46A7-A812-3CA4ABDE799C}" sibTransId="{754B59DC-B2CA-48B8-8C4E-FDBC59201832}"/>
    <dgm:cxn modelId="{8478E293-517B-4B34-8554-6092C07AA7B8}" type="presOf" srcId="{6AEE9F15-5DAD-4B86-9843-2895D51475C4}" destId="{735D8FDC-DD6C-4971-91EC-C3F175BC6C80}" srcOrd="0" destOrd="0" presId="urn:microsoft.com/office/officeart/2005/8/layout/process2"/>
    <dgm:cxn modelId="{279260F9-9666-425C-9B14-AC8CAE33D819}" type="presOf" srcId="{754B59DC-B2CA-48B8-8C4E-FDBC59201832}" destId="{134E249F-62F0-41E1-86A5-69459367AD5E}" srcOrd="1" destOrd="0" presId="urn:microsoft.com/office/officeart/2005/8/layout/process2"/>
    <dgm:cxn modelId="{818DA912-2EB2-4BC9-B3A9-465734062D7B}" type="presOf" srcId="{117D8982-6E05-418D-AF0B-1B22BE3B204F}" destId="{A9021C64-F344-440B-95B3-37E1A952FFAD}" srcOrd="0" destOrd="0" presId="urn:microsoft.com/office/officeart/2005/8/layout/process2"/>
    <dgm:cxn modelId="{264F68E8-670E-4147-858F-539E10681F93}" srcId="{D1954187-D2CD-442A-BF0C-BA96066C8A2D}" destId="{3B0C9AAB-FDD9-4D31-868A-A1D7B1DDAB7B}" srcOrd="2" destOrd="0" parTransId="{9621BD2F-7E04-40F7-9D2A-7F6D2DE83A96}" sibTransId="{67E4FD4B-78A2-40E6-B765-B95C7C73DD4D}"/>
    <dgm:cxn modelId="{A83F3A01-D164-43E0-9F42-61FD2E2CAE7E}" srcId="{D1954187-D2CD-442A-BF0C-BA96066C8A2D}" destId="{6AEE9F15-5DAD-4B86-9843-2895D51475C4}" srcOrd="0" destOrd="0" parTransId="{601C3745-A7DB-44C5-9CA8-83A961C01B52}" sibTransId="{117D8982-6E05-418D-AF0B-1B22BE3B204F}"/>
    <dgm:cxn modelId="{7085A73D-9014-4BFD-91B9-2E5AF4A428BF}" type="presParOf" srcId="{3B2C7C84-B78C-42AB-862F-F7880349E12F}" destId="{735D8FDC-DD6C-4971-91EC-C3F175BC6C80}" srcOrd="0" destOrd="0" presId="urn:microsoft.com/office/officeart/2005/8/layout/process2"/>
    <dgm:cxn modelId="{A0E6B3FD-01AD-4E86-8BE8-206D696BFCD2}" type="presParOf" srcId="{3B2C7C84-B78C-42AB-862F-F7880349E12F}" destId="{A9021C64-F344-440B-95B3-37E1A952FFAD}" srcOrd="1" destOrd="0" presId="urn:microsoft.com/office/officeart/2005/8/layout/process2"/>
    <dgm:cxn modelId="{4F6A7829-59F1-4DB1-BDA4-F35892DEDFFA}" type="presParOf" srcId="{A9021C64-F344-440B-95B3-37E1A952FFAD}" destId="{CEEB795F-BE6C-4708-8AC7-12DA405BC616}" srcOrd="0" destOrd="0" presId="urn:microsoft.com/office/officeart/2005/8/layout/process2"/>
    <dgm:cxn modelId="{DF7F8330-2CBA-4749-836D-B24CED3C8DA0}" type="presParOf" srcId="{3B2C7C84-B78C-42AB-862F-F7880349E12F}" destId="{FC94E11A-5163-47CC-B046-3B7F629892F9}" srcOrd="2" destOrd="0" presId="urn:microsoft.com/office/officeart/2005/8/layout/process2"/>
    <dgm:cxn modelId="{F5466691-8E1A-472F-8DE2-DC4AE44DB0CB}" type="presParOf" srcId="{3B2C7C84-B78C-42AB-862F-F7880349E12F}" destId="{0AACFADB-D462-4440-8A4F-0CACCA2E7A23}" srcOrd="3" destOrd="0" presId="urn:microsoft.com/office/officeart/2005/8/layout/process2"/>
    <dgm:cxn modelId="{C143EC7D-E410-4DE1-B239-54226A88F7F3}" type="presParOf" srcId="{0AACFADB-D462-4440-8A4F-0CACCA2E7A23}" destId="{134E249F-62F0-41E1-86A5-69459367AD5E}" srcOrd="0" destOrd="0" presId="urn:microsoft.com/office/officeart/2005/8/layout/process2"/>
    <dgm:cxn modelId="{ACBBFDA7-E12B-4F1D-B0C0-35DE3966C698}" type="presParOf" srcId="{3B2C7C84-B78C-42AB-862F-F7880349E12F}" destId="{B80FDB78-8620-4836-ABA8-5124A897B08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F5381-AB3F-489D-9CA3-9FE535B09AF0}">
      <dsp:nvSpPr>
        <dsp:cNvPr id="0" name=""/>
        <dsp:cNvSpPr/>
      </dsp:nvSpPr>
      <dsp:spPr>
        <a:xfrm>
          <a:off x="94999" y="385903"/>
          <a:ext cx="900982" cy="9009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A7EACD-9D8D-4D8D-9143-D6490375EF97}">
      <dsp:nvSpPr>
        <dsp:cNvPr id="0" name=""/>
        <dsp:cNvSpPr/>
      </dsp:nvSpPr>
      <dsp:spPr>
        <a:xfrm>
          <a:off x="284205" y="575109"/>
          <a:ext cx="522569" cy="522569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7CD57B-8BB4-4A52-A6C5-0A9A647DF21B}">
      <dsp:nvSpPr>
        <dsp:cNvPr id="0" name=""/>
        <dsp:cNvSpPr/>
      </dsp:nvSpPr>
      <dsp:spPr>
        <a:xfrm>
          <a:off x="1189049" y="385903"/>
          <a:ext cx="2123744" cy="900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Warm welcome to exercise class</a:t>
          </a:r>
          <a:endParaRPr lang="en-US" sz="2000" kern="1200" dirty="0"/>
        </a:p>
      </dsp:txBody>
      <dsp:txXfrm>
        <a:off x="1189049" y="385903"/>
        <a:ext cx="2123744" cy="900982"/>
      </dsp:txXfrm>
    </dsp:sp>
    <dsp:sp modelId="{9D9FA559-1FE5-48C6-A181-D29D0C3965D5}">
      <dsp:nvSpPr>
        <dsp:cNvPr id="0" name=""/>
        <dsp:cNvSpPr/>
      </dsp:nvSpPr>
      <dsp:spPr>
        <a:xfrm>
          <a:off x="3682841" y="385903"/>
          <a:ext cx="900982" cy="9009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294FD2-A56A-42C0-B490-A993CCA83C59}">
      <dsp:nvSpPr>
        <dsp:cNvPr id="0" name=""/>
        <dsp:cNvSpPr/>
      </dsp:nvSpPr>
      <dsp:spPr>
        <a:xfrm>
          <a:off x="3872047" y="575109"/>
          <a:ext cx="522569" cy="522569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904E98-671D-4841-B0AA-B883E76C7CEC}">
      <dsp:nvSpPr>
        <dsp:cNvPr id="0" name=""/>
        <dsp:cNvSpPr/>
      </dsp:nvSpPr>
      <dsp:spPr>
        <a:xfrm>
          <a:off x="4776891" y="385903"/>
          <a:ext cx="2123744" cy="900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Army of volunteers – prepare and clear venues</a:t>
          </a:r>
          <a:endParaRPr lang="en-US" sz="2000" kern="1200" dirty="0"/>
        </a:p>
      </dsp:txBody>
      <dsp:txXfrm>
        <a:off x="4776891" y="385903"/>
        <a:ext cx="2123744" cy="900982"/>
      </dsp:txXfrm>
    </dsp:sp>
    <dsp:sp modelId="{663D3F3E-E629-44AC-B1A9-6F83BA48DD06}">
      <dsp:nvSpPr>
        <dsp:cNvPr id="0" name=""/>
        <dsp:cNvSpPr/>
      </dsp:nvSpPr>
      <dsp:spPr>
        <a:xfrm>
          <a:off x="94999" y="2181898"/>
          <a:ext cx="900982" cy="9009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CA8757-1EB8-49F6-A860-05AE2F5FDF24}">
      <dsp:nvSpPr>
        <dsp:cNvPr id="0" name=""/>
        <dsp:cNvSpPr/>
      </dsp:nvSpPr>
      <dsp:spPr>
        <a:xfrm>
          <a:off x="284205" y="2371104"/>
          <a:ext cx="522569" cy="522569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977E6C-FD17-4D85-B878-B4E4360E0ECD}">
      <dsp:nvSpPr>
        <dsp:cNvPr id="0" name=""/>
        <dsp:cNvSpPr/>
      </dsp:nvSpPr>
      <dsp:spPr>
        <a:xfrm>
          <a:off x="1189049" y="2181898"/>
          <a:ext cx="2123744" cy="900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Teas/ Coffee/ biscuits and cake after each session</a:t>
          </a:r>
          <a:endParaRPr lang="en-US" sz="2000" kern="1200" dirty="0"/>
        </a:p>
      </dsp:txBody>
      <dsp:txXfrm>
        <a:off x="1189049" y="2181898"/>
        <a:ext cx="2123744" cy="900982"/>
      </dsp:txXfrm>
    </dsp:sp>
    <dsp:sp modelId="{1E9CB00B-8624-4462-85D4-85A1FBB606BC}">
      <dsp:nvSpPr>
        <dsp:cNvPr id="0" name=""/>
        <dsp:cNvSpPr/>
      </dsp:nvSpPr>
      <dsp:spPr>
        <a:xfrm>
          <a:off x="3682841" y="2181898"/>
          <a:ext cx="900982" cy="9009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658806-B807-4E68-AEE3-5A443C2F0C8D}">
      <dsp:nvSpPr>
        <dsp:cNvPr id="0" name=""/>
        <dsp:cNvSpPr/>
      </dsp:nvSpPr>
      <dsp:spPr>
        <a:xfrm>
          <a:off x="3872047" y="2371104"/>
          <a:ext cx="522569" cy="522569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AF3B37-3EC9-4F2A-A81A-9CCC917650BC}">
      <dsp:nvSpPr>
        <dsp:cNvPr id="0" name=""/>
        <dsp:cNvSpPr/>
      </dsp:nvSpPr>
      <dsp:spPr>
        <a:xfrm>
          <a:off x="4776891" y="2156157"/>
          <a:ext cx="2123744" cy="900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Volunteers phone if people unexpectedly missing sessions</a:t>
          </a:r>
          <a:endParaRPr lang="en-US" sz="2000" kern="1200" dirty="0"/>
        </a:p>
      </dsp:txBody>
      <dsp:txXfrm>
        <a:off x="4776891" y="2156157"/>
        <a:ext cx="2123744" cy="900982"/>
      </dsp:txXfrm>
    </dsp:sp>
    <dsp:sp modelId="{FDA8852E-E567-46E2-B265-DC0987CC690C}">
      <dsp:nvSpPr>
        <dsp:cNvPr id="0" name=""/>
        <dsp:cNvSpPr/>
      </dsp:nvSpPr>
      <dsp:spPr>
        <a:xfrm>
          <a:off x="94999" y="3977893"/>
          <a:ext cx="900982" cy="9009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5C8C00-884D-446B-8E7A-94DDF7C3AF89}">
      <dsp:nvSpPr>
        <dsp:cNvPr id="0" name=""/>
        <dsp:cNvSpPr/>
      </dsp:nvSpPr>
      <dsp:spPr>
        <a:xfrm>
          <a:off x="284205" y="4167099"/>
          <a:ext cx="522569" cy="522569"/>
        </a:xfrm>
        <a:prstGeom prst="rect">
          <a:avLst/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54868A-AA56-49EF-BFAD-244B4616746E}">
      <dsp:nvSpPr>
        <dsp:cNvPr id="0" name=""/>
        <dsp:cNvSpPr/>
      </dsp:nvSpPr>
      <dsp:spPr>
        <a:xfrm>
          <a:off x="1116810" y="3966612"/>
          <a:ext cx="2516319" cy="900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Subsidising transport - contract with local taxi firm</a:t>
          </a:r>
          <a:endParaRPr lang="en-US" sz="2000" kern="1200" dirty="0"/>
        </a:p>
      </dsp:txBody>
      <dsp:txXfrm>
        <a:off x="1116810" y="3966612"/>
        <a:ext cx="2516319" cy="900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6461F-7F5E-4EBA-A1F5-726CCDC4BDBB}">
      <dsp:nvSpPr>
        <dsp:cNvPr id="0" name=""/>
        <dsp:cNvSpPr/>
      </dsp:nvSpPr>
      <dsp:spPr>
        <a:xfrm>
          <a:off x="0" y="78184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MFFA</a:t>
          </a:r>
        </a:p>
      </dsp:txBody>
      <dsp:txXfrm>
        <a:off x="0" y="78184"/>
        <a:ext cx="2786062" cy="1671637"/>
      </dsp:txXfrm>
    </dsp:sp>
    <dsp:sp modelId="{9D7A9A7A-54BB-48F3-ADCD-0BC7AAF68BD9}">
      <dsp:nvSpPr>
        <dsp:cNvPr id="0" name=""/>
        <dsp:cNvSpPr/>
      </dsp:nvSpPr>
      <dsp:spPr>
        <a:xfrm>
          <a:off x="3064668" y="78184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Vestibular Screening</a:t>
          </a:r>
        </a:p>
      </dsp:txBody>
      <dsp:txXfrm>
        <a:off x="3064668" y="78184"/>
        <a:ext cx="2786062" cy="1671637"/>
      </dsp:txXfrm>
    </dsp:sp>
    <dsp:sp modelId="{FDDECC72-364A-4CA5-9754-C73BAD437235}">
      <dsp:nvSpPr>
        <dsp:cNvPr id="0" name=""/>
        <dsp:cNvSpPr/>
      </dsp:nvSpPr>
      <dsp:spPr>
        <a:xfrm>
          <a:off x="6129337" y="78184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Home Assessment</a:t>
          </a:r>
        </a:p>
      </dsp:txBody>
      <dsp:txXfrm>
        <a:off x="6129337" y="78184"/>
        <a:ext cx="2786062" cy="1671637"/>
      </dsp:txXfrm>
    </dsp:sp>
    <dsp:sp modelId="{F3E20747-8BA5-4DF4-A1C0-89BE390E67C7}">
      <dsp:nvSpPr>
        <dsp:cNvPr id="0" name=""/>
        <dsp:cNvSpPr/>
      </dsp:nvSpPr>
      <dsp:spPr>
        <a:xfrm>
          <a:off x="1532334" y="2028428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Balance and Safety Groups</a:t>
          </a:r>
        </a:p>
      </dsp:txBody>
      <dsp:txXfrm>
        <a:off x="1532334" y="2028428"/>
        <a:ext cx="2786062" cy="1671637"/>
      </dsp:txXfrm>
    </dsp:sp>
    <dsp:sp modelId="{11502B96-479F-431F-BD55-6F3C705C86BA}">
      <dsp:nvSpPr>
        <dsp:cNvPr id="0" name=""/>
        <dsp:cNvSpPr/>
      </dsp:nvSpPr>
      <dsp:spPr>
        <a:xfrm>
          <a:off x="4597003" y="2028428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1:1 sessions</a:t>
          </a:r>
        </a:p>
      </dsp:txBody>
      <dsp:txXfrm>
        <a:off x="4597003" y="2028428"/>
        <a:ext cx="2786062" cy="1671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D8FDC-DD6C-4971-91EC-C3F175BC6C80}">
      <dsp:nvSpPr>
        <dsp:cNvPr id="0" name=""/>
        <dsp:cNvSpPr/>
      </dsp:nvSpPr>
      <dsp:spPr>
        <a:xfrm>
          <a:off x="35425" y="0"/>
          <a:ext cx="8844549" cy="943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Team Lead PT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Clinical caseload Older persons rehab OP </a:t>
          </a:r>
        </a:p>
      </dsp:txBody>
      <dsp:txXfrm>
        <a:off x="63063" y="27638"/>
        <a:ext cx="8789273" cy="888364"/>
      </dsp:txXfrm>
    </dsp:sp>
    <dsp:sp modelId="{A9021C64-F344-440B-95B3-37E1A952FFAD}">
      <dsp:nvSpPr>
        <dsp:cNvPr id="0" name=""/>
        <dsp:cNvSpPr/>
      </dsp:nvSpPr>
      <dsp:spPr>
        <a:xfrm rot="5400000">
          <a:off x="4280075" y="968153"/>
          <a:ext cx="355248" cy="424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-5400000">
        <a:off x="4330308" y="1002848"/>
        <a:ext cx="254782" cy="248674"/>
      </dsp:txXfrm>
    </dsp:sp>
    <dsp:sp modelId="{FC94E11A-5163-47CC-B046-3B7F629892F9}">
      <dsp:nvSpPr>
        <dsp:cNvPr id="0" name=""/>
        <dsp:cNvSpPr/>
      </dsp:nvSpPr>
      <dsp:spPr>
        <a:xfrm>
          <a:off x="42861" y="1417304"/>
          <a:ext cx="8829677" cy="943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1 WTE Falls PT band 6, 14 hours Falls OT band 6 FTT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1 WTE Band 5 in Older persons rehab OP</a:t>
          </a:r>
        </a:p>
      </dsp:txBody>
      <dsp:txXfrm>
        <a:off x="70499" y="1444942"/>
        <a:ext cx="8774401" cy="888364"/>
      </dsp:txXfrm>
    </dsp:sp>
    <dsp:sp modelId="{0AACFADB-D462-4440-8A4F-0CACCA2E7A23}">
      <dsp:nvSpPr>
        <dsp:cNvPr id="0" name=""/>
        <dsp:cNvSpPr/>
      </dsp:nvSpPr>
      <dsp:spPr>
        <a:xfrm rot="5320764">
          <a:off x="4308633" y="2368586"/>
          <a:ext cx="330027" cy="4246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-5400000">
        <a:off x="4345115" y="2415904"/>
        <a:ext cx="254782" cy="231019"/>
      </dsp:txXfrm>
    </dsp:sp>
    <dsp:sp modelId="{B80FDB78-8620-4836-ABA8-5124A897B08E}">
      <dsp:nvSpPr>
        <dsp:cNvPr id="0" name=""/>
        <dsp:cNvSpPr/>
      </dsp:nvSpPr>
      <dsp:spPr>
        <a:xfrm>
          <a:off x="68773" y="2800865"/>
          <a:ext cx="8841643" cy="943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 Falls Band 3 - 28hours, Band 2 - 25 hours Admin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Band 3 – 18 hours Older persons rehab OP</a:t>
          </a:r>
        </a:p>
      </dsp:txBody>
      <dsp:txXfrm>
        <a:off x="96411" y="2828503"/>
        <a:ext cx="8786367" cy="888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0B6-7FD0-42D9-9162-E80FAD8E09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4BEEFF-40C8-48D9-BF12-6F55483ED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58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0B6-7FD0-42D9-9162-E80FAD8E09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4BEEFF-40C8-48D9-BF12-6F55483ED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3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0B6-7FD0-42D9-9162-E80FAD8E09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4BEEFF-40C8-48D9-BF12-6F55483EDD8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96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0B6-7FD0-42D9-9162-E80FAD8E09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4BEEFF-40C8-48D9-BF12-6F55483ED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407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0B6-7FD0-42D9-9162-E80FAD8E09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4BEEFF-40C8-48D9-BF12-6F55483EDD87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50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0B6-7FD0-42D9-9162-E80FAD8E09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4BEEFF-40C8-48D9-BF12-6F55483ED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684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0B6-7FD0-42D9-9162-E80FAD8E09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EEFF-40C8-48D9-BF12-6F55483ED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99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0B6-7FD0-42D9-9162-E80FAD8E09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EEFF-40C8-48D9-BF12-6F55483ED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60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0B6-7FD0-42D9-9162-E80FAD8E09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EEFF-40C8-48D9-BF12-6F55483ED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4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0B6-7FD0-42D9-9162-E80FAD8E09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4BEEFF-40C8-48D9-BF12-6F55483ED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71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0B6-7FD0-42D9-9162-E80FAD8E09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4BEEFF-40C8-48D9-BF12-6F55483ED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82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0B6-7FD0-42D9-9162-E80FAD8E09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4BEEFF-40C8-48D9-BF12-6F55483ED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45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0B6-7FD0-42D9-9162-E80FAD8E09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EEFF-40C8-48D9-BF12-6F55483ED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4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0B6-7FD0-42D9-9162-E80FAD8E09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EEFF-40C8-48D9-BF12-6F55483ED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759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0B6-7FD0-42D9-9162-E80FAD8E09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BEEFF-40C8-48D9-BF12-6F55483ED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636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1D0B6-7FD0-42D9-9162-E80FAD8E09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4BEEFF-40C8-48D9-BF12-6F55483ED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97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1D0B6-7FD0-42D9-9162-E80FAD8E09E5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4BEEFF-40C8-48D9-BF12-6F55483ED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56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6A1D-08F6-436F-9E0C-A30F937EDD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825" y="802298"/>
            <a:ext cx="10152027" cy="2541431"/>
          </a:xfrm>
        </p:spPr>
        <p:txBody>
          <a:bodyPr>
            <a:normAutofit fontScale="90000"/>
          </a:bodyPr>
          <a:lstStyle/>
          <a:p>
            <a:r>
              <a:rPr lang="en-GB" sz="4900" b="1" dirty="0"/>
              <a:t>Falls and Parkinson’s Groups</a:t>
            </a:r>
            <a:r>
              <a:rPr lang="en-GB" sz="5300" b="1" dirty="0"/>
              <a:t/>
            </a:r>
            <a:br>
              <a:rPr lang="en-GB" sz="5300" b="1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b="1" dirty="0"/>
              <a:t>AKA Balance and Safety Groups and </a:t>
            </a:r>
            <a:br>
              <a:rPr lang="en-GB" sz="3600" b="1" dirty="0"/>
            </a:br>
            <a:r>
              <a:rPr lang="en-GB" sz="3600" b="1" dirty="0"/>
              <a:t>Exercise Classes for People with </a:t>
            </a:r>
            <a:r>
              <a:rPr lang="en-GB" sz="3600" b="1" dirty="0" err="1"/>
              <a:t>Parkinsons</a:t>
            </a:r>
            <a:endParaRPr lang="en-GB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56899-859E-4B9E-913D-F93E48CB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190035"/>
            <a:ext cx="8915399" cy="1713627"/>
          </a:xfrm>
        </p:spPr>
        <p:txBody>
          <a:bodyPr>
            <a:noAutofit/>
          </a:bodyPr>
          <a:lstStyle/>
          <a:p>
            <a:r>
              <a:rPr lang="en-GB" b="1" dirty="0"/>
              <a:t>Sine Rickard</a:t>
            </a:r>
          </a:p>
          <a:p>
            <a:r>
              <a:rPr lang="en-GB" b="1" dirty="0"/>
              <a:t>Physiotherapist</a:t>
            </a:r>
          </a:p>
          <a:p>
            <a:r>
              <a:rPr lang="en-GB" b="1" dirty="0" err="1"/>
              <a:t>Livewell</a:t>
            </a:r>
            <a:r>
              <a:rPr lang="en-GB" b="1" dirty="0"/>
              <a:t> SW (sine.rickard@nhs.net)</a:t>
            </a:r>
          </a:p>
          <a:p>
            <a:r>
              <a:rPr lang="en-GB" b="1" dirty="0"/>
              <a:t>Private Practice (sinerickard@blueyonder.co.uk)</a:t>
            </a:r>
          </a:p>
        </p:txBody>
      </p:sp>
    </p:spTree>
    <p:extLst>
      <p:ext uri="{BB962C8B-B14F-4D97-AF65-F5344CB8AC3E}">
        <p14:creationId xmlns:p14="http://schemas.microsoft.com/office/powerpoint/2010/main" val="297406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F274F-5FF0-4EAA-B082-3D3DFC2D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Future plans?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4ED4B-BD9C-432C-8248-AC1EF464A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Add floor exercises to other venues</a:t>
            </a:r>
          </a:p>
          <a:p>
            <a:r>
              <a:rPr lang="en-GB" sz="3600" dirty="0"/>
              <a:t>Consider higher level exercise class</a:t>
            </a:r>
          </a:p>
          <a:p>
            <a:r>
              <a:rPr lang="en-GB" sz="3600" dirty="0"/>
              <a:t>Consider PD Warrior</a:t>
            </a:r>
          </a:p>
          <a:p>
            <a:r>
              <a:rPr lang="en-GB" sz="3600" dirty="0"/>
              <a:t>Nordic walking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81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E769-6E8E-4B1F-BED1-F834A0E3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Falls Therapy Team (</a:t>
            </a:r>
            <a:r>
              <a:rPr lang="en-GB" dirty="0" err="1"/>
              <a:t>Livewell</a:t>
            </a:r>
            <a:r>
              <a:rPr lang="en-GB" dirty="0"/>
              <a:t> SW)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3AB34D5-E4CA-481C-9A3E-3D709D8FE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029253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0376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C399-00D7-4C10-AEFF-09BAB65F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864448"/>
          </a:xfrm>
        </p:spPr>
        <p:txBody>
          <a:bodyPr/>
          <a:lstStyle/>
          <a:p>
            <a:r>
              <a:rPr lang="en-GB" dirty="0"/>
              <a:t>Major Trauma Centre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3B264-825B-4B29-B39E-41521B2EC2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4856" y="1201479"/>
            <a:ext cx="7368363" cy="5422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7182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98947-159B-46E1-96FB-DEE5C7FEB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Falls Therapy Team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9BA021-B29C-43A8-B754-FB86CA250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49748"/>
              </p:ext>
            </p:extLst>
          </p:nvPr>
        </p:nvGraphicFramePr>
        <p:xfrm>
          <a:off x="1392528" y="19050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4309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EE93-A6FE-4737-BB39-9F0E7DB8A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Referral into Falls Therapy Team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7A5CC-F0B2-4FF7-B7CF-419027D82F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Falls Clinic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89545D-F9F7-4F52-AC60-AE7C3EACC5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FTT assessment and treatment</a:t>
            </a:r>
          </a:p>
          <a:p>
            <a:r>
              <a:rPr lang="en-GB" b="1" dirty="0"/>
              <a:t>Balance and Safety Group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324BB8-B907-4A2F-8779-CDF240CA4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Any other therapist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4F1E-352B-4709-966F-360D65C16AD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Complete a MFFA</a:t>
            </a:r>
          </a:p>
          <a:p>
            <a:r>
              <a:rPr lang="en-GB" dirty="0"/>
              <a:t>Complete a B&amp;S group referral</a:t>
            </a:r>
          </a:p>
          <a:p>
            <a:r>
              <a:rPr lang="en-GB" dirty="0"/>
              <a:t>Includes BERG (14point) and Short FES –I (7 point)</a:t>
            </a:r>
          </a:p>
          <a:p>
            <a:r>
              <a:rPr lang="en-GB" b="1" dirty="0"/>
              <a:t>Balance and Safety Group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E5501EB-9D12-4D90-B3D0-60201C0ED1EA}"/>
              </a:ext>
            </a:extLst>
          </p:cNvPr>
          <p:cNvSpPr/>
          <p:nvPr/>
        </p:nvSpPr>
        <p:spPr>
          <a:xfrm>
            <a:off x="8612372" y="220806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23868C5-1098-403F-B373-6D8988BA4191}"/>
              </a:ext>
            </a:extLst>
          </p:cNvPr>
          <p:cNvSpPr/>
          <p:nvPr/>
        </p:nvSpPr>
        <p:spPr>
          <a:xfrm>
            <a:off x="3618614" y="220806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522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Staying Steady?</a:t>
            </a:r>
          </a:p>
        </p:txBody>
      </p:sp>
      <p:pic>
        <p:nvPicPr>
          <p:cNvPr id="2051" name="Picture 3" descr="C:\Users\Sine\AppData\Local\Microsoft\Windows\Temporary Internet Files\Content.IE5\DL2WK6AE\Kids_feet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5" y="3429000"/>
            <a:ext cx="2669759" cy="2016224"/>
          </a:xfrm>
          <a:prstGeom prst="rect">
            <a:avLst/>
          </a:prstGeom>
          <a:noFill/>
        </p:spPr>
      </p:pic>
      <p:pic>
        <p:nvPicPr>
          <p:cNvPr id="2052" name="Picture 4" descr="C:\Users\Sine\AppData\Local\Microsoft\Windows\Temporary Internet Files\Content.IE5\6H01O5BP\medicine_bottle_2[1]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5906" y="2706877"/>
            <a:ext cx="2032280" cy="2531739"/>
          </a:xfrm>
          <a:prstGeom prst="rect">
            <a:avLst/>
          </a:prstGeom>
          <a:noFill/>
        </p:spPr>
      </p:pic>
      <p:pic>
        <p:nvPicPr>
          <p:cNvPr id="2054" name="Picture 6" descr="C:\Users\Sine\AppData\Local\Microsoft\Windows\Temporary Internet Files\Content.IE5\6H01O5BP\1194986541442028018ear_-_body_part_nicu_buc_01.svg.med[1]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303" y="1419681"/>
            <a:ext cx="1079960" cy="1799934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981200" y="5661249"/>
            <a:ext cx="2026568" cy="34604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2056" name="Picture 8" descr="C:\Users\Sine\AppData\Local\Microsoft\Windows\Temporary Internet Files\Content.IE5\PPRY0MDC\house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191" y="4339558"/>
            <a:ext cx="3269553" cy="2448272"/>
          </a:xfrm>
          <a:prstGeom prst="rect">
            <a:avLst/>
          </a:prstGeom>
          <a:noFill/>
        </p:spPr>
      </p:pic>
      <p:pic>
        <p:nvPicPr>
          <p:cNvPr id="2059" name="Picture 11" descr="C:\Users\Sine\AppData\Local\Microsoft\Windows\Temporary Internet Files\Content.IE5\PPRY0MDC\large-Red-Jug-0-3550[1]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9410" y="1668491"/>
            <a:ext cx="2226334" cy="2304256"/>
          </a:xfrm>
          <a:prstGeom prst="rect">
            <a:avLst/>
          </a:prstGeom>
          <a:noFill/>
        </p:spPr>
      </p:pic>
      <p:pic>
        <p:nvPicPr>
          <p:cNvPr id="2060" name="Picture 12" descr="C:\Users\Sine\AppData\Local\Microsoft\Windows\Temporary Internet Files\Content.IE5\DL2WK6AE\christianlouboutinss-2011-shoes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7569" y="1412777"/>
            <a:ext cx="1813743" cy="1813743"/>
          </a:xfrm>
          <a:prstGeom prst="rect">
            <a:avLst/>
          </a:prstGeom>
          <a:noFill/>
        </p:spPr>
      </p:pic>
      <p:pic>
        <p:nvPicPr>
          <p:cNvPr id="1026" name="Picture 2" descr="Image result for bone health cartoon">
            <a:extLst>
              <a:ext uri="{FF2B5EF4-FFF2-40B4-BE49-F238E27FC236}">
                <a16:creationId xmlns:a16="http://schemas.microsoft.com/office/drawing/2014/main" id="{BE2E8DA3-A130-44F3-9E85-CC05E74EF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300" y="4339558"/>
            <a:ext cx="1714274" cy="23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93C5F1DD-0F85-484B-AE24-A07B7E1BE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553" y="1239239"/>
            <a:ext cx="1796538" cy="17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495322-F63C-4474-AC14-97D16FF8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531" y="2179295"/>
            <a:ext cx="2454052" cy="302934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Balance and Safety Group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BF1AB-14D0-4B68-8928-9F2F9DB4B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en-GB" sz="2400" dirty="0"/>
              <a:t>12 week programme</a:t>
            </a:r>
          </a:p>
          <a:p>
            <a:pPr lvl="1"/>
            <a:r>
              <a:rPr lang="en-GB" sz="2000" dirty="0"/>
              <a:t>Exercise and education</a:t>
            </a:r>
          </a:p>
          <a:p>
            <a:pPr lvl="1"/>
            <a:r>
              <a:rPr lang="en-GB" sz="2000" dirty="0"/>
              <a:t>HEP and support between sessions</a:t>
            </a:r>
          </a:p>
          <a:p>
            <a:pPr lvl="1"/>
            <a:r>
              <a:rPr lang="en-GB" sz="2000" dirty="0"/>
              <a:t>OTAGO (</a:t>
            </a:r>
            <a:r>
              <a:rPr lang="en-GB" sz="2000" dirty="0" err="1"/>
              <a:t>ish</a:t>
            </a:r>
            <a:r>
              <a:rPr lang="en-GB" sz="2000" dirty="0"/>
              <a:t>)</a:t>
            </a:r>
          </a:p>
          <a:p>
            <a:pPr lvl="1"/>
            <a:r>
              <a:rPr lang="en-GB" sz="2000" dirty="0"/>
              <a:t>Multisensory</a:t>
            </a:r>
          </a:p>
          <a:p>
            <a:endParaRPr lang="en-GB" sz="2400" dirty="0"/>
          </a:p>
          <a:p>
            <a:r>
              <a:rPr lang="en-GB" sz="2400" dirty="0"/>
              <a:t>3 groups currently running</a:t>
            </a:r>
          </a:p>
          <a:p>
            <a:pPr lvl="1"/>
            <a:r>
              <a:rPr lang="en-GB" sz="2000" dirty="0"/>
              <a:t>Group 1 BERG scores 44+</a:t>
            </a:r>
          </a:p>
          <a:p>
            <a:pPr lvl="1"/>
            <a:r>
              <a:rPr lang="en-GB" sz="2000" dirty="0"/>
              <a:t>Group 2 BERG scores 30+</a:t>
            </a:r>
          </a:p>
          <a:p>
            <a:pPr lvl="1"/>
            <a:r>
              <a:rPr lang="en-GB" sz="2000" dirty="0"/>
              <a:t>Group 3 waiting list initiative BERG score 38+</a:t>
            </a:r>
          </a:p>
        </p:txBody>
      </p:sp>
    </p:spTree>
    <p:extLst>
      <p:ext uri="{BB962C8B-B14F-4D97-AF65-F5344CB8AC3E}">
        <p14:creationId xmlns:p14="http://schemas.microsoft.com/office/powerpoint/2010/main" val="3817078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A8D76E-9F6F-444E-AB67-BCB021D1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193" y="2603382"/>
            <a:ext cx="2454052" cy="302934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Facilitated discussions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97C5D-22AE-49A5-8855-28CC4095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78" y="589722"/>
            <a:ext cx="6798033" cy="5321500"/>
          </a:xfrm>
        </p:spPr>
        <p:txBody>
          <a:bodyPr anchor="ctr">
            <a:normAutofit/>
          </a:bodyPr>
          <a:lstStyle/>
          <a:p>
            <a:r>
              <a:rPr lang="en-GB" dirty="0"/>
              <a:t>Home Safety</a:t>
            </a:r>
          </a:p>
          <a:p>
            <a:r>
              <a:rPr lang="en-GB" dirty="0"/>
              <a:t>Vision</a:t>
            </a:r>
          </a:p>
          <a:p>
            <a:r>
              <a:rPr lang="en-GB" dirty="0"/>
              <a:t>Bone Health</a:t>
            </a:r>
          </a:p>
          <a:p>
            <a:r>
              <a:rPr lang="en-GB" dirty="0"/>
              <a:t>Footwear and looking after feet</a:t>
            </a:r>
          </a:p>
          <a:p>
            <a:r>
              <a:rPr lang="en-GB" dirty="0"/>
              <a:t>Continence</a:t>
            </a:r>
          </a:p>
          <a:p>
            <a:r>
              <a:rPr lang="en-GB" dirty="0"/>
              <a:t>Relaxation and sleep</a:t>
            </a:r>
          </a:p>
          <a:p>
            <a:r>
              <a:rPr lang="en-GB" dirty="0"/>
              <a:t>Coping with a fall</a:t>
            </a:r>
          </a:p>
          <a:p>
            <a:r>
              <a:rPr lang="en-GB" dirty="0"/>
              <a:t>Postural Hypotension</a:t>
            </a:r>
          </a:p>
          <a:p>
            <a:r>
              <a:rPr lang="en-GB" dirty="0"/>
              <a:t>Medication and falls</a:t>
            </a:r>
          </a:p>
          <a:p>
            <a:r>
              <a:rPr lang="en-GB" dirty="0"/>
              <a:t>Local Services</a:t>
            </a:r>
          </a:p>
          <a:p>
            <a:r>
              <a:rPr lang="en-GB" dirty="0"/>
              <a:t>Mobility and posture</a:t>
            </a:r>
          </a:p>
          <a:p>
            <a:r>
              <a:rPr lang="en-GB" dirty="0"/>
              <a:t>Exercise, Classes and Goals</a:t>
            </a:r>
          </a:p>
        </p:txBody>
      </p:sp>
    </p:spTree>
    <p:extLst>
      <p:ext uri="{BB962C8B-B14F-4D97-AF65-F5344CB8AC3E}">
        <p14:creationId xmlns:p14="http://schemas.microsoft.com/office/powerpoint/2010/main" val="1213023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FD09-B7FB-4577-8B66-2C3AE567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43183"/>
          </a:xfrm>
        </p:spPr>
        <p:txBody>
          <a:bodyPr/>
          <a:lstStyle/>
          <a:p>
            <a:r>
              <a:rPr lang="en-GB" dirty="0"/>
              <a:t>B&amp;S Group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95E12-F4AB-434F-97AF-1EFEA6D03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94884"/>
            <a:ext cx="8915400" cy="4316338"/>
          </a:xfrm>
        </p:spPr>
        <p:txBody>
          <a:bodyPr>
            <a:normAutofit/>
          </a:bodyPr>
          <a:lstStyle/>
          <a:p>
            <a:r>
              <a:rPr lang="en-GB" sz="2400" dirty="0"/>
              <a:t>Quick look at the last 60 patients through B&amp;S Group</a:t>
            </a:r>
          </a:p>
          <a:p>
            <a:r>
              <a:rPr lang="en-GB" sz="2400" dirty="0"/>
              <a:t>Age 82 (71 – 92)</a:t>
            </a:r>
          </a:p>
          <a:p>
            <a:r>
              <a:rPr lang="en-GB" sz="2400" dirty="0"/>
              <a:t>Completed 10.5/12 Groups</a:t>
            </a:r>
          </a:p>
          <a:p>
            <a:r>
              <a:rPr lang="en-GB" sz="2400" dirty="0"/>
              <a:t>Started with Berg 40/56 (31 – 53)</a:t>
            </a:r>
          </a:p>
          <a:p>
            <a:r>
              <a:rPr lang="en-GB" sz="2400" dirty="0"/>
              <a:t>Finished with Berg 44/56 (20 – 55)</a:t>
            </a:r>
          </a:p>
          <a:p>
            <a:r>
              <a:rPr lang="en-GB" sz="2400" dirty="0"/>
              <a:t>7 out of the 60 have had at least 1 further fall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Database: dizzy, postural hypotension, LLD (+/- THR or TKR), AMTs score and other OMs (TUAG and Functional Reach)</a:t>
            </a:r>
          </a:p>
        </p:txBody>
      </p:sp>
    </p:spTree>
    <p:extLst>
      <p:ext uri="{BB962C8B-B14F-4D97-AF65-F5344CB8AC3E}">
        <p14:creationId xmlns:p14="http://schemas.microsoft.com/office/powerpoint/2010/main" val="956137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E7B5-7FDF-48CE-9560-C1E2809E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/>
              <a:t>B&amp;S Group </a:t>
            </a:r>
            <a:r>
              <a:rPr lang="en-US" sz="3200" dirty="0"/>
              <a:t>- Berg Balance Score as Falls Risk</a:t>
            </a:r>
            <a:br>
              <a:rPr lang="en-US" sz="3200" dirty="0"/>
            </a:br>
            <a:r>
              <a:rPr lang="en-US" sz="3200" dirty="0"/>
              <a:t>High risk (&lt;20) Medium (20-43) Low risk (44+)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8B46724-73F1-4762-8B7A-C69FED01B8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D6C04D6-3534-4464-85DC-B3D5529F14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57ACE2-E01B-4D7E-97D6-BC3AEAF93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2125883"/>
            <a:ext cx="4017179" cy="4162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8340AE-4CA5-40C0-A978-4DE5F1093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158" y="2125884"/>
            <a:ext cx="4017179" cy="404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7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62F011-17DB-461B-9B7A-BC4B8C6A4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dirty="0"/>
              <a:t>Exercise Classes with Parkinson’s UK in Plymouth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B795973-6A6C-441B-AA2B-2927A6BDDA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F2C1F9-6C95-486B-954D-A05D9A353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4370196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C79A52"/>
              </a:buClr>
            </a:pPr>
            <a:r>
              <a:rPr lang="en-US" sz="2400" dirty="0"/>
              <a:t>Started 2003</a:t>
            </a:r>
          </a:p>
          <a:p>
            <a:pPr marL="0" indent="0">
              <a:buClr>
                <a:srgbClr val="C79A52"/>
              </a:buClr>
              <a:buNone/>
            </a:pPr>
            <a:endParaRPr lang="en-US" sz="2400" dirty="0"/>
          </a:p>
          <a:p>
            <a:pPr>
              <a:buClr>
                <a:srgbClr val="C79A52"/>
              </a:buClr>
            </a:pPr>
            <a:r>
              <a:rPr lang="en-US" sz="2400" dirty="0"/>
              <a:t>Initiative from local branch</a:t>
            </a:r>
          </a:p>
          <a:p>
            <a:pPr marL="0" indent="0">
              <a:buClr>
                <a:srgbClr val="C79A52"/>
              </a:buClr>
              <a:buNone/>
            </a:pPr>
            <a:endParaRPr lang="en-US" sz="2400" dirty="0"/>
          </a:p>
          <a:p>
            <a:pPr>
              <a:buClr>
                <a:srgbClr val="C79A52"/>
              </a:buClr>
            </a:pPr>
            <a:r>
              <a:rPr lang="en-US" sz="2400" dirty="0"/>
              <a:t>Started with 3 people exercising</a:t>
            </a:r>
          </a:p>
          <a:p>
            <a:pPr marL="0" indent="0">
              <a:buClr>
                <a:srgbClr val="C79A52"/>
              </a:buClr>
              <a:buNone/>
            </a:pPr>
            <a:endParaRPr lang="en-US" sz="2400" dirty="0"/>
          </a:p>
          <a:p>
            <a:pPr>
              <a:buClr>
                <a:srgbClr val="C79A52"/>
              </a:buClr>
            </a:pPr>
            <a:r>
              <a:rPr lang="en-US" sz="2400" dirty="0"/>
              <a:t>Currently has a </a:t>
            </a:r>
            <a:r>
              <a:rPr lang="en-US" sz="2400" dirty="0" err="1"/>
              <a:t>rota</a:t>
            </a:r>
            <a:r>
              <a:rPr lang="en-US" sz="2400" dirty="0"/>
              <a:t> of 3 physios providing weekly classes in 4 venues</a:t>
            </a:r>
          </a:p>
          <a:p>
            <a:pPr>
              <a:buClr>
                <a:srgbClr val="C79A52"/>
              </a:buClr>
            </a:pPr>
            <a:endParaRPr lang="en-US" sz="2400" dirty="0"/>
          </a:p>
          <a:p>
            <a:pPr>
              <a:buClr>
                <a:srgbClr val="C79A52"/>
              </a:buClr>
            </a:pPr>
            <a:r>
              <a:rPr lang="en-US" sz="2400" dirty="0"/>
              <a:t>Physio role includes triage, signposting and onward therapy referral</a:t>
            </a:r>
          </a:p>
        </p:txBody>
      </p:sp>
    </p:spTree>
    <p:extLst>
      <p:ext uri="{BB962C8B-B14F-4D97-AF65-F5344CB8AC3E}">
        <p14:creationId xmlns:p14="http://schemas.microsoft.com/office/powerpoint/2010/main" val="2633945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901C4-D606-497A-AFF7-AE1D0629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‘Group at home’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Berg Balance Score as Falls Risk</a:t>
            </a:r>
            <a:br>
              <a:rPr lang="en-GB" sz="2800" dirty="0"/>
            </a:br>
            <a:r>
              <a:rPr lang="en-GB" sz="2800" dirty="0"/>
              <a:t>Falls Risk – High (&gt;20) Medium (20-43) Low (44+)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CBAC1C-C97E-4492-A90F-03B7025815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4286" y="2222339"/>
            <a:ext cx="4399569" cy="368150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E07DF9-3EC0-4AF0-A825-FF06BFDACD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6159" y="2222340"/>
            <a:ext cx="4522342" cy="368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09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AA421-6736-44DB-A562-DF1804C8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168" y="624110"/>
            <a:ext cx="8780443" cy="1280890"/>
          </a:xfrm>
        </p:spPr>
        <p:txBody>
          <a:bodyPr>
            <a:normAutofit/>
          </a:bodyPr>
          <a:lstStyle/>
          <a:p>
            <a:r>
              <a:rPr lang="en-GB" sz="3200" dirty="0"/>
              <a:t>Short FES – I for </a:t>
            </a:r>
            <a:r>
              <a:rPr lang="en-GB" sz="3200" b="1" dirty="0"/>
              <a:t>B&amp;S Group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Low (7-8) Medium (9-13) High (14+)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E2463A-F157-4EBB-BDAC-5C7D3EBABD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24168" y="2105856"/>
            <a:ext cx="4081746" cy="379798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BA3610-2498-44EB-8357-B0223EE96A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61498" y="2109899"/>
            <a:ext cx="4283133" cy="379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A0346-C01F-4B62-A3BB-5CA6D956A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 FES – I for </a:t>
            </a:r>
            <a:r>
              <a:rPr lang="en-GB" b="1" dirty="0"/>
              <a:t>‘Group at home’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Low (7-8) Medium (9-13) High (14+)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2D4FB2-2A76-43C2-ADC5-BF0FAF1AA4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6982" y="2393836"/>
            <a:ext cx="4626828" cy="351000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802B7F-0D4D-49F9-A996-673C299B1A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4602" y="2433723"/>
            <a:ext cx="4626829" cy="347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81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D1A0-655E-4472-A872-DCBAE97B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0020"/>
          </a:xfrm>
        </p:spPr>
        <p:txBody>
          <a:bodyPr/>
          <a:lstStyle/>
          <a:p>
            <a:r>
              <a:rPr lang="en-GB" b="1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971B-88BD-4FBB-8C27-A6336D0C4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41721"/>
            <a:ext cx="8915400" cy="4369501"/>
          </a:xfrm>
        </p:spPr>
        <p:txBody>
          <a:bodyPr>
            <a:normAutofit/>
          </a:bodyPr>
          <a:lstStyle/>
          <a:p>
            <a:r>
              <a:rPr lang="en-GB" sz="2400" dirty="0"/>
              <a:t>Falls are everybody’s problem </a:t>
            </a:r>
          </a:p>
          <a:p>
            <a:r>
              <a:rPr lang="en-GB" sz="2400" dirty="0"/>
              <a:t>Encourage MFFA for therapists working with at risk groups</a:t>
            </a:r>
          </a:p>
          <a:p>
            <a:r>
              <a:rPr lang="en-GB" sz="2400" dirty="0"/>
              <a:t>Continued links to target the next wave of people who fall</a:t>
            </a:r>
          </a:p>
          <a:p>
            <a:r>
              <a:rPr lang="en-GB" sz="2400" dirty="0"/>
              <a:t>Continue to lobby for bespoke 3</a:t>
            </a:r>
            <a:r>
              <a:rPr lang="en-GB" sz="2400" baseline="30000" dirty="0"/>
              <a:t>rd</a:t>
            </a:r>
            <a:r>
              <a:rPr lang="en-GB" sz="2400" dirty="0"/>
              <a:t> sector balance classes to be included in our pathway</a:t>
            </a:r>
          </a:p>
          <a:p>
            <a:r>
              <a:rPr lang="en-GB" sz="2400" dirty="0"/>
              <a:t>Review of database</a:t>
            </a:r>
          </a:p>
        </p:txBody>
      </p:sp>
    </p:spTree>
    <p:extLst>
      <p:ext uri="{BB962C8B-B14F-4D97-AF65-F5344CB8AC3E}">
        <p14:creationId xmlns:p14="http://schemas.microsoft.com/office/powerpoint/2010/main" val="88562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6600-0804-44D9-984F-BBC10B23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C2F1-9C2E-4012-8F58-2C3700BC5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912780"/>
            <a:ext cx="8915400" cy="1998441"/>
          </a:xfrm>
        </p:spPr>
        <p:txBody>
          <a:bodyPr/>
          <a:lstStyle/>
          <a:p>
            <a:r>
              <a:rPr lang="en-GB" sz="2400" b="1" dirty="0"/>
              <a:t>Sine Rickard</a:t>
            </a:r>
          </a:p>
          <a:p>
            <a:r>
              <a:rPr lang="en-GB" sz="2400" b="1" dirty="0"/>
              <a:t>Physiotherapist</a:t>
            </a:r>
          </a:p>
          <a:p>
            <a:r>
              <a:rPr lang="en-GB" sz="2400" b="1" dirty="0" err="1"/>
              <a:t>Livewell</a:t>
            </a:r>
            <a:r>
              <a:rPr lang="en-GB" sz="2400" b="1" dirty="0"/>
              <a:t> SW (sine.rickard@nhs.net)</a:t>
            </a:r>
          </a:p>
          <a:p>
            <a:r>
              <a:rPr lang="en-GB" sz="2400" b="1" dirty="0"/>
              <a:t>Private Practice (sinerickard@blueyonder.co.uk)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64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E515C-8DD0-4C8B-AD0F-F87E5C4D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2" y="641551"/>
            <a:ext cx="2631883" cy="5488886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Group ethos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/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/>
              <a:t>To provide accessible exercise classes for people with Parkinson’s Disease (and Parkinsonism) and their carers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GB" sz="3200" dirty="0">
                <a:solidFill>
                  <a:schemeClr val="bg1"/>
                </a:solidFill>
              </a:rPr>
              <a:t/>
            </a:r>
            <a:br>
              <a:rPr lang="en-GB" sz="3200" dirty="0">
                <a:solidFill>
                  <a:schemeClr val="bg1"/>
                </a:solidFill>
              </a:rPr>
            </a:b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824F62-4246-4474-983B-04C4764584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040007"/>
              </p:ext>
            </p:extLst>
          </p:nvPr>
        </p:nvGraphicFramePr>
        <p:xfrm>
          <a:off x="4713144" y="641551"/>
          <a:ext cx="6995636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701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B4CF58-89DE-40B8-9CC7-EC9BF07A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961622"/>
          </a:xfrm>
        </p:spPr>
        <p:txBody>
          <a:bodyPr>
            <a:normAutofit/>
          </a:bodyPr>
          <a:lstStyle/>
          <a:p>
            <a:r>
              <a:rPr lang="en-GB" dirty="0"/>
              <a:t>Class format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737E0BB-871D-4E5B-A14A-2A260D7605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54" y="1731"/>
            <a:ext cx="3928406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26FEE26-9CD0-41D7-A26D-9672C61B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171" y="1763086"/>
            <a:ext cx="5256439" cy="4148136"/>
          </a:xfrm>
        </p:spPr>
        <p:txBody>
          <a:bodyPr>
            <a:noAutofit/>
          </a:bodyPr>
          <a:lstStyle/>
          <a:p>
            <a:r>
              <a:rPr lang="en-US" sz="2400" dirty="0"/>
              <a:t>Evolved over the last 15 years</a:t>
            </a:r>
          </a:p>
          <a:p>
            <a:r>
              <a:rPr lang="en-US" sz="2400" dirty="0"/>
              <a:t>Resources – chairs, </a:t>
            </a:r>
            <a:r>
              <a:rPr lang="en-US" sz="2400" dirty="0" err="1"/>
              <a:t>theraband</a:t>
            </a:r>
            <a:r>
              <a:rPr lang="en-US" sz="2400" dirty="0"/>
              <a:t>, mats and pillows provided</a:t>
            </a:r>
          </a:p>
          <a:p>
            <a:r>
              <a:rPr lang="en-US" sz="2400" dirty="0"/>
              <a:t>Therapists bring their own music and exercise equipment – weights, balls, sticks, hula hoops</a:t>
            </a:r>
          </a:p>
          <a:p>
            <a:r>
              <a:rPr lang="en-US" sz="2400" dirty="0"/>
              <a:t>Classes now ‘all ability’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Photo of previous attempts at circuit class </a:t>
            </a:r>
          </a:p>
        </p:txBody>
      </p:sp>
    </p:spTree>
    <p:extLst>
      <p:ext uri="{BB962C8B-B14F-4D97-AF65-F5344CB8AC3E}">
        <p14:creationId xmlns:p14="http://schemas.microsoft.com/office/powerpoint/2010/main" val="217826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D309E-EDE0-47CE-9EF8-7244A3DBA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8876"/>
          </a:xfrm>
        </p:spPr>
        <p:txBody>
          <a:bodyPr/>
          <a:lstStyle/>
          <a:p>
            <a:r>
              <a:rPr lang="en-GB" dirty="0"/>
              <a:t>Group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C3792-D9B6-4D52-9A9B-C38A8A8D2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Quick Reference Cards (UK) and Guidance Notes for physiotherapists working with people with Parkinson’s Disease (2009) </a:t>
            </a:r>
          </a:p>
          <a:p>
            <a:r>
              <a:rPr lang="en-GB" sz="2800" dirty="0"/>
              <a:t>Based on the Royal Dutch Society for Physical Therapy Guidelines for Physical Therapy in patients with Parkinson’s Disease (2004) </a:t>
            </a:r>
          </a:p>
          <a:p>
            <a:r>
              <a:rPr lang="en-GB" sz="2800" dirty="0"/>
              <a:t>European Guidelines (2014)</a:t>
            </a:r>
          </a:p>
        </p:txBody>
      </p:sp>
    </p:spTree>
    <p:extLst>
      <p:ext uri="{BB962C8B-B14F-4D97-AF65-F5344CB8AC3E}">
        <p14:creationId xmlns:p14="http://schemas.microsoft.com/office/powerpoint/2010/main" val="128057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6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9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0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8646E-B137-4420-8126-5EB6EA983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943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FEFFFF"/>
                </a:solidFill>
              </a:rPr>
              <a:t>Floor exercises 30min</a:t>
            </a:r>
            <a:r>
              <a:rPr lang="en-US" sz="2500" dirty="0">
                <a:solidFill>
                  <a:srgbClr val="FEFFFF"/>
                </a:solidFill>
              </a:rPr>
              <a:t/>
            </a:r>
            <a:br>
              <a:rPr lang="en-US" sz="2500" dirty="0">
                <a:solidFill>
                  <a:srgbClr val="FEFFFF"/>
                </a:solidFill>
              </a:rPr>
            </a:br>
            <a:r>
              <a:rPr lang="en-US" sz="2500" dirty="0">
                <a:solidFill>
                  <a:srgbClr val="FEFFFF"/>
                </a:solidFill>
              </a:rPr>
              <a:t/>
            </a:r>
            <a:br>
              <a:rPr lang="en-US" sz="2500" dirty="0">
                <a:solidFill>
                  <a:srgbClr val="FEFFFF"/>
                </a:solidFill>
              </a:rPr>
            </a:br>
            <a:r>
              <a:rPr lang="en-US" sz="2500" dirty="0">
                <a:solidFill>
                  <a:srgbClr val="FEFFFF"/>
                </a:solidFill>
              </a:rPr>
              <a:t>- On/off floor practice</a:t>
            </a:r>
            <a:br>
              <a:rPr lang="en-US" sz="2500" dirty="0">
                <a:solidFill>
                  <a:srgbClr val="FEFFFF"/>
                </a:solidFill>
              </a:rPr>
            </a:br>
            <a:r>
              <a:rPr lang="en-US" sz="2500" dirty="0">
                <a:solidFill>
                  <a:srgbClr val="FEFFFF"/>
                </a:solidFill>
              </a:rPr>
              <a:t>- Pilates style exercises</a:t>
            </a:r>
            <a:br>
              <a:rPr lang="en-US" sz="2500" dirty="0">
                <a:solidFill>
                  <a:srgbClr val="FEFFFF"/>
                </a:solidFill>
              </a:rPr>
            </a:br>
            <a:r>
              <a:rPr lang="en-US" sz="2500" dirty="0">
                <a:solidFill>
                  <a:srgbClr val="FEFFFF"/>
                </a:solidFill>
              </a:rPr>
              <a:t>- Stretches</a:t>
            </a:r>
            <a:br>
              <a:rPr lang="en-US" sz="2500" dirty="0">
                <a:solidFill>
                  <a:srgbClr val="FEFFFF"/>
                </a:solidFill>
              </a:rPr>
            </a:br>
            <a:r>
              <a:rPr lang="en-US" sz="2500" dirty="0">
                <a:solidFill>
                  <a:srgbClr val="FEFFFF"/>
                </a:solidFill>
              </a:rPr>
              <a:t>- Exercises in prone </a:t>
            </a:r>
            <a:br>
              <a:rPr lang="en-US" sz="2500" dirty="0">
                <a:solidFill>
                  <a:srgbClr val="FEFFFF"/>
                </a:solidFill>
              </a:rPr>
            </a:br>
            <a:r>
              <a:rPr lang="en-US" sz="2500" dirty="0">
                <a:solidFill>
                  <a:srgbClr val="FEFFFF"/>
                </a:solidFill>
              </a:rPr>
              <a:t>- 4 point kneeling</a:t>
            </a:r>
            <a:br>
              <a:rPr lang="en-US" sz="2500" dirty="0">
                <a:solidFill>
                  <a:srgbClr val="FEFFFF"/>
                </a:solidFill>
              </a:rPr>
            </a:br>
            <a:r>
              <a:rPr lang="en-US" sz="2500" dirty="0">
                <a:solidFill>
                  <a:srgbClr val="FEFFFF"/>
                </a:solidFill>
              </a:rPr>
              <a:t>- Large volume exercises</a:t>
            </a:r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63AFA1-7805-4E89-9CA2-7FD394C07D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224187" y="967417"/>
            <a:ext cx="4368115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0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7AB14-ABCB-42DC-BFDC-4BFBFE9B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GB" dirty="0"/>
              <a:t>Main Exercises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B41F32D-AB9C-4C30-A472-153D2AF29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Warm up</a:t>
            </a:r>
          </a:p>
          <a:p>
            <a:r>
              <a:rPr lang="en-US" sz="2400" dirty="0"/>
              <a:t>Stretches</a:t>
            </a:r>
          </a:p>
          <a:p>
            <a:r>
              <a:rPr lang="en-US" sz="2400" dirty="0"/>
              <a:t>Seated posture practice</a:t>
            </a:r>
          </a:p>
          <a:p>
            <a:r>
              <a:rPr lang="en-US" sz="2400" dirty="0"/>
              <a:t>Strengthening</a:t>
            </a:r>
          </a:p>
          <a:p>
            <a:r>
              <a:rPr lang="en-US" sz="2400" dirty="0"/>
              <a:t>Standing posture practice</a:t>
            </a:r>
          </a:p>
          <a:p>
            <a:r>
              <a:rPr lang="en-US" sz="2400" dirty="0"/>
              <a:t>Stand balance i.e. OTAGO or Tai Chi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E2C57AD-6906-4913-A299-99C9A7A126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619543" y="4748"/>
            <a:ext cx="7572457" cy="68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46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EA7E4-554E-48F3-BED7-86114E1E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 dirty="0"/>
              <a:t>Keep programme varied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6A54DED-53D6-4F28-B768-F481B2B20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sz="2400" dirty="0"/>
              <a:t>Each physio does own </a:t>
            </a:r>
            <a:r>
              <a:rPr lang="en-US" sz="2400" dirty="0" err="1"/>
              <a:t>programmes</a:t>
            </a:r>
            <a:endParaRPr lang="en-US" sz="2400" dirty="0"/>
          </a:p>
          <a:p>
            <a:r>
              <a:rPr lang="en-US" sz="2400" dirty="0"/>
              <a:t>Vary the music</a:t>
            </a:r>
          </a:p>
          <a:p>
            <a:r>
              <a:rPr lang="en-US" sz="2400" dirty="0"/>
              <a:t>Vary equipment</a:t>
            </a:r>
          </a:p>
          <a:p>
            <a:r>
              <a:rPr lang="en-US" sz="2400" dirty="0"/>
              <a:t>S&amp;LT exercises</a:t>
            </a:r>
          </a:p>
          <a:p>
            <a:r>
              <a:rPr lang="en-US" sz="2400" dirty="0"/>
              <a:t>Co-ordination exercises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3CA94A2-4160-4D0A-B56C-DD0F146656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178056" y="170120"/>
            <a:ext cx="6549656" cy="650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72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81940-2C2A-4C01-93B9-C23BB027C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Falls Prevention and Cueing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AC030-44A9-49CA-9493-AE500DC28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Exercisers have high incidence of falls </a:t>
            </a:r>
          </a:p>
          <a:p>
            <a:r>
              <a:rPr lang="en-GB" sz="2800" dirty="0"/>
              <a:t>Exercises cued to the beat </a:t>
            </a:r>
          </a:p>
          <a:p>
            <a:r>
              <a:rPr lang="en-GB" sz="2800" dirty="0"/>
              <a:t>Metronome to borrow</a:t>
            </a:r>
          </a:p>
          <a:p>
            <a:r>
              <a:rPr lang="en-GB" sz="2800" dirty="0"/>
              <a:t>Walking poles to try in group sessions</a:t>
            </a:r>
          </a:p>
          <a:p>
            <a:r>
              <a:rPr lang="en-GB" sz="2800" dirty="0"/>
              <a:t>RESCUE information sheets</a:t>
            </a:r>
          </a:p>
        </p:txBody>
      </p:sp>
    </p:spTree>
    <p:extLst>
      <p:ext uri="{BB962C8B-B14F-4D97-AF65-F5344CB8AC3E}">
        <p14:creationId xmlns:p14="http://schemas.microsoft.com/office/powerpoint/2010/main" val="228952779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656</Words>
  <Application>Microsoft Office PowerPoint</Application>
  <PresentationFormat>Widescreen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Wisp</vt:lpstr>
      <vt:lpstr>Falls and Parkinson’s Groups  AKA Balance and Safety Groups and  Exercise Classes for People with Parkinsons</vt:lpstr>
      <vt:lpstr>Exercise Classes with Parkinson’s UK in Plymouth</vt:lpstr>
      <vt:lpstr>Group ethos  To provide accessible exercise classes for people with Parkinson’s Disease (and Parkinsonism) and their carers  </vt:lpstr>
      <vt:lpstr>Class format</vt:lpstr>
      <vt:lpstr>Group Content</vt:lpstr>
      <vt:lpstr>Floor exercises 30min  - On/off floor practice - Pilates style exercises - Stretches - Exercises in prone  - 4 point kneeling - Large volume exercises</vt:lpstr>
      <vt:lpstr>Main Exercises</vt:lpstr>
      <vt:lpstr>Keep programme varied</vt:lpstr>
      <vt:lpstr>Falls Prevention and Cueing</vt:lpstr>
      <vt:lpstr>Future plans?</vt:lpstr>
      <vt:lpstr>Falls Therapy Team (Livewell SW)</vt:lpstr>
      <vt:lpstr>Major Trauma Centre</vt:lpstr>
      <vt:lpstr>Falls Therapy Team</vt:lpstr>
      <vt:lpstr>Referral into Falls Therapy Team</vt:lpstr>
      <vt:lpstr>Staying Steady?</vt:lpstr>
      <vt:lpstr>Balance and Safety Group</vt:lpstr>
      <vt:lpstr>Facilitated discussions</vt:lpstr>
      <vt:lpstr>B&amp;S Group demographics</vt:lpstr>
      <vt:lpstr>B&amp;S Group - Berg Balance Score as Falls Risk High risk (&lt;20) Medium (20-43) Low risk (44+)</vt:lpstr>
      <vt:lpstr>‘Group at home’ Berg Balance Score as Falls Risk Falls Risk – High (&gt;20) Medium (20-43) Low (44+)</vt:lpstr>
      <vt:lpstr>Short FES – I for B&amp;S Group Low (7-8) Medium (9-13) High (14+) </vt:lpstr>
      <vt:lpstr>Short FES – I for ‘Group at home’ Low (7-8) Medium (9-13) High (14+) </vt:lpstr>
      <vt:lpstr>What next?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Falls and Parkinson’s Groups  AKA Balance and Safety Groups and  Exercise Classes for People with Parkinsons</dc:title>
  <dc:creator>Sine</dc:creator>
  <cp:lastModifiedBy>Alec Rickard</cp:lastModifiedBy>
  <cp:revision>9</cp:revision>
  <cp:lastPrinted>2018-10-01T23:26:44Z</cp:lastPrinted>
  <dcterms:created xsi:type="dcterms:W3CDTF">2018-10-01T22:46:05Z</dcterms:created>
  <dcterms:modified xsi:type="dcterms:W3CDTF">2018-10-04T15:59:44Z</dcterms:modified>
</cp:coreProperties>
</file>