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4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6CCE2-6280-4478-86D5-DEC94650F236}" type="datetimeFigureOut">
              <a:rPr lang="en-GB" smtClean="0"/>
              <a:t>24/07/2018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8A7AB-FFF7-4BF3-AF2B-932AA48B760E}" type="slidenum">
              <a:rPr lang="en-GB" smtClean="0"/>
              <a:t>‹#›</a:t>
            </a:fld>
            <a:endParaRPr lang="en-GB"/>
          </a:p>
        </p:txBody>
      </p:sp>
    </p:spTree>
    <p:extLst>
      <p:ext uri="{BB962C8B-B14F-4D97-AF65-F5344CB8AC3E}">
        <p14:creationId xmlns:p14="http://schemas.microsoft.com/office/powerpoint/2010/main" val="3555993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2F3B0-F3B1-49C0-8E5A-ACBD534A73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46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a</a:t>
            </a:r>
            <a:r>
              <a:rPr lang="en-GB" baseline="0" dirty="0" smtClean="0"/>
              <a:t> relationship between value and productivity “valuable productivity” would have the following domains. Needs to be parity of esteem between domains to avoid stakeholder bias (e.g. commissioners towards cost, clinicians towards clinical effectiveness).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208C-D5B8-41AA-9899-0311D22C914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0922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Everyone</a:t>
            </a:r>
            <a:r>
              <a:rPr lang="en-GB" baseline="0" dirty="0" smtClean="0"/>
              <a:t> will have used a multi-criteria decision analysis framework at sometime in the life without know it. Considering alternative options against defined </a:t>
            </a:r>
            <a:r>
              <a:rPr lang="en-GB" baseline="0" dirty="0" err="1" smtClean="0"/>
              <a:t>critera</a:t>
            </a:r>
            <a:r>
              <a:rPr lang="en-GB" baseline="0" dirty="0" smtClean="0"/>
              <a:t>. Certainly if you’ve every moved house!!! It’s a framework for fairly evaluating alternatives whilst reducing bias when all the domains are given equal weighting. </a:t>
            </a:r>
          </a:p>
          <a:p>
            <a:endParaRPr lang="en-GB" baseline="0" dirty="0" smtClean="0"/>
          </a:p>
          <a:p>
            <a:r>
              <a:rPr lang="en-GB" baseline="0" dirty="0" smtClean="0"/>
              <a:t>It’s a validated economic model – an alternative to cost/benefit etc. Allowing more contextual information to be used. </a:t>
            </a:r>
          </a:p>
          <a:p>
            <a:endParaRPr lang="en-GB" baseline="0" dirty="0" smtClean="0"/>
          </a:p>
          <a:p>
            <a:r>
              <a:rPr lang="en-GB" baseline="0" dirty="0" smtClean="0"/>
              <a:t>Under each domain, there would likely be additional attributes (As above). </a:t>
            </a:r>
          </a:p>
          <a:p>
            <a:endParaRPr lang="en-GB" baseline="0" dirty="0" smtClean="0"/>
          </a:p>
          <a:p>
            <a:r>
              <a:rPr lang="en-GB" baseline="0" dirty="0" smtClean="0"/>
              <a:t>Can talk through wedding example – or could use a buying a house example (schools, transport links, garden, bedrooms)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208C-D5B8-41AA-9899-0311D22C914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4224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a:t>
            </a:r>
            <a:r>
              <a:rPr lang="en-GB" baseline="0" dirty="0" smtClean="0"/>
              <a:t> imagined physiotherapy example. Important to think about the service AND the system (so impact on A&amp;E as well as the service itself)</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208C-D5B8-41AA-9899-0311D22C914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7971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a</a:t>
            </a:r>
            <a:r>
              <a:rPr lang="en-GB" baseline="0" dirty="0" smtClean="0"/>
              <a:t> relationship between value and productivity “valuable productivity” would have the following domains. Needs to be parity of esteem between domains to avoid stakeholder bias (e.g. commissioners towards cost, clinicians towards clinical effectiveness).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208C-D5B8-41AA-9899-0311D22C914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1425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2F3B0-F3B1-49C0-8E5A-ACBD534A73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922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Sustainability and transformation plans (STPs) are five year plans for the future of health and care services in local areas. ... STPs represent a very significant change to the planning of health and care services in England.</a:t>
            </a:r>
          </a:p>
          <a:p>
            <a:r>
              <a:rPr lang="en-GB" dirty="0" smtClean="0"/>
              <a:t>Bullet 3 – from prevention through to acute and specialised services.</a:t>
            </a:r>
          </a:p>
          <a:p>
            <a:r>
              <a:rPr lang="en-GB" dirty="0" smtClean="0"/>
              <a:t>Bullet 4 - but need to be closely scrutinised and considered on their merits. Proposals to reduce capacity in hospitals will only be credible if there are robust plans to provide alternatives in the community.</a:t>
            </a:r>
          </a:p>
          <a:p>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7014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aims of the STP is</a:t>
            </a:r>
            <a:r>
              <a:rPr lang="en-GB" baseline="0"/>
              <a:t> to support the NHS to deliver the changes set out in the 5YFV</a:t>
            </a:r>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0500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While the plans themselves are clearly important, the guidance emphasised that STPs</a:t>
            </a:r>
          </a:p>
          <a:p>
            <a:r>
              <a:rPr lang="en-GB"/>
              <a:t>are about more than just ‘writing a document’. Instead, they needed to be based on:</a:t>
            </a:r>
          </a:p>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7541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Changing the role of acute and community hospitals </a:t>
            </a:r>
          </a:p>
          <a:p>
            <a:r>
              <a:rPr lang="en-GB"/>
              <a:t>Redesigning primary care and community services </a:t>
            </a:r>
          </a:p>
          <a:p>
            <a:r>
              <a:rPr lang="en-GB"/>
              <a:t>Strengthening prevention and early intervention </a:t>
            </a:r>
          </a:p>
          <a:p>
            <a:r>
              <a:rPr lang="en-GB"/>
              <a:t>Improving mental health and other services </a:t>
            </a:r>
          </a:p>
          <a:p>
            <a:r>
              <a:rPr lang="en-GB"/>
              <a:t>Improving productivity and tackling variations in care </a:t>
            </a:r>
          </a:p>
          <a:p>
            <a:r>
              <a:rPr lang="en-GB"/>
              <a:t>Workforce </a:t>
            </a:r>
          </a:p>
          <a:p>
            <a:r>
              <a:rPr lang="en-GB"/>
              <a:t>Developing the enablers </a:t>
            </a:r>
          </a:p>
          <a:p>
            <a:r>
              <a:rPr lang="en-GB"/>
              <a:t>Developing organisational arrangements to support STPs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1427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Challenge:</a:t>
            </a:r>
          </a:p>
          <a:p>
            <a:pPr marL="171450" indent="-171450">
              <a:buFontTx/>
              <a:buChar char="-"/>
            </a:pPr>
            <a:r>
              <a:rPr lang="en-GB" baseline="0" dirty="0"/>
              <a:t>Meeting the health and care needs in the context of rising demand and complexity.</a:t>
            </a:r>
          </a:p>
          <a:p>
            <a:pPr marL="171450" indent="-171450">
              <a:buFontTx/>
              <a:buChar char="-"/>
            </a:pPr>
            <a:r>
              <a:rPr lang="en-GB" baseline="0" dirty="0"/>
              <a:t>Achieving greater service integration while meeting financial imperatives.</a:t>
            </a:r>
          </a:p>
          <a:p>
            <a:pPr marL="171450" indent="-171450">
              <a:buFontTx/>
              <a:buChar char="-"/>
            </a:pPr>
            <a:r>
              <a:rPr lang="en-GB" baseline="0" dirty="0"/>
              <a:t>Ensuring the right skills are available to achieve consistent, health benefits to the local population.</a:t>
            </a:r>
          </a:p>
          <a:p>
            <a:pPr marL="171450" indent="-171450">
              <a:buFontTx/>
              <a:buChar char="-"/>
            </a:pPr>
            <a:endParaRPr lang="en-GB" baseline="0" dirty="0"/>
          </a:p>
          <a:p>
            <a:pPr marL="171450" indent="-171450">
              <a:buFontTx/>
              <a:buChar char="-"/>
            </a:pPr>
            <a:r>
              <a:rPr lang="en-GB" baseline="0" dirty="0"/>
              <a:t>** TAKING AND APPROACH THAT CONNECTS  POPN HEALTH NEEDS, SERVICE TRANS AND STRAT WF PLANNING IN A MEANINGFUL WAY</a:t>
            </a:r>
            <a:r>
              <a:rPr lang="en-GB" baseline="0" dirty="0" smtClean="0"/>
              <a:t>.</a:t>
            </a:r>
          </a:p>
          <a:p>
            <a:pPr marL="171450" indent="-171450">
              <a:buFontTx/>
              <a:buChar char="-"/>
            </a:pPr>
            <a:endParaRPr lang="en-GB" baseline="0" dirty="0" smtClean="0"/>
          </a:p>
          <a:p>
            <a:pPr marL="171450" indent="-171450">
              <a:buFontTx/>
              <a:buChar char="-"/>
            </a:pPr>
            <a:r>
              <a:rPr lang="en-GB" baseline="0" dirty="0" smtClean="0"/>
              <a:t>How do we get from A to B!!??</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598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Describing</a:t>
            </a:r>
            <a:r>
              <a:rPr lang="en-GB" baseline="0" dirty="0" smtClean="0"/>
              <a:t> which ever is the most pressing financial issue of the day/week/month. NHS is underfunded but it’s always been cost constrained. There is a social responsibility for the whole workforce to be efficient and effective.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208C-D5B8-41AA-9899-0311D22C914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9320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Shortlisted</a:t>
            </a:r>
            <a:r>
              <a:rPr lang="en-GB" baseline="0" dirty="0" smtClean="0"/>
              <a:t> as finalists for CAHPO workforce transformation leaders.</a:t>
            </a:r>
            <a:endParaRPr lang="en-GB" dirty="0" smtClean="0"/>
          </a:p>
          <a:p>
            <a:r>
              <a:rPr lang="en-GB" dirty="0" smtClean="0"/>
              <a:t>Need to adopt and spread a similar approach</a:t>
            </a:r>
            <a:r>
              <a:rPr lang="en-GB" baseline="0" dirty="0" smtClean="0"/>
              <a:t> across the East Midlands</a:t>
            </a:r>
          </a:p>
          <a:p>
            <a:r>
              <a:rPr lang="en-GB" baseline="0" dirty="0" err="1" smtClean="0"/>
              <a:t>Tweetchats</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1934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System Leaders</a:t>
            </a:r>
            <a:r>
              <a:rPr lang="en-GB" baseline="0"/>
              <a:t> – tools to focus system leader attention on where we should </a:t>
            </a:r>
            <a:r>
              <a:rPr lang="en-GB" baseline="0" err="1"/>
              <a:t>ocnsider</a:t>
            </a:r>
            <a:r>
              <a:rPr lang="en-GB" baseline="0"/>
              <a:t> transformative roles of AHPs and support to achieve this in collaboration with LWABS to r/v organisational strategies.</a:t>
            </a:r>
          </a:p>
          <a:p>
            <a:r>
              <a:rPr lang="en-GB" baseline="0"/>
              <a:t>As AHPS – support the r/v or organisational strategies against the framework and support the system to deliver what is required to transform care.</a:t>
            </a:r>
          </a:p>
          <a:p>
            <a:r>
              <a:rPr lang="en-GB" baseline="0"/>
              <a:t>USP – what can members of your profession do that no one lese can, we bring a core skill set  which is </a:t>
            </a:r>
            <a:r>
              <a:rPr lang="en-GB" baseline="0" err="1"/>
              <a:t>improtant</a:t>
            </a:r>
            <a:r>
              <a:rPr lang="en-GB" baseline="0"/>
              <a:t> to </a:t>
            </a:r>
            <a:r>
              <a:rPr lang="en-GB" baseline="0" err="1"/>
              <a:t>recgnise</a:t>
            </a:r>
            <a:r>
              <a:rPr lang="en-GB" baseline="0"/>
              <a:t> and define as part of a wider MDT, we are also vital part of integrated teams because skills </a:t>
            </a:r>
            <a:r>
              <a:rPr lang="en-GB" baseline="0" err="1"/>
              <a:t>ar</a:t>
            </a:r>
            <a:r>
              <a:rPr lang="en-GB" baseline="0"/>
              <a:t> </a:t>
            </a:r>
            <a:r>
              <a:rPr lang="en-GB" baseline="0" err="1"/>
              <a:t>ewell</a:t>
            </a:r>
            <a:r>
              <a:rPr lang="en-GB" baseline="0"/>
              <a:t> suited to working in an integrated </a:t>
            </a:r>
            <a:r>
              <a:rPr lang="en-GB" baseline="0" err="1"/>
              <a:t>biopsycholsocal</a:t>
            </a:r>
            <a:r>
              <a:rPr lang="en-GB" baseline="0"/>
              <a:t> model.</a:t>
            </a:r>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6852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2F3B0-F3B1-49C0-8E5A-ACBD534A73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045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know that there is unwarranted variation in care and activity in the NHS. This is wasteful and can impact patient safety,</a:t>
            </a:r>
            <a:r>
              <a:rPr lang="en-GB" baseline="0" dirty="0" smtClean="0"/>
              <a:t> clinical effectiveness, patient safety and sustainable availability of resources. Getting It Right First Time (GIRFT) showed significant  variation in access to care for patients post-hip fracture. It also showed that often elective Total knee replacement patients received more treatment than perhaps required. So, there is a mismatch in use of resources – troubling considering the mortality and morbidity linked to patients post hip fracture.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208C-D5B8-41AA-9899-0311D22C914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8743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Big data versus thick data (spreadsheet versus</a:t>
            </a:r>
            <a:r>
              <a:rPr lang="en-GB" baseline="0" dirty="0" smtClean="0"/>
              <a:t> real frontline contextualisation)</a:t>
            </a:r>
          </a:p>
          <a:p>
            <a:endParaRPr lang="en-GB" baseline="0" dirty="0" smtClean="0"/>
          </a:p>
          <a:p>
            <a:r>
              <a:rPr lang="en-GB" baseline="0" dirty="0" smtClean="0"/>
              <a:t>Normally for thick data I talk about Dyson making their vacuums with different noise levels for different markets despite the functionality remaining the same (Japan like quiet vacuums, America likes noisy vacuums). Or supermarkets transitioning from big out of town to </a:t>
            </a:r>
            <a:r>
              <a:rPr lang="en-GB" baseline="0" dirty="0" err="1" smtClean="0"/>
              <a:t>tesco</a:t>
            </a:r>
            <a:r>
              <a:rPr lang="en-GB" baseline="0" dirty="0" smtClean="0"/>
              <a:t> express models because of changing behaviours of families – they couldn’t see this through spreadsheets, they had to match the spreadsheets with getting down to do contextual research. </a:t>
            </a:r>
          </a:p>
          <a:p>
            <a:endParaRPr lang="en-GB" baseline="0" dirty="0" smtClean="0"/>
          </a:p>
          <a:p>
            <a:r>
              <a:rPr lang="en-GB" baseline="0" dirty="0" smtClean="0"/>
              <a:t>Suggested productivity datasets are often flawed for AHPs. Carter report suggestions doesn’t recognised research, education or clinical supervision as productive time. It talks about where an AHP is as being what they are doing (which it isn’t). Also, metrics are often designed based on other professions and making them fit AHPs</a:t>
            </a:r>
          </a:p>
          <a:p>
            <a:endParaRPr lang="en-GB" baseline="0" dirty="0" smtClean="0"/>
          </a:p>
          <a:p>
            <a:r>
              <a:rPr lang="en-GB" baseline="0" dirty="0" smtClean="0"/>
              <a:t>The evidence is that a focus on productivity in isolation does not create quality and is unsafe (Mid Staffs and Liverpool examples where safety issues were linked to over focus on productivity). So – productivity is essential, but if not done in the right way can be a cause of lack of safety.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208C-D5B8-41AA-9899-0311D22C914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623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Cater report identifies</a:t>
            </a:r>
            <a:r>
              <a:rPr lang="en-GB" baseline="0" dirty="0" smtClean="0"/>
              <a:t> four areas in need of productivity improvement: </a:t>
            </a:r>
          </a:p>
          <a:p>
            <a:pPr marL="228600" indent="-228600">
              <a:buFont typeface="+mj-lt"/>
              <a:buAutoNum type="arabicPeriod"/>
            </a:pPr>
            <a:r>
              <a:rPr lang="en-GB" baseline="0" dirty="0" smtClean="0"/>
              <a:t>Procurement</a:t>
            </a:r>
          </a:p>
          <a:p>
            <a:pPr marL="228600" indent="-228600">
              <a:buFont typeface="+mj-lt"/>
              <a:buAutoNum type="arabicPeriod"/>
            </a:pPr>
            <a:r>
              <a:rPr lang="en-GB" baseline="0" dirty="0" smtClean="0"/>
              <a:t>Workforce</a:t>
            </a:r>
          </a:p>
          <a:p>
            <a:pPr marL="228600" indent="-228600">
              <a:buFont typeface="+mj-lt"/>
              <a:buAutoNum type="arabicPeriod"/>
            </a:pPr>
            <a:r>
              <a:rPr lang="en-GB" baseline="0" dirty="0" smtClean="0"/>
              <a:t>Estates</a:t>
            </a:r>
          </a:p>
          <a:p>
            <a:pPr marL="228600" indent="-228600">
              <a:buFont typeface="+mj-lt"/>
              <a:buAutoNum type="arabicPeriod"/>
            </a:pPr>
            <a:r>
              <a:rPr lang="en-GB" baseline="0" dirty="0" smtClean="0"/>
              <a:t>Pharmacy</a:t>
            </a:r>
          </a:p>
          <a:p>
            <a:pPr marL="228600" indent="-228600">
              <a:buFont typeface="+mj-lt"/>
              <a:buAutoNum type="arabicPeriod"/>
            </a:pPr>
            <a:endParaRPr lang="en-GB" baseline="0" dirty="0" smtClean="0"/>
          </a:p>
          <a:p>
            <a:pPr marL="0" indent="0">
              <a:buFont typeface="+mj-lt"/>
              <a:buNone/>
            </a:pPr>
            <a:r>
              <a:rPr lang="en-GB" baseline="0" dirty="0" smtClean="0"/>
              <a:t>This paper above highlights cautions which potentially mirror knee jerk reactions to these priority areas. Focusing on procurement prices and restricting what people choose isn’t effective. Need to focus on WHY people are making those choices. </a:t>
            </a:r>
          </a:p>
          <a:p>
            <a:pPr marL="0" indent="0">
              <a:buFont typeface="+mj-lt"/>
              <a:buNone/>
            </a:pPr>
            <a:endParaRPr lang="en-GB" baseline="0" dirty="0" smtClean="0"/>
          </a:p>
          <a:p>
            <a:pPr marL="0" indent="0">
              <a:buFont typeface="+mj-lt"/>
              <a:buNone/>
            </a:pPr>
            <a:r>
              <a:rPr lang="en-GB" baseline="0" dirty="0" smtClean="0"/>
              <a:t>Cutting back on support staff is a common repeated error – sacking all the medical secretaries often leads to crisis and the medical secretaries being hired back as discharge letters and infrastructure activities fall apart. </a:t>
            </a:r>
          </a:p>
          <a:p>
            <a:pPr marL="0" indent="0">
              <a:buFont typeface="+mj-lt"/>
              <a:buNone/>
            </a:pPr>
            <a:endParaRPr lang="en-GB" baseline="0" dirty="0" smtClean="0"/>
          </a:p>
          <a:p>
            <a:pPr marL="0" indent="0">
              <a:buFont typeface="+mj-lt"/>
              <a:buNone/>
            </a:pPr>
            <a:r>
              <a:rPr lang="en-GB" baseline="0" dirty="0" smtClean="0"/>
              <a:t>Maximising patient throughput can lead to not ensuring that they don’t need to come back. So you may end up sending them through the system multiple times by not taking sufficient time to optimally resolve their issue first time.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208C-D5B8-41AA-9899-0311D22C914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5416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So….something is</a:t>
            </a:r>
            <a:r>
              <a:rPr lang="en-GB" baseline="0" dirty="0" smtClean="0"/>
              <a:t> missing….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208C-D5B8-41AA-9899-0311D22C914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801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Value started in the states. Harvard with Porter et al. Very simply – value = Cost</a:t>
            </a:r>
            <a:r>
              <a:rPr lang="en-GB" baseline="0" dirty="0" smtClean="0"/>
              <a:t> / Quality. The same way we buy a house, buy a car, buy a fridge</a:t>
            </a:r>
            <a:endParaRPr lang="en-GB" dirty="0" smtClean="0"/>
          </a:p>
          <a:p>
            <a:endParaRPr lang="en-GB" dirty="0" smtClean="0"/>
          </a:p>
          <a:p>
            <a:endParaRPr lang="en-GB" dirty="0" smtClean="0"/>
          </a:p>
          <a:p>
            <a:endParaRPr lang="en-GB" dirty="0" smtClean="0"/>
          </a:p>
          <a:p>
            <a:r>
              <a:rPr lang="en-GB" dirty="0" smtClean="0"/>
              <a:t>UK perspective on Value: Allocative (value of decisions), personal (value</a:t>
            </a:r>
            <a:r>
              <a:rPr lang="en-GB" baseline="0" dirty="0" smtClean="0"/>
              <a:t> for an individual)</a:t>
            </a:r>
            <a:r>
              <a:rPr lang="en-GB" dirty="0" smtClean="0"/>
              <a:t>, technical (value of a technical</a:t>
            </a:r>
            <a:r>
              <a:rPr lang="en-GB" baseline="0" dirty="0" smtClean="0"/>
              <a:t> input). Used by Better Value in Healthcare and others. Useful for policy makers but not so much for workforce and patients – overly complex. </a:t>
            </a:r>
            <a:endParaRPr lang="en-GB" dirty="0" smtClean="0"/>
          </a:p>
          <a:p>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208C-D5B8-41AA-9899-0311D22C914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9859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 this is the definition of value which has the greatest accessibility.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208C-D5B8-41AA-9899-0311D22C914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931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NHS definition of quality</a:t>
            </a:r>
            <a:r>
              <a:rPr lang="en-GB" baseline="0" dirty="0" smtClean="0"/>
              <a:t> highlighted. Has the benefit of being legally enshrined in NHS constitution. </a:t>
            </a:r>
          </a:p>
          <a:p>
            <a:endParaRPr lang="en-GB" baseline="0" dirty="0" smtClean="0"/>
          </a:p>
          <a:p>
            <a:r>
              <a:rPr lang="en-GB" baseline="0" dirty="0" smtClean="0"/>
              <a:t>Looking at other research definitions of quality, safety doesn’t come up as frequently as expected.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208C-D5B8-41AA-9899-0311D22C914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8112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lang="en-US" sz="5400" b="1" kern="1200" baseline="30000" dirty="0" smtClean="0">
                <a:solidFill>
                  <a:srgbClr val="4E5590"/>
                </a:solidFill>
                <a:latin typeface="Arial Bold" pitchFamily="34" charset="0"/>
                <a:ea typeface="+mn-ea"/>
                <a:cs typeface="Arial Bold"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a:p>
        </p:txBody>
      </p:sp>
      <p:pic>
        <p:nvPicPr>
          <p:cNvPr id="9" name="Picture 8" descr="CSP MASTER LOGO cmyk.eps"/>
          <p:cNvPicPr>
            <a:picLocks noChangeAspect="1"/>
          </p:cNvPicPr>
          <p:nvPr userDrawn="1"/>
        </p:nvPicPr>
        <p:blipFill>
          <a:blip r:embed="rId2" cstate="print"/>
          <a:stretch>
            <a:fillRect/>
          </a:stretch>
        </p:blipFill>
        <p:spPr>
          <a:xfrm>
            <a:off x="304800" y="228601"/>
            <a:ext cx="2133600" cy="927075"/>
          </a:xfrm>
          <a:prstGeom prst="rect">
            <a:avLst/>
          </a:prstGeom>
        </p:spPr>
      </p:pic>
    </p:spTree>
    <p:extLst>
      <p:ext uri="{BB962C8B-B14F-4D97-AF65-F5344CB8AC3E}">
        <p14:creationId xmlns:p14="http://schemas.microsoft.com/office/powerpoint/2010/main" val="3515422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a:p>
        </p:txBody>
      </p:sp>
      <p:pic>
        <p:nvPicPr>
          <p:cNvPr id="8" name="Picture 7"/>
          <p:cNvPicPr>
            <a:picLocks noChangeAspect="1"/>
          </p:cNvPicPr>
          <p:nvPr userDrawn="1"/>
        </p:nvPicPr>
        <p:blipFill>
          <a:blip r:embed="rId2" cstate="print"/>
          <a:stretch>
            <a:fillRect/>
          </a:stretch>
        </p:blipFill>
        <p:spPr>
          <a:xfrm>
            <a:off x="2518992" y="721161"/>
            <a:ext cx="11176000" cy="7315200"/>
          </a:xfrm>
          <a:prstGeom prst="rect">
            <a:avLst/>
          </a:prstGeom>
        </p:spPr>
      </p:pic>
      <p:pic>
        <p:nvPicPr>
          <p:cNvPr id="9" name="Picture 8" descr="CSP MASTER LOGO cmyk.eps"/>
          <p:cNvPicPr>
            <a:picLocks noChangeAspect="1"/>
          </p:cNvPicPr>
          <p:nvPr userDrawn="1"/>
        </p:nvPicPr>
        <p:blipFill>
          <a:blip r:embed="rId3" cstate="print"/>
          <a:stretch>
            <a:fillRect/>
          </a:stretch>
        </p:blipFill>
        <p:spPr>
          <a:xfrm>
            <a:off x="304800" y="228601"/>
            <a:ext cx="2133600" cy="927075"/>
          </a:xfrm>
          <a:prstGeom prst="rect">
            <a:avLst/>
          </a:prstGeom>
        </p:spPr>
      </p:pic>
    </p:spTree>
    <p:extLst>
      <p:ext uri="{BB962C8B-B14F-4D97-AF65-F5344CB8AC3E}">
        <p14:creationId xmlns:p14="http://schemas.microsoft.com/office/powerpoint/2010/main" val="2650941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with web addres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a:p>
        </p:txBody>
      </p:sp>
      <p:pic>
        <p:nvPicPr>
          <p:cNvPr id="9" name="Picture 8" descr="CSP MASTER LOGO cmyk.eps"/>
          <p:cNvPicPr>
            <a:picLocks noChangeAspect="1"/>
          </p:cNvPicPr>
          <p:nvPr userDrawn="1"/>
        </p:nvPicPr>
        <p:blipFill>
          <a:blip r:embed="rId2" cstate="print"/>
          <a:stretch>
            <a:fillRect/>
          </a:stretch>
        </p:blipFill>
        <p:spPr>
          <a:xfrm>
            <a:off x="304800" y="228600"/>
            <a:ext cx="4384227" cy="1905000"/>
          </a:xfrm>
          <a:prstGeom prst="rect">
            <a:avLst/>
          </a:prstGeom>
        </p:spPr>
      </p:pic>
      <p:sp>
        <p:nvSpPr>
          <p:cNvPr id="12" name="Title 1"/>
          <p:cNvSpPr txBox="1">
            <a:spLocks/>
          </p:cNvSpPr>
          <p:nvPr userDrawn="1"/>
        </p:nvSpPr>
        <p:spPr>
          <a:xfrm>
            <a:off x="5486400" y="5410200"/>
            <a:ext cx="8940800" cy="1828800"/>
          </a:xfrm>
          <a:prstGeom prst="rect">
            <a:avLst/>
          </a:prstGeom>
        </p:spPr>
        <p:txBody>
          <a:bodyPr vert="horz" lIns="91440" tIns="45720" rIns="91440" bIns="45720" rtlCol="0" anchor="ctr">
            <a:normAutofit/>
          </a:bodyPr>
          <a:lstStyle/>
          <a:p>
            <a:r>
              <a:rPr lang="en-US" sz="7200" b="1" baseline="30000" dirty="0" err="1" smtClean="0">
                <a:solidFill>
                  <a:srgbClr val="4E5590"/>
                </a:solidFill>
                <a:latin typeface="Arial"/>
                <a:cs typeface="Arial"/>
              </a:rPr>
              <a:t>www.csp.org.uk</a:t>
            </a:r>
            <a:endParaRPr lang="en-US" sz="7200" b="1" baseline="30000" dirty="0">
              <a:solidFill>
                <a:srgbClr val="4E5590"/>
              </a:solidFill>
              <a:latin typeface="Arial"/>
              <a:cs typeface="Arial"/>
            </a:endParaRPr>
          </a:p>
        </p:txBody>
      </p:sp>
      <p:sp>
        <p:nvSpPr>
          <p:cNvPr id="14" name="Content Placeholder 13"/>
          <p:cNvSpPr>
            <a:spLocks noGrp="1"/>
          </p:cNvSpPr>
          <p:nvPr>
            <p:ph sz="quarter" idx="13"/>
          </p:nvPr>
        </p:nvSpPr>
        <p:spPr>
          <a:xfrm>
            <a:off x="857251" y="2286000"/>
            <a:ext cx="10477500" cy="314325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258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in midd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a:p>
        </p:txBody>
      </p:sp>
      <p:pic>
        <p:nvPicPr>
          <p:cNvPr id="7" name="Picture 6" descr="CSP MASTER LOGO cmyk.eps"/>
          <p:cNvPicPr>
            <a:picLocks noChangeAspect="1"/>
          </p:cNvPicPr>
          <p:nvPr userDrawn="1"/>
        </p:nvPicPr>
        <p:blipFill>
          <a:blip r:embed="rId2" cstate="print"/>
          <a:stretch>
            <a:fillRect/>
          </a:stretch>
        </p:blipFill>
        <p:spPr>
          <a:xfrm>
            <a:off x="2844800" y="1752600"/>
            <a:ext cx="6313285" cy="2743200"/>
          </a:xfrm>
          <a:prstGeom prst="rect">
            <a:avLst/>
          </a:prstGeom>
        </p:spPr>
      </p:pic>
    </p:spTree>
    <p:extLst>
      <p:ext uri="{BB962C8B-B14F-4D97-AF65-F5344CB8AC3E}">
        <p14:creationId xmlns:p14="http://schemas.microsoft.com/office/powerpoint/2010/main" val="2485200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3CD2EE-58CC-004C-A6A7-5F7B7AF5C2D2}" type="datetimeFigureOut">
              <a:rPr lang="en-US" smtClean="0"/>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331928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3150" b="1" kern="1200" spc="-113"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3"/>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304800" y="228603"/>
            <a:ext cx="2133600" cy="927075"/>
          </a:xfrm>
          <a:prstGeom prst="rect">
            <a:avLst/>
          </a:prstGeom>
        </p:spPr>
      </p:pic>
    </p:spTree>
    <p:extLst>
      <p:ext uri="{BB962C8B-B14F-4D97-AF65-F5344CB8AC3E}">
        <p14:creationId xmlns:p14="http://schemas.microsoft.com/office/powerpoint/2010/main" val="1237598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CD2EE-58CC-004C-A6A7-5F7B7AF5C2D2}" type="datetimeFigureOut">
              <a:rPr lang="en-US" smtClean="0"/>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3887366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CD2EE-58CC-004C-A6A7-5F7B7AF5C2D2}" type="datetimeFigureOut">
              <a:rPr lang="en-US" smtClean="0"/>
              <a:t>7/24/2018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23293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3150" b="1" kern="1200" spc="-113"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3"/>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304800" y="228603"/>
            <a:ext cx="2133600" cy="927075"/>
          </a:xfrm>
          <a:prstGeom prst="rect">
            <a:avLst/>
          </a:prstGeom>
        </p:spPr>
      </p:pic>
    </p:spTree>
    <p:extLst>
      <p:ext uri="{BB962C8B-B14F-4D97-AF65-F5344CB8AC3E}">
        <p14:creationId xmlns:p14="http://schemas.microsoft.com/office/powerpoint/2010/main" val="1318211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121728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591400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177927"/>
            <a:ext cx="103632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609601" y="1954924"/>
            <a:ext cx="10452100"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504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a:p>
        </p:txBody>
      </p:sp>
      <p:pic>
        <p:nvPicPr>
          <p:cNvPr id="7" name="Picture 6" descr="CSP MASTER LOGO cmyk.eps"/>
          <p:cNvPicPr>
            <a:picLocks noChangeAspect="1"/>
          </p:cNvPicPr>
          <p:nvPr userDrawn="1"/>
        </p:nvPicPr>
        <p:blipFill>
          <a:blip r:embed="rId2" cstate="print"/>
          <a:stretch>
            <a:fillRect/>
          </a:stretch>
        </p:blipFill>
        <p:spPr>
          <a:xfrm>
            <a:off x="304800" y="228601"/>
            <a:ext cx="2133600" cy="927075"/>
          </a:xfrm>
          <a:prstGeom prst="rect">
            <a:avLst/>
          </a:prstGeom>
        </p:spPr>
      </p:pic>
      <p:pic>
        <p:nvPicPr>
          <p:cNvPr id="9" name="Picture 8"/>
          <p:cNvPicPr>
            <a:picLocks noChangeAspect="1"/>
          </p:cNvPicPr>
          <p:nvPr userDrawn="1"/>
        </p:nvPicPr>
        <p:blipFill>
          <a:blip r:embed="rId3" cstate="print"/>
          <a:stretch>
            <a:fillRect/>
          </a:stretch>
        </p:blipFill>
        <p:spPr>
          <a:xfrm>
            <a:off x="9492344" y="334028"/>
            <a:ext cx="3929299" cy="6257272"/>
          </a:xfrm>
          <a:prstGeom prst="rect">
            <a:avLst/>
          </a:prstGeom>
        </p:spPr>
      </p:pic>
    </p:spTree>
    <p:extLst>
      <p:ext uri="{BB962C8B-B14F-4D97-AF65-F5344CB8AC3E}">
        <p14:creationId xmlns:p14="http://schemas.microsoft.com/office/powerpoint/2010/main" val="330420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609600" y="1954924"/>
            <a:ext cx="6159063"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4" hasCustomPrompt="1"/>
          </p:nvPr>
        </p:nvSpPr>
        <p:spPr>
          <a:xfrm>
            <a:off x="6957485" y="1954213"/>
            <a:ext cx="4897967" cy="3721100"/>
          </a:xfrm>
          <a:prstGeom prst="rect">
            <a:avLst/>
          </a:prstGeom>
        </p:spPr>
        <p:txBody>
          <a:bodyPr/>
          <a:lstStyle>
            <a:lvl1pPr marL="0" indent="0" algn="ctr">
              <a:buNone/>
              <a:defRPr sz="2400"/>
            </a:lvl1pPr>
          </a:lstStyle>
          <a:p>
            <a:r>
              <a:rPr lang="en-GB"/>
              <a:t>Click here to insert your photograph</a:t>
            </a:r>
          </a:p>
        </p:txBody>
      </p:sp>
      <p:sp>
        <p:nvSpPr>
          <p:cNvPr id="5" name="Title 1"/>
          <p:cNvSpPr>
            <a:spLocks noGrp="1"/>
          </p:cNvSpPr>
          <p:nvPr>
            <p:ph type="ctrTitle" hasCustomPrompt="1"/>
          </p:nvPr>
        </p:nvSpPr>
        <p:spPr>
          <a:xfrm>
            <a:off x="609600" y="1177927"/>
            <a:ext cx="10363200" cy="679449"/>
          </a:xfrm>
          <a:prstGeom prst="rect">
            <a:avLst/>
          </a:prstGeom>
        </p:spPr>
        <p:txBody>
          <a:bodyPr/>
          <a:lstStyle>
            <a:lvl1pPr algn="l">
              <a:defRPr sz="36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1088021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1909763"/>
            <a:ext cx="85344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8" name="Text Placeholder 7"/>
          <p:cNvSpPr>
            <a:spLocks noGrp="1"/>
          </p:cNvSpPr>
          <p:nvPr>
            <p:ph type="body" sz="quarter" idx="13" hasCustomPrompt="1"/>
          </p:nvPr>
        </p:nvSpPr>
        <p:spPr>
          <a:xfrm>
            <a:off x="609601" y="2619375"/>
            <a:ext cx="104521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a:spLocks noGrp="1"/>
          </p:cNvSpPr>
          <p:nvPr>
            <p:ph type="ctrTitle" hasCustomPrompt="1"/>
          </p:nvPr>
        </p:nvSpPr>
        <p:spPr>
          <a:xfrm>
            <a:off x="609600" y="1177927"/>
            <a:ext cx="10363200" cy="679449"/>
          </a:xfrm>
          <a:prstGeom prst="rect">
            <a:avLst/>
          </a:prstGeom>
        </p:spPr>
        <p:txBody>
          <a:bodyPr/>
          <a:lstStyle>
            <a:lvl1pPr algn="l">
              <a:defRPr sz="36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700754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7147985" y="2638425"/>
            <a:ext cx="4601633" cy="2457450"/>
          </a:xfrm>
          <a:prstGeom prst="rect">
            <a:avLst/>
          </a:prstGeom>
        </p:spPr>
        <p:txBody>
          <a:bodyPr/>
          <a:lstStyle>
            <a:lvl1pPr marL="0" indent="0" algn="ctr">
              <a:buNone/>
              <a:defRPr sz="2400" baseline="0"/>
            </a:lvl1pPr>
          </a:lstStyle>
          <a:p>
            <a:r>
              <a:rPr lang="en-GB"/>
              <a:t>Click here to insert your photograph</a:t>
            </a:r>
          </a:p>
        </p:txBody>
      </p:sp>
      <p:sp>
        <p:nvSpPr>
          <p:cNvPr id="6" name="Subtitle 2"/>
          <p:cNvSpPr>
            <a:spLocks noGrp="1"/>
          </p:cNvSpPr>
          <p:nvPr>
            <p:ph type="subTitle" idx="1" hasCustomPrompt="1"/>
          </p:nvPr>
        </p:nvSpPr>
        <p:spPr>
          <a:xfrm>
            <a:off x="609600" y="1909763"/>
            <a:ext cx="85344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10" name="Text Placeholder 7"/>
          <p:cNvSpPr>
            <a:spLocks noGrp="1"/>
          </p:cNvSpPr>
          <p:nvPr>
            <p:ph type="body" sz="quarter" idx="13" hasCustomPrompt="1"/>
          </p:nvPr>
        </p:nvSpPr>
        <p:spPr>
          <a:xfrm>
            <a:off x="609601" y="2619375"/>
            <a:ext cx="62484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
          <p:cNvSpPr>
            <a:spLocks noGrp="1"/>
          </p:cNvSpPr>
          <p:nvPr>
            <p:ph type="ctrTitle" hasCustomPrompt="1"/>
          </p:nvPr>
        </p:nvSpPr>
        <p:spPr>
          <a:xfrm>
            <a:off x="609600" y="1177927"/>
            <a:ext cx="10363200" cy="679449"/>
          </a:xfrm>
          <a:prstGeom prst="rect">
            <a:avLst/>
          </a:prstGeom>
        </p:spPr>
        <p:txBody>
          <a:bodyPr/>
          <a:lstStyle>
            <a:lvl1pPr algn="l">
              <a:defRPr sz="36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2643374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471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25884"/>
            <a:ext cx="10972800" cy="382162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6103899" y="1127797"/>
            <a:ext cx="1219200" cy="914400"/>
          </a:xfrm>
          <a:prstGeom prst="rect">
            <a:avLst/>
          </a:prstGeom>
          <a:noFill/>
        </p:spPr>
        <p:txBody>
          <a:bodyPr wrap="none" lIns="0" tIns="0" rIns="0" bIns="0" rtlCol="0">
            <a:noAutofit/>
          </a:bodyPr>
          <a:lstStyle/>
          <a:p>
            <a:endParaRPr lang="en-US" sz="1800">
              <a:latin typeface="Arial" pitchFamily="34" charset="0"/>
              <a:cs typeface="Arial" pitchFamily="34" charset="0"/>
            </a:endParaRPr>
          </a:p>
        </p:txBody>
      </p:sp>
      <p:sp>
        <p:nvSpPr>
          <p:cNvPr id="4" name="TextBox 3"/>
          <p:cNvSpPr txBox="1"/>
          <p:nvPr userDrawn="1"/>
        </p:nvSpPr>
        <p:spPr>
          <a:xfrm>
            <a:off x="1352209" y="1146751"/>
            <a:ext cx="1219200" cy="914400"/>
          </a:xfrm>
          <a:prstGeom prst="rect">
            <a:avLst/>
          </a:prstGeom>
          <a:noFill/>
        </p:spPr>
        <p:txBody>
          <a:bodyPr wrap="none" lIns="0" tIns="0" rIns="0" bIns="0" rtlCol="0">
            <a:noAutofit/>
          </a:bodyPr>
          <a:lstStyle/>
          <a:p>
            <a:endParaRPr lang="en-US" sz="1800">
              <a:latin typeface="Arial" pitchFamily="34" charset="0"/>
              <a:cs typeface="Arial" pitchFamily="34" charset="0"/>
            </a:endParaRPr>
          </a:p>
        </p:txBody>
      </p:sp>
      <p:sp>
        <p:nvSpPr>
          <p:cNvPr id="6" name="Title 1"/>
          <p:cNvSpPr>
            <a:spLocks noGrp="1"/>
          </p:cNvSpPr>
          <p:nvPr>
            <p:ph type="title"/>
          </p:nvPr>
        </p:nvSpPr>
        <p:spPr>
          <a:xfrm>
            <a:off x="609600" y="274639"/>
            <a:ext cx="10972800" cy="4349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949601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a:p>
        </p:txBody>
      </p:sp>
      <p:pic>
        <p:nvPicPr>
          <p:cNvPr id="7" name="Picture 6" descr="CSP MASTER LOGO cmyk.eps"/>
          <p:cNvPicPr>
            <a:picLocks noChangeAspect="1"/>
          </p:cNvPicPr>
          <p:nvPr userDrawn="1"/>
        </p:nvPicPr>
        <p:blipFill>
          <a:blip r:embed="rId2" cstate="print"/>
          <a:stretch>
            <a:fillRect/>
          </a:stretch>
        </p:blipFill>
        <p:spPr>
          <a:xfrm>
            <a:off x="304800" y="228601"/>
            <a:ext cx="2133600" cy="927075"/>
          </a:xfrm>
          <a:prstGeom prst="rect">
            <a:avLst/>
          </a:prstGeom>
        </p:spPr>
      </p:pic>
    </p:spTree>
    <p:extLst>
      <p:ext uri="{BB962C8B-B14F-4D97-AF65-F5344CB8AC3E}">
        <p14:creationId xmlns:p14="http://schemas.microsoft.com/office/powerpoint/2010/main" val="282273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000505"/>
            <a:ext cx="10363200" cy="1768471"/>
          </a:xfrm>
        </p:spPr>
        <p:txBody>
          <a:bodyPr anchor="t">
            <a:normAutofit/>
          </a:bodyPr>
          <a:lstStyle>
            <a:lvl1pPr marL="0" algn="l">
              <a:lnSpc>
                <a:spcPct val="200000"/>
              </a:lnSpc>
              <a:spcBef>
                <a:spcPts val="1200"/>
              </a:spcBef>
              <a:defRPr lang="en-US" sz="4800" b="1" kern="1200" baseline="30000" dirty="0" smtClean="0">
                <a:solidFill>
                  <a:srgbClr val="4E5590"/>
                </a:solidFill>
                <a:latin typeface="Arial Bold" pitchFamily="34" charset="0"/>
                <a:ea typeface="+mn-ea"/>
                <a:cs typeface="Arial Bold"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a:p>
        </p:txBody>
      </p:sp>
      <p:pic>
        <p:nvPicPr>
          <p:cNvPr id="8" name="Picture 7" descr="CSP MASTER LOGO cmyk.eps"/>
          <p:cNvPicPr>
            <a:picLocks noChangeAspect="1"/>
          </p:cNvPicPr>
          <p:nvPr userDrawn="1"/>
        </p:nvPicPr>
        <p:blipFill>
          <a:blip r:embed="rId2" cstate="print"/>
          <a:stretch>
            <a:fillRect/>
          </a:stretch>
        </p:blipFill>
        <p:spPr>
          <a:xfrm>
            <a:off x="304800" y="228600"/>
            <a:ext cx="5689600" cy="2472200"/>
          </a:xfrm>
          <a:prstGeom prst="rect">
            <a:avLst/>
          </a:prstGeom>
        </p:spPr>
      </p:pic>
    </p:spTree>
    <p:extLst>
      <p:ext uri="{BB962C8B-B14F-4D97-AF65-F5344CB8AC3E}">
        <p14:creationId xmlns:p14="http://schemas.microsoft.com/office/powerpoint/2010/main" val="353624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a:p>
        </p:txBody>
      </p:sp>
      <p:pic>
        <p:nvPicPr>
          <p:cNvPr id="8" name="Picture 7"/>
          <p:cNvPicPr>
            <a:picLocks noChangeAspect="1"/>
          </p:cNvPicPr>
          <p:nvPr userDrawn="1"/>
        </p:nvPicPr>
        <p:blipFill>
          <a:blip r:embed="rId2" cstate="print"/>
          <a:stretch>
            <a:fillRect/>
          </a:stretch>
        </p:blipFill>
        <p:spPr>
          <a:xfrm>
            <a:off x="6918656" y="1690175"/>
            <a:ext cx="5273345" cy="5157192"/>
          </a:xfrm>
          <a:prstGeom prst="rect">
            <a:avLst/>
          </a:prstGeom>
        </p:spPr>
      </p:pic>
      <p:pic>
        <p:nvPicPr>
          <p:cNvPr id="9" name="Picture 8" descr="CSP MASTER LOGO cmyk.eps"/>
          <p:cNvPicPr>
            <a:picLocks noChangeAspect="1"/>
          </p:cNvPicPr>
          <p:nvPr userDrawn="1"/>
        </p:nvPicPr>
        <p:blipFill>
          <a:blip r:embed="rId3" cstate="print"/>
          <a:stretch>
            <a:fillRect/>
          </a:stretch>
        </p:blipFill>
        <p:spPr>
          <a:xfrm>
            <a:off x="304800" y="228601"/>
            <a:ext cx="2133600" cy="927075"/>
          </a:xfrm>
          <a:prstGeom prst="rect">
            <a:avLst/>
          </a:prstGeom>
        </p:spPr>
      </p:pic>
      <p:sp>
        <p:nvSpPr>
          <p:cNvPr id="11" name="Text Placeholder 10"/>
          <p:cNvSpPr>
            <a:spLocks noGrp="1"/>
          </p:cNvSpPr>
          <p:nvPr>
            <p:ph type="body" sz="quarter" idx="13"/>
          </p:nvPr>
        </p:nvSpPr>
        <p:spPr>
          <a:xfrm>
            <a:off x="666749" y="1279393"/>
            <a:ext cx="6293347" cy="1388048"/>
          </a:xfrm>
        </p:spPr>
        <p:txBody>
          <a:bodyPr>
            <a:noAutofit/>
          </a:bodyPr>
          <a:lstStyle>
            <a:lvl1pPr marL="0" indent="0">
              <a:buNone/>
              <a:defRPr lang="en-US" sz="4200" b="1" kern="1200" spc="-150" dirty="0" smtClean="0">
                <a:solidFill>
                  <a:srgbClr val="4E5590"/>
                </a:solidFill>
                <a:latin typeface="Arial Bold"/>
                <a:ea typeface="+mn-ea"/>
                <a:cs typeface="Arial Bold"/>
              </a:defRPr>
            </a:lvl1pPr>
          </a:lstStyle>
          <a:p>
            <a:pPr lvl="0"/>
            <a:r>
              <a:rPr lang="en-US" smtClean="0"/>
              <a:t>Click to edit Master text styles</a:t>
            </a:r>
          </a:p>
        </p:txBody>
      </p:sp>
      <p:sp>
        <p:nvSpPr>
          <p:cNvPr id="13" name="Text Placeholder 12"/>
          <p:cNvSpPr>
            <a:spLocks noGrp="1"/>
          </p:cNvSpPr>
          <p:nvPr>
            <p:ph type="body" sz="quarter" idx="14"/>
          </p:nvPr>
        </p:nvSpPr>
        <p:spPr>
          <a:xfrm>
            <a:off x="666751" y="2643189"/>
            <a:ext cx="6293345" cy="3571875"/>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64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with shapes">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4D4AB1E-6B7D-49B7-ABF6-71E4B0AA11BB}" type="datetimeFigureOut">
              <a:rPr lang="en-US" smtClean="0"/>
              <a:pPr/>
              <a:t>7/24/2018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7B4EA-56D5-40A5-951C-369EC0F9CDBA}" type="slidenum">
              <a:rPr lang="en-US" smtClean="0"/>
              <a:pPr/>
              <a:t>‹#›</a:t>
            </a:fld>
            <a:endParaRPr lang="en-US"/>
          </a:p>
        </p:txBody>
      </p:sp>
      <p:sp>
        <p:nvSpPr>
          <p:cNvPr id="10" name="Content Placeholder 2"/>
          <p:cNvSpPr>
            <a:spLocks noGrp="1"/>
          </p:cNvSpPr>
          <p:nvPr userDrawn="1">
            <p:ph idx="1"/>
          </p:nvPr>
        </p:nvSpPr>
        <p:spPr>
          <a:xfrm>
            <a:off x="609600" y="3230563"/>
            <a:ext cx="10972800" cy="2698768"/>
          </a:xfrm>
        </p:spPr>
        <p:txBody>
          <a:bodyPr/>
          <a:lstStyle/>
          <a:p>
            <a:pPr lvl="0"/>
            <a:r>
              <a:rPr lang="en-US" smtClean="0">
                <a:latin typeface="Arial"/>
                <a:cs typeface="Arial"/>
              </a:rPr>
              <a:t>Click to edit Master text styles</a:t>
            </a:r>
          </a:p>
        </p:txBody>
      </p:sp>
      <p:sp>
        <p:nvSpPr>
          <p:cNvPr id="11" name="Title 1"/>
          <p:cNvSpPr>
            <a:spLocks noGrp="1"/>
          </p:cNvSpPr>
          <p:nvPr userDrawn="1">
            <p:ph type="title" hasCustomPrompt="1"/>
          </p:nvPr>
        </p:nvSpPr>
        <p:spPr>
          <a:xfrm>
            <a:off x="609600" y="1905000"/>
            <a:ext cx="10972800" cy="1143000"/>
          </a:xfrm>
        </p:spPr>
        <p:txBody>
          <a:bodyPr>
            <a:normAutofit/>
          </a:bodyPr>
          <a:lstStyle>
            <a:lvl1pPr algn="l" defTabSz="914400" rtl="0" eaLnBrk="1" latinLnBrk="0" hangingPunct="1">
              <a:spcBef>
                <a:spcPct val="0"/>
              </a:spcBef>
              <a:buNone/>
              <a:defRPr lang="en-US" sz="4200" b="1" kern="1200" spc="-150" dirty="0">
                <a:solidFill>
                  <a:srgbClr val="4E5590"/>
                </a:solidFill>
                <a:latin typeface="Arial Bold" pitchFamily="34" charset="0"/>
                <a:ea typeface="+mn-ea"/>
                <a:cs typeface="Arial Bold" pitchFamily="34" charset="0"/>
              </a:defRPr>
            </a:lvl1pPr>
          </a:lstStyle>
          <a:p>
            <a:pPr algn="l"/>
            <a:r>
              <a:rPr lang="en-US" b="1" spc="-150" dirty="0" smtClean="0">
                <a:solidFill>
                  <a:srgbClr val="4E5590"/>
                </a:solidFill>
                <a:latin typeface="Arial"/>
                <a:cs typeface="Arial"/>
              </a:rPr>
              <a:t>Type heading here</a:t>
            </a:r>
            <a:endParaRPr lang="en-US" b="1" spc="-150" dirty="0">
              <a:solidFill>
                <a:srgbClr val="4E5590"/>
              </a:solidFill>
              <a:latin typeface="Arial"/>
              <a:cs typeface="Arial"/>
            </a:endParaRPr>
          </a:p>
        </p:txBody>
      </p:sp>
      <p:pic>
        <p:nvPicPr>
          <p:cNvPr id="12" name="Picture 11"/>
          <p:cNvPicPr>
            <a:picLocks noChangeAspect="1"/>
          </p:cNvPicPr>
          <p:nvPr userDrawn="1"/>
        </p:nvPicPr>
        <p:blipFill>
          <a:blip r:embed="rId2" cstate="print"/>
          <a:stretch>
            <a:fillRect/>
          </a:stretch>
        </p:blipFill>
        <p:spPr>
          <a:xfrm>
            <a:off x="5423926" y="-603448"/>
            <a:ext cx="9672324" cy="9842500"/>
          </a:xfrm>
          <a:prstGeom prst="rect">
            <a:avLst/>
          </a:prstGeom>
        </p:spPr>
      </p:pic>
      <p:pic>
        <p:nvPicPr>
          <p:cNvPr id="13" name="Picture 12" descr="CSP MASTER LOGO cmyk.eps"/>
          <p:cNvPicPr>
            <a:picLocks noChangeAspect="1"/>
          </p:cNvPicPr>
          <p:nvPr userDrawn="1"/>
        </p:nvPicPr>
        <p:blipFill>
          <a:blip r:embed="rId3" cstate="print"/>
          <a:stretch>
            <a:fillRect/>
          </a:stretch>
        </p:blipFill>
        <p:spPr>
          <a:xfrm>
            <a:off x="304800" y="152401"/>
            <a:ext cx="2133600" cy="927075"/>
          </a:xfrm>
          <a:prstGeom prst="rect">
            <a:avLst/>
          </a:prstGeom>
        </p:spPr>
      </p:pic>
    </p:spTree>
    <p:extLst>
      <p:ext uri="{BB962C8B-B14F-4D97-AF65-F5344CB8AC3E}">
        <p14:creationId xmlns:p14="http://schemas.microsoft.com/office/powerpoint/2010/main" val="19155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D4AB1E-6B7D-49B7-ABF6-71E4B0AA11BB}" type="datetimeFigureOut">
              <a:rPr lang="en-US" smtClean="0"/>
              <a:pPr/>
              <a:t>7/24/2018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7B4EA-56D5-40A5-951C-369EC0F9CDBA}" type="slidenum">
              <a:rPr lang="en-US" smtClean="0"/>
              <a:pPr/>
              <a:t>‹#›</a:t>
            </a:fld>
            <a:endParaRPr lang="en-US"/>
          </a:p>
        </p:txBody>
      </p:sp>
      <p:pic>
        <p:nvPicPr>
          <p:cNvPr id="7" name="Picture 6" descr="CSP MASTER LOGO cmyk.eps"/>
          <p:cNvPicPr>
            <a:picLocks noChangeAspect="1"/>
          </p:cNvPicPr>
          <p:nvPr userDrawn="1"/>
        </p:nvPicPr>
        <p:blipFill>
          <a:blip r:embed="rId2" cstate="print"/>
          <a:stretch>
            <a:fillRect/>
          </a:stretch>
        </p:blipFill>
        <p:spPr>
          <a:xfrm>
            <a:off x="304800" y="152401"/>
            <a:ext cx="2133600" cy="927075"/>
          </a:xfrm>
          <a:prstGeom prst="rect">
            <a:avLst/>
          </a:prstGeom>
        </p:spPr>
      </p:pic>
      <p:pic>
        <p:nvPicPr>
          <p:cNvPr id="8" name="Picture 7"/>
          <p:cNvPicPr>
            <a:picLocks noChangeAspect="1"/>
          </p:cNvPicPr>
          <p:nvPr userDrawn="1"/>
        </p:nvPicPr>
        <p:blipFill>
          <a:blip r:embed="rId3" cstate="print"/>
          <a:stretch>
            <a:fillRect/>
          </a:stretch>
        </p:blipFill>
        <p:spPr>
          <a:xfrm>
            <a:off x="2032000" y="152400"/>
            <a:ext cx="9772952" cy="10261600"/>
          </a:xfrm>
          <a:prstGeom prst="rect">
            <a:avLst/>
          </a:prstGeom>
        </p:spPr>
      </p:pic>
    </p:spTree>
    <p:extLst>
      <p:ext uri="{BB962C8B-B14F-4D97-AF65-F5344CB8AC3E}">
        <p14:creationId xmlns:p14="http://schemas.microsoft.com/office/powerpoint/2010/main" val="37031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with large csp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4AB1E-6B7D-49B7-ABF6-71E4B0AA11BB}" type="datetimeFigureOut">
              <a:rPr lang="en-US" smtClean="0"/>
              <a:pPr/>
              <a:t>7/24/2018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7B4EA-56D5-40A5-951C-369EC0F9CDBA}" type="slidenum">
              <a:rPr lang="en-US" smtClean="0"/>
              <a:pPr/>
              <a:t>‹#›</a:t>
            </a:fld>
            <a:endParaRPr lang="en-US"/>
          </a:p>
        </p:txBody>
      </p:sp>
      <p:pic>
        <p:nvPicPr>
          <p:cNvPr id="5" name="Picture 4" descr="CSP MASTER LOGO cmyk.eps"/>
          <p:cNvPicPr>
            <a:picLocks noChangeAspect="1"/>
          </p:cNvPicPr>
          <p:nvPr userDrawn="1"/>
        </p:nvPicPr>
        <p:blipFill>
          <a:blip r:embed="rId2" cstate="print"/>
          <a:stretch>
            <a:fillRect/>
          </a:stretch>
        </p:blipFill>
        <p:spPr>
          <a:xfrm>
            <a:off x="304800" y="228600"/>
            <a:ext cx="5689600" cy="2472200"/>
          </a:xfrm>
          <a:prstGeom prst="rect">
            <a:avLst/>
          </a:prstGeom>
        </p:spPr>
      </p:pic>
      <p:sp>
        <p:nvSpPr>
          <p:cNvPr id="7" name="Text Placeholder 6"/>
          <p:cNvSpPr>
            <a:spLocks noGrp="1"/>
          </p:cNvSpPr>
          <p:nvPr>
            <p:ph type="body" sz="quarter" idx="13"/>
          </p:nvPr>
        </p:nvSpPr>
        <p:spPr>
          <a:xfrm>
            <a:off x="761963" y="2928939"/>
            <a:ext cx="10763325" cy="264318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2196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ysio work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a:p>
        </p:txBody>
      </p:sp>
      <p:pic>
        <p:nvPicPr>
          <p:cNvPr id="8" name="Picture 7" descr="CSP MASTER LOGO cmyk.eps"/>
          <p:cNvPicPr>
            <a:picLocks noChangeAspect="1"/>
          </p:cNvPicPr>
          <p:nvPr userDrawn="1"/>
        </p:nvPicPr>
        <p:blipFill>
          <a:blip r:embed="rId2" cstate="print"/>
          <a:stretch>
            <a:fillRect/>
          </a:stretch>
        </p:blipFill>
        <p:spPr>
          <a:xfrm>
            <a:off x="304800" y="152401"/>
            <a:ext cx="2133600" cy="927075"/>
          </a:xfrm>
          <a:prstGeom prst="rect">
            <a:avLst/>
          </a:prstGeom>
        </p:spPr>
      </p:pic>
      <p:pic>
        <p:nvPicPr>
          <p:cNvPr id="9" name="Picture 8"/>
          <p:cNvPicPr>
            <a:picLocks noChangeAspect="1"/>
          </p:cNvPicPr>
          <p:nvPr userDrawn="1"/>
        </p:nvPicPr>
        <p:blipFill>
          <a:blip r:embed="rId3" cstate="print"/>
          <a:stretch>
            <a:fillRect/>
          </a:stretch>
        </p:blipFill>
        <p:spPr>
          <a:xfrm>
            <a:off x="856342" y="1513114"/>
            <a:ext cx="7078133" cy="2413000"/>
          </a:xfrm>
          <a:prstGeom prst="rect">
            <a:avLst/>
          </a:prstGeom>
        </p:spPr>
      </p:pic>
    </p:spTree>
    <p:extLst>
      <p:ext uri="{BB962C8B-B14F-4D97-AF65-F5344CB8AC3E}">
        <p14:creationId xmlns:p14="http://schemas.microsoft.com/office/powerpoint/2010/main" val="139738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1.emf"/><Relationship Id="rId4" Type="http://schemas.openxmlformats.org/officeDocument/2006/relationships/slideLayout" Target="../slideLayouts/slideLayout21.xml"/><Relationship Id="rId9"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endParaRPr lang="en-US" dirty="0"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4AB1E-6B7D-49B7-ABF6-71E4B0AA11BB}" type="datetimeFigureOut">
              <a:rPr lang="en-US" smtClean="0"/>
              <a:pPr/>
              <a:t>7/24/2018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7B4EA-56D5-40A5-951C-369EC0F9CDBA}" type="slidenum">
              <a:rPr lang="en-US" smtClean="0"/>
              <a:pPr/>
              <a:t>‹#›</a:t>
            </a:fld>
            <a:endParaRPr lang="en-US"/>
          </a:p>
        </p:txBody>
      </p:sp>
      <p:pic>
        <p:nvPicPr>
          <p:cNvPr id="7" name="Picture 6"/>
          <p:cNvPicPr>
            <a:picLocks noChangeAspect="1"/>
          </p:cNvPicPr>
          <p:nvPr/>
        </p:nvPicPr>
        <p:blipFill>
          <a:blip r:embed="rId19" cstate="print"/>
          <a:srcRect t="28740"/>
          <a:stretch>
            <a:fillRect/>
          </a:stretch>
        </p:blipFill>
        <p:spPr>
          <a:xfrm>
            <a:off x="0" y="2492896"/>
            <a:ext cx="23097067" cy="11140516"/>
          </a:xfrm>
          <a:prstGeom prst="rect">
            <a:avLst/>
          </a:prstGeom>
        </p:spPr>
      </p:pic>
    </p:spTree>
    <p:extLst>
      <p:ext uri="{BB962C8B-B14F-4D97-AF65-F5344CB8AC3E}">
        <p14:creationId xmlns:p14="http://schemas.microsoft.com/office/powerpoint/2010/main" val="412237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lang="en-US" sz="5400" b="1" kern="1200" baseline="30000" dirty="0">
          <a:solidFill>
            <a:srgbClr val="4E5590"/>
          </a:solidFill>
          <a:latin typeface="Arial"/>
          <a:ea typeface="+mn-ea"/>
          <a:cs typeface="Arial"/>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11872" y="360000"/>
            <a:ext cx="4133088" cy="615696"/>
          </a:xfrm>
          <a:prstGeom prst="rect">
            <a:avLst/>
          </a:prstGeom>
        </p:spPr>
      </p:pic>
      <p:sp>
        <p:nvSpPr>
          <p:cNvPr id="8" name="Rectangle 7"/>
          <p:cNvSpPr/>
          <p:nvPr/>
        </p:nvSpPr>
        <p:spPr>
          <a:xfrm>
            <a:off x="0" y="6227380"/>
            <a:ext cx="12192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p:nvPicPr>
        <p:blipFill>
          <a:blip r:embed="rId10"/>
          <a:stretch>
            <a:fillRect/>
          </a:stretch>
        </p:blipFill>
        <p:spPr>
          <a:xfrm>
            <a:off x="0" y="6189288"/>
            <a:ext cx="12192000" cy="254000"/>
          </a:xfrm>
          <a:prstGeom prst="rect">
            <a:avLst/>
          </a:prstGeom>
        </p:spPr>
      </p:pic>
    </p:spTree>
    <p:extLst>
      <p:ext uri="{BB962C8B-B14F-4D97-AF65-F5344CB8AC3E}">
        <p14:creationId xmlns:p14="http://schemas.microsoft.com/office/powerpoint/2010/main" val="32707802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26.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26.png"/><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3.xml"/><Relationship Id="rId1" Type="http://schemas.openxmlformats.org/officeDocument/2006/relationships/video" Target="https://www.youtube.com/embed/rDZgMrajVj0"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9.xml"/><Relationship Id="rId1" Type="http://schemas.openxmlformats.org/officeDocument/2006/relationships/video" Target="https://www.youtube.com/embed/Ftjx096W-nk"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hyperlink" Target="http://www.bettercareleicester.nhs.uk/" TargetMode="External"/><Relationship Id="rId7" Type="http://schemas.openxmlformats.org/officeDocument/2006/relationships/hyperlink" Target="https://www.england.nhs.uk/wp-content/uploads/2017/01/ahp-action-transform-hlth.pdf" TargetMode="External"/><Relationship Id="rId2" Type="http://schemas.openxmlformats.org/officeDocument/2006/relationships/hyperlink" Target="https://www.kingsfund.org.uk/sites/files/kf/field/field_publication_file/STPs_in_NHS_Kings_Fund_Nov_2016.pdf" TargetMode="External"/><Relationship Id="rId1" Type="http://schemas.openxmlformats.org/officeDocument/2006/relationships/slideLayout" Target="../slideLayouts/slideLayout19.xml"/><Relationship Id="rId6" Type="http://schemas.openxmlformats.org/officeDocument/2006/relationships/hyperlink" Target="http://www.stpnotts.org.uk/" TargetMode="External"/><Relationship Id="rId5" Type="http://schemas.openxmlformats.org/officeDocument/2006/relationships/hyperlink" Target="http://www.neneccg.nhs.uk/northamptonshire-s-sustainability-and-transformation-plan-2016-2021/" TargetMode="External"/><Relationship Id="rId4" Type="http://schemas.openxmlformats.org/officeDocument/2006/relationships/hyperlink" Target="http://lincolnshirehealthandcare.org/en/stp/"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8.gif"/><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55132" y="1916832"/>
            <a:ext cx="6912768" cy="2160239"/>
          </a:xfrm>
        </p:spPr>
        <p:txBody>
          <a:bodyPr>
            <a:noAutofit/>
          </a:bodyPr>
          <a:lstStyle/>
          <a:p>
            <a:r>
              <a:rPr lang="en-GB" sz="6000" dirty="0">
                <a:solidFill>
                  <a:srgbClr val="5D2884"/>
                </a:solidFill>
              </a:rPr>
              <a:t>Value &amp; Productivity</a:t>
            </a:r>
            <a:r>
              <a:rPr lang="en-GB" dirty="0">
                <a:solidFill>
                  <a:srgbClr val="5D2884"/>
                </a:solidFill>
              </a:rPr>
              <a:t/>
            </a:r>
            <a:br>
              <a:rPr lang="en-GB" dirty="0">
                <a:solidFill>
                  <a:srgbClr val="5D2884"/>
                </a:solidFill>
              </a:rPr>
            </a:br>
            <a:r>
              <a:rPr lang="en-GB" dirty="0"/>
              <a:t/>
            </a:r>
            <a:br>
              <a:rPr lang="en-GB" dirty="0"/>
            </a:br>
            <a:endParaRPr lang="en-GB" dirty="0"/>
          </a:p>
        </p:txBody>
      </p:sp>
      <p:sp>
        <p:nvSpPr>
          <p:cNvPr id="5" name="Subtitle 4"/>
          <p:cNvSpPr>
            <a:spLocks noGrp="1"/>
          </p:cNvSpPr>
          <p:nvPr>
            <p:ph type="subTitle" idx="1"/>
          </p:nvPr>
        </p:nvSpPr>
        <p:spPr>
          <a:xfrm>
            <a:off x="1955032" y="2996951"/>
            <a:ext cx="8712968" cy="2664296"/>
          </a:xfrm>
        </p:spPr>
        <p:txBody>
          <a:bodyPr>
            <a:noAutofit/>
          </a:bodyPr>
          <a:lstStyle/>
          <a:p>
            <a:r>
              <a:rPr lang="en-GB" sz="2800" b="1" dirty="0">
                <a:solidFill>
                  <a:srgbClr val="5D2884"/>
                </a:solidFill>
              </a:rPr>
              <a:t>Steve Tolan</a:t>
            </a:r>
          </a:p>
          <a:p>
            <a:r>
              <a:rPr lang="en-GB" sz="2800" dirty="0">
                <a:solidFill>
                  <a:srgbClr val="5D2884"/>
                </a:solidFill>
              </a:rPr>
              <a:t>Head of Practice</a:t>
            </a:r>
          </a:p>
          <a:p>
            <a:r>
              <a:rPr lang="en-GB" sz="2800" dirty="0">
                <a:solidFill>
                  <a:srgbClr val="5D2884"/>
                </a:solidFill>
              </a:rPr>
              <a:t>The Chartered Society of Physiotherapy</a:t>
            </a:r>
          </a:p>
          <a:p>
            <a:endParaRPr lang="en-GB" sz="2800" dirty="0">
              <a:solidFill>
                <a:srgbClr val="5D2884"/>
              </a:solidFill>
            </a:endParaRPr>
          </a:p>
          <a:p>
            <a:r>
              <a:rPr lang="en-GB" sz="2800" dirty="0">
                <a:solidFill>
                  <a:srgbClr val="5D2884"/>
                </a:solidFill>
              </a:rPr>
              <a:t>Twitter: Twitter: @</a:t>
            </a:r>
            <a:r>
              <a:rPr lang="en-GB" sz="2800" dirty="0" err="1">
                <a:solidFill>
                  <a:srgbClr val="5D2884"/>
                </a:solidFill>
              </a:rPr>
              <a:t>tolanPT</a:t>
            </a:r>
            <a:endParaRPr lang="en-GB" sz="2800" dirty="0">
              <a:solidFill>
                <a:srgbClr val="5D2884"/>
              </a:solidFill>
            </a:endParaRPr>
          </a:p>
          <a:p>
            <a:r>
              <a:rPr lang="en-GB" sz="2800" dirty="0">
                <a:solidFill>
                  <a:srgbClr val="5D2884"/>
                </a:solidFill>
              </a:rPr>
              <a:t>Email: tolans@csp.org.uk</a:t>
            </a:r>
          </a:p>
        </p:txBody>
      </p:sp>
    </p:spTree>
    <p:extLst>
      <p:ext uri="{BB962C8B-B14F-4D97-AF65-F5344CB8AC3E}">
        <p14:creationId xmlns:p14="http://schemas.microsoft.com/office/powerpoint/2010/main" val="1540922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1584" y="2636912"/>
            <a:ext cx="7620156" cy="1742108"/>
          </a:xfrm>
          <a:prstGeom prst="rect">
            <a:avLst/>
          </a:prstGeom>
        </p:spPr>
      </p:pic>
    </p:spTree>
    <p:extLst>
      <p:ext uri="{BB962C8B-B14F-4D97-AF65-F5344CB8AC3E}">
        <p14:creationId xmlns:p14="http://schemas.microsoft.com/office/powerpoint/2010/main" val="1335184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988841"/>
            <a:ext cx="8229600" cy="1944216"/>
          </a:xfrm>
        </p:spPr>
        <p:txBody>
          <a:bodyPr>
            <a:normAutofit/>
          </a:bodyPr>
          <a:lstStyle/>
          <a:p>
            <a:pPr marL="0" indent="0" algn="ctr">
              <a:buNone/>
            </a:pPr>
            <a:r>
              <a:rPr lang="en-GB" sz="5400" dirty="0">
                <a:solidFill>
                  <a:srgbClr val="5D2884"/>
                </a:solidFill>
              </a:rPr>
              <a:t>What is quality in healthcare?</a:t>
            </a:r>
          </a:p>
        </p:txBody>
      </p:sp>
    </p:spTree>
    <p:extLst>
      <p:ext uri="{BB962C8B-B14F-4D97-AF65-F5344CB8AC3E}">
        <p14:creationId xmlns:p14="http://schemas.microsoft.com/office/powerpoint/2010/main" val="1213402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159896" y="1340769"/>
            <a:ext cx="2520280" cy="936625"/>
          </a:xfrm>
        </p:spPr>
        <p:txBody>
          <a:bodyPr/>
          <a:lstStyle/>
          <a:p>
            <a:r>
              <a:rPr lang="en-GB" dirty="0" smtClean="0">
                <a:solidFill>
                  <a:srgbClr val="5D2884"/>
                </a:solidFill>
                <a:latin typeface="Arial" panose="020B0604020202020204" pitchFamily="34" charset="0"/>
                <a:cs typeface="Arial" panose="020B0604020202020204" pitchFamily="34" charset="0"/>
              </a:rPr>
              <a:t>Quality</a:t>
            </a:r>
            <a:endParaRPr lang="en-GB" dirty="0">
              <a:solidFill>
                <a:srgbClr val="5D2884"/>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898800" y="2348880"/>
            <a:ext cx="6610350" cy="3960440"/>
          </a:xfrm>
          <a:prstGeom prst="rect">
            <a:avLst/>
          </a:prstGeom>
        </p:spPr>
      </p:pic>
      <p:sp>
        <p:nvSpPr>
          <p:cNvPr id="5" name="Rectangle 4"/>
          <p:cNvSpPr/>
          <p:nvPr/>
        </p:nvSpPr>
        <p:spPr>
          <a:xfrm>
            <a:off x="8184232" y="2492896"/>
            <a:ext cx="1296144" cy="3744416"/>
          </a:xfrm>
          <a:prstGeom prst="rect">
            <a:avLst/>
          </a:prstGeom>
          <a:solidFill>
            <a:srgbClr val="FF0000">
              <a:alpha val="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Tree>
    <p:extLst>
      <p:ext uri="{BB962C8B-B14F-4D97-AF65-F5344CB8AC3E}">
        <p14:creationId xmlns:p14="http://schemas.microsoft.com/office/powerpoint/2010/main" val="323203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423592" y="1250969"/>
            <a:ext cx="149703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solidFill>
                <a:prstClr val="black"/>
              </a:solidFill>
              <a:latin typeface="Calibri"/>
            </a:endParaRPr>
          </a:p>
        </p:txBody>
      </p:sp>
      <p:graphicFrame>
        <p:nvGraphicFramePr>
          <p:cNvPr id="5" name="Object 4"/>
          <p:cNvGraphicFramePr>
            <a:graphicFrameLocks noChangeAspect="1"/>
          </p:cNvGraphicFramePr>
          <p:nvPr>
            <p:extLst/>
          </p:nvPr>
        </p:nvGraphicFramePr>
        <p:xfrm>
          <a:off x="2423592" y="1412776"/>
          <a:ext cx="7344816" cy="5192832"/>
        </p:xfrm>
        <a:graphic>
          <a:graphicData uri="http://schemas.openxmlformats.org/presentationml/2006/ole">
            <mc:AlternateContent xmlns:mc="http://schemas.openxmlformats.org/markup-compatibility/2006">
              <mc:Choice xmlns:v="urn:schemas-microsoft-com:vml" Requires="v">
                <p:oleObj spid="_x0000_s2051" name="Bitmap Image" r:id="rId4" imgW="4552381" imgH="3209524" progId="Paint.Picture">
                  <p:embed/>
                </p:oleObj>
              </mc:Choice>
              <mc:Fallback>
                <p:oleObj name="Bitmap Image" r:id="rId4" imgW="4552381" imgH="3209524" progId="Paint.Picture">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3592" y="1412776"/>
                        <a:ext cx="7344816" cy="5192832"/>
                      </a:xfrm>
                      <a:prstGeom prst="rect">
                        <a:avLst/>
                      </a:prstGeom>
                      <a:noFill/>
                    </p:spPr>
                  </p:pic>
                </p:oleObj>
              </mc:Fallback>
            </mc:AlternateContent>
          </a:graphicData>
        </a:graphic>
      </p:graphicFrame>
    </p:spTree>
    <p:extLst>
      <p:ext uri="{BB962C8B-B14F-4D97-AF65-F5344CB8AC3E}">
        <p14:creationId xmlns:p14="http://schemas.microsoft.com/office/powerpoint/2010/main" val="811988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solidFill>
                  <a:srgbClr val="5D2884"/>
                </a:solidFill>
                <a:latin typeface="Arial" panose="020B0604020202020204" pitchFamily="34" charset="0"/>
                <a:cs typeface="Arial" panose="020B0604020202020204" pitchFamily="34" charset="0"/>
              </a:rPr>
              <a:t>Multi-Criteria Decision Analysis</a:t>
            </a:r>
            <a:endParaRPr lang="en-GB" dirty="0">
              <a:solidFill>
                <a:srgbClr val="5D2884"/>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2002469" y="2276873"/>
          <a:ext cx="7632850" cy="4076761"/>
        </p:xfrm>
        <a:graphic>
          <a:graphicData uri="http://schemas.openxmlformats.org/drawingml/2006/table">
            <a:tbl>
              <a:tblPr firstRow="1" bandRow="1">
                <a:tableStyleId>{5C22544A-7EE6-4342-B048-85BDC9FD1C3A}</a:tableStyleId>
              </a:tblPr>
              <a:tblGrid>
                <a:gridCol w="1526570">
                  <a:extLst>
                    <a:ext uri="{9D8B030D-6E8A-4147-A177-3AD203B41FA5}">
                      <a16:colId xmlns:a16="http://schemas.microsoft.com/office/drawing/2014/main" val="3053979776"/>
                    </a:ext>
                  </a:extLst>
                </a:gridCol>
                <a:gridCol w="1526570">
                  <a:extLst>
                    <a:ext uri="{9D8B030D-6E8A-4147-A177-3AD203B41FA5}">
                      <a16:colId xmlns:a16="http://schemas.microsoft.com/office/drawing/2014/main" val="1951642009"/>
                    </a:ext>
                  </a:extLst>
                </a:gridCol>
                <a:gridCol w="1987420">
                  <a:extLst>
                    <a:ext uri="{9D8B030D-6E8A-4147-A177-3AD203B41FA5}">
                      <a16:colId xmlns:a16="http://schemas.microsoft.com/office/drawing/2014/main" val="2489254989"/>
                    </a:ext>
                  </a:extLst>
                </a:gridCol>
                <a:gridCol w="936104">
                  <a:extLst>
                    <a:ext uri="{9D8B030D-6E8A-4147-A177-3AD203B41FA5}">
                      <a16:colId xmlns:a16="http://schemas.microsoft.com/office/drawing/2014/main" val="1078908826"/>
                    </a:ext>
                  </a:extLst>
                </a:gridCol>
                <a:gridCol w="1656186">
                  <a:extLst>
                    <a:ext uri="{9D8B030D-6E8A-4147-A177-3AD203B41FA5}">
                      <a16:colId xmlns:a16="http://schemas.microsoft.com/office/drawing/2014/main" val="2056712565"/>
                    </a:ext>
                  </a:extLst>
                </a:gridCol>
              </a:tblGrid>
              <a:tr h="504056">
                <a:tc>
                  <a:txBody>
                    <a:bodyPr/>
                    <a:lstStyle/>
                    <a:p>
                      <a:endParaRPr lang="en-GB" dirty="0"/>
                    </a:p>
                  </a:txBody>
                  <a:tcPr/>
                </a:tc>
                <a:tc>
                  <a:txBody>
                    <a:bodyPr/>
                    <a:lstStyle/>
                    <a:p>
                      <a:pPr algn="ctr"/>
                      <a:r>
                        <a:rPr lang="en-GB" dirty="0" smtClean="0"/>
                        <a:t>Aesthetic</a:t>
                      </a:r>
                      <a:endParaRPr lang="en-GB" dirty="0"/>
                    </a:p>
                  </a:txBody>
                  <a:tcPr/>
                </a:tc>
                <a:tc>
                  <a:txBody>
                    <a:bodyPr/>
                    <a:lstStyle/>
                    <a:p>
                      <a:pPr algn="ctr"/>
                      <a:r>
                        <a:rPr lang="en-GB" dirty="0" smtClean="0"/>
                        <a:t>Location</a:t>
                      </a:r>
                      <a:endParaRPr lang="en-GB" dirty="0"/>
                    </a:p>
                  </a:txBody>
                  <a:tcPr/>
                </a:tc>
                <a:tc>
                  <a:txBody>
                    <a:bodyPr/>
                    <a:lstStyle/>
                    <a:p>
                      <a:pPr algn="ctr"/>
                      <a:r>
                        <a:rPr lang="en-GB" dirty="0" smtClean="0"/>
                        <a:t>Cost</a:t>
                      </a:r>
                      <a:endParaRPr lang="en-GB" dirty="0"/>
                    </a:p>
                  </a:txBody>
                  <a:tcPr/>
                </a:tc>
                <a:tc>
                  <a:txBody>
                    <a:bodyPr/>
                    <a:lstStyle/>
                    <a:p>
                      <a:pPr algn="ctr"/>
                      <a:r>
                        <a:rPr lang="en-GB" dirty="0" smtClean="0"/>
                        <a:t>Capacity</a:t>
                      </a:r>
                      <a:endParaRPr lang="en-GB" dirty="0"/>
                    </a:p>
                  </a:txBody>
                  <a:tcPr/>
                </a:tc>
                <a:extLst>
                  <a:ext uri="{0D108BD9-81ED-4DB2-BD59-A6C34878D82A}">
                    <a16:rowId xmlns:a16="http://schemas.microsoft.com/office/drawing/2014/main" val="2691718692"/>
                  </a:ext>
                </a:extLst>
              </a:tr>
              <a:tr h="1224136">
                <a:tc>
                  <a:txBody>
                    <a:bodyPr/>
                    <a:lstStyle/>
                    <a:p>
                      <a:endParaRPr lang="en-GB" dirty="0"/>
                    </a:p>
                  </a:txBody>
                  <a:tcPr/>
                </a:tc>
                <a:tc>
                  <a:txBody>
                    <a:bodyPr/>
                    <a:lstStyle/>
                    <a:p>
                      <a:pPr marL="285750" indent="-285750">
                        <a:buFont typeface="Arial" panose="020B0604020202020204" pitchFamily="34" charset="0"/>
                        <a:buChar char="•"/>
                      </a:pPr>
                      <a:r>
                        <a:rPr lang="en-GB" sz="1400" dirty="0" smtClean="0"/>
                        <a:t>Castle</a:t>
                      </a:r>
                    </a:p>
                    <a:p>
                      <a:pPr marL="285750" indent="-285750">
                        <a:buFont typeface="Arial" panose="020B0604020202020204" pitchFamily="34" charset="0"/>
                        <a:buChar char="•"/>
                      </a:pPr>
                      <a:r>
                        <a:rPr lang="en-GB" sz="1400" dirty="0" smtClean="0"/>
                        <a:t>Manor</a:t>
                      </a:r>
                    </a:p>
                    <a:p>
                      <a:pPr marL="285750" indent="-285750">
                        <a:buFont typeface="Arial" panose="020B0604020202020204" pitchFamily="34" charset="0"/>
                        <a:buChar char="•"/>
                      </a:pPr>
                      <a:r>
                        <a:rPr lang="en-GB" sz="1400" dirty="0" smtClean="0"/>
                        <a:t>Hotel</a:t>
                      </a:r>
                      <a:endParaRPr lang="en-GB" sz="1400" dirty="0"/>
                    </a:p>
                  </a:txBody>
                  <a:tcPr/>
                </a:tc>
                <a:tc>
                  <a:txBody>
                    <a:bodyPr/>
                    <a:lstStyle/>
                    <a:p>
                      <a:pPr marL="285750" indent="-285750">
                        <a:buFont typeface="Arial" panose="020B0604020202020204" pitchFamily="34" charset="0"/>
                        <a:buChar char="•"/>
                      </a:pPr>
                      <a:r>
                        <a:rPr lang="en-GB" sz="1400" dirty="0" smtClean="0"/>
                        <a:t>How far from home</a:t>
                      </a:r>
                    </a:p>
                    <a:p>
                      <a:pPr marL="285750" indent="-285750">
                        <a:buFont typeface="Arial" panose="020B0604020202020204" pitchFamily="34" charset="0"/>
                        <a:buChar char="•"/>
                      </a:pPr>
                      <a:r>
                        <a:rPr lang="en-GB" sz="1400" dirty="0" smtClean="0"/>
                        <a:t>Transport</a:t>
                      </a:r>
                      <a:r>
                        <a:rPr lang="en-GB" sz="1400" baseline="0" dirty="0" smtClean="0"/>
                        <a:t> links</a:t>
                      </a:r>
                    </a:p>
                    <a:p>
                      <a:pPr marL="285750" indent="-285750">
                        <a:buFont typeface="Arial" panose="020B0604020202020204" pitchFamily="34" charset="0"/>
                        <a:buChar char="•"/>
                      </a:pPr>
                      <a:r>
                        <a:rPr lang="en-GB" sz="1400" baseline="0" dirty="0" smtClean="0"/>
                        <a:t>Available accommodation</a:t>
                      </a:r>
                      <a:endParaRPr lang="en-GB" sz="1400" dirty="0"/>
                    </a:p>
                  </a:txBody>
                  <a:tcPr/>
                </a:tc>
                <a:tc>
                  <a:txBody>
                    <a:bodyPr/>
                    <a:lstStyle/>
                    <a:p>
                      <a:pPr algn="ctr"/>
                      <a:r>
                        <a:rPr lang="en-GB" sz="1400" dirty="0" smtClean="0"/>
                        <a:t>££</a:t>
                      </a:r>
                      <a:endParaRPr lang="en-GB" sz="1400" dirty="0"/>
                    </a:p>
                  </a:txBody>
                  <a:tcPr/>
                </a:tc>
                <a:tc>
                  <a:txBody>
                    <a:bodyPr/>
                    <a:lstStyle/>
                    <a:p>
                      <a:r>
                        <a:rPr lang="en-GB" sz="1400" dirty="0" smtClean="0"/>
                        <a:t>Need 120 with possibly 150 in the eve</a:t>
                      </a:r>
                      <a:endParaRPr lang="en-GB" sz="1400" dirty="0"/>
                    </a:p>
                  </a:txBody>
                  <a:tcPr/>
                </a:tc>
                <a:extLst>
                  <a:ext uri="{0D108BD9-81ED-4DB2-BD59-A6C34878D82A}">
                    <a16:rowId xmlns:a16="http://schemas.microsoft.com/office/drawing/2014/main" val="3594596597"/>
                  </a:ext>
                </a:extLst>
              </a:tr>
              <a:tr h="1123229">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759626773"/>
                  </a:ext>
                </a:extLst>
              </a:tr>
              <a:tr h="12253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478315482"/>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7829" y="2976125"/>
            <a:ext cx="1403470" cy="93610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1291" y="4107040"/>
            <a:ext cx="1376547" cy="936104"/>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4123" b="10553"/>
          <a:stretch/>
        </p:blipFill>
        <p:spPr>
          <a:xfrm>
            <a:off x="2101290" y="5237956"/>
            <a:ext cx="1288506" cy="1004759"/>
          </a:xfrm>
          <a:prstGeom prst="rect">
            <a:avLst/>
          </a:prstGeom>
        </p:spPr>
      </p:pic>
    </p:spTree>
    <p:extLst>
      <p:ext uri="{BB962C8B-B14F-4D97-AF65-F5344CB8AC3E}">
        <p14:creationId xmlns:p14="http://schemas.microsoft.com/office/powerpoint/2010/main" val="2907825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solidFill>
                  <a:srgbClr val="5D2884"/>
                </a:solidFill>
                <a:latin typeface="Arial" panose="020B0604020202020204" pitchFamily="34" charset="0"/>
                <a:cs typeface="Arial" panose="020B0604020202020204" pitchFamily="34" charset="0"/>
              </a:rPr>
              <a:t>MCDA ‘Valuable Productivity’</a:t>
            </a:r>
            <a:endParaRPr lang="en-GB" dirty="0">
              <a:solidFill>
                <a:srgbClr val="5D2884"/>
              </a:solidFill>
              <a:latin typeface="Arial" panose="020B0604020202020204" pitchFamily="34" charset="0"/>
              <a:cs typeface="Arial" panose="020B0604020202020204" pitchFamily="34" charset="0"/>
            </a:endParaRP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791744" y="548679"/>
            <a:ext cx="4176465" cy="7776864"/>
          </a:xfrm>
          <a:prstGeom prst="rect">
            <a:avLst/>
          </a:prstGeom>
          <a:noFill/>
          <a:ln>
            <a:noFill/>
          </a:ln>
        </p:spPr>
      </p:pic>
    </p:spTree>
    <p:extLst>
      <p:ext uri="{BB962C8B-B14F-4D97-AF65-F5344CB8AC3E}">
        <p14:creationId xmlns:p14="http://schemas.microsoft.com/office/powerpoint/2010/main" val="321564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19537" y="1340768"/>
            <a:ext cx="8248003" cy="2736304"/>
          </a:xfrm>
          <a:prstGeom prst="rect">
            <a:avLst/>
          </a:prstGeom>
        </p:spPr>
      </p:pic>
      <p:sp>
        <p:nvSpPr>
          <p:cNvPr id="7" name="TextBox 6"/>
          <p:cNvSpPr txBox="1"/>
          <p:nvPr/>
        </p:nvSpPr>
        <p:spPr>
          <a:xfrm>
            <a:off x="1919536" y="4086201"/>
            <a:ext cx="6912768" cy="2215991"/>
          </a:xfrm>
          <a:prstGeom prst="rect">
            <a:avLst/>
          </a:prstGeom>
          <a:noFill/>
        </p:spPr>
        <p:txBody>
          <a:bodyPr wrap="square" rtlCol="0">
            <a:spAutoFit/>
          </a:bodyPr>
          <a:lstStyle/>
          <a:p>
            <a:pPr marL="457200" indent="-457200">
              <a:buFont typeface="+mj-lt"/>
              <a:buAutoNum type="arabicPeriod"/>
            </a:pPr>
            <a:r>
              <a:rPr lang="en-GB" sz="2400" dirty="0">
                <a:solidFill>
                  <a:srgbClr val="5D2884"/>
                </a:solidFill>
                <a:latin typeface="Calibri"/>
              </a:rPr>
              <a:t>Evidence matters</a:t>
            </a:r>
          </a:p>
          <a:p>
            <a:pPr marL="457200" indent="-457200">
              <a:buFont typeface="+mj-lt"/>
              <a:buAutoNum type="arabicPeriod"/>
            </a:pPr>
            <a:r>
              <a:rPr lang="en-GB" sz="2400" dirty="0">
                <a:solidFill>
                  <a:srgbClr val="5D2884"/>
                </a:solidFill>
                <a:latin typeface="Calibri"/>
              </a:rPr>
              <a:t>LEAD: Leadership Exploration, Advocacy &amp; Development</a:t>
            </a:r>
          </a:p>
          <a:p>
            <a:pPr marL="457200" indent="-457200">
              <a:buFont typeface="+mj-lt"/>
              <a:buAutoNum type="arabicPeriod"/>
            </a:pPr>
            <a:r>
              <a:rPr lang="en-GB" sz="2400" dirty="0">
                <a:solidFill>
                  <a:srgbClr val="5D2884"/>
                </a:solidFill>
                <a:latin typeface="Calibri"/>
              </a:rPr>
              <a:t>Our Digital Movement</a:t>
            </a:r>
          </a:p>
          <a:p>
            <a:pPr marL="457200" indent="-457200">
              <a:buFont typeface="+mj-lt"/>
              <a:buAutoNum type="arabicPeriod"/>
            </a:pPr>
            <a:r>
              <a:rPr lang="en-GB" sz="2400" dirty="0">
                <a:solidFill>
                  <a:srgbClr val="5D2884"/>
                </a:solidFill>
                <a:latin typeface="Calibri"/>
              </a:rPr>
              <a:t>Your service, your improvement</a:t>
            </a:r>
          </a:p>
          <a:p>
            <a:endParaRPr lang="en-GB" dirty="0">
              <a:solidFill>
                <a:prstClr val="black"/>
              </a:solidFill>
              <a:latin typeface="Calibri"/>
            </a:endParaRPr>
          </a:p>
        </p:txBody>
      </p:sp>
    </p:spTree>
    <p:extLst>
      <p:ext uri="{BB962C8B-B14F-4D97-AF65-F5344CB8AC3E}">
        <p14:creationId xmlns:p14="http://schemas.microsoft.com/office/powerpoint/2010/main" val="1920077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423592" y="1250969"/>
            <a:ext cx="149703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solidFill>
                <a:prstClr val="black"/>
              </a:solidFill>
              <a:latin typeface="Calibri"/>
            </a:endParaRPr>
          </a:p>
        </p:txBody>
      </p:sp>
      <p:graphicFrame>
        <p:nvGraphicFramePr>
          <p:cNvPr id="5" name="Object 4"/>
          <p:cNvGraphicFramePr>
            <a:graphicFrameLocks noChangeAspect="1"/>
          </p:cNvGraphicFramePr>
          <p:nvPr>
            <p:extLst/>
          </p:nvPr>
        </p:nvGraphicFramePr>
        <p:xfrm>
          <a:off x="2423592" y="1412776"/>
          <a:ext cx="7344816" cy="5192832"/>
        </p:xfrm>
        <a:graphic>
          <a:graphicData uri="http://schemas.openxmlformats.org/presentationml/2006/ole">
            <mc:AlternateContent xmlns:mc="http://schemas.openxmlformats.org/markup-compatibility/2006">
              <mc:Choice xmlns:v="urn:schemas-microsoft-com:vml" Requires="v">
                <p:oleObj spid="_x0000_s3075" name="Bitmap Image" r:id="rId4" imgW="4552381" imgH="3209524" progId="Paint.Picture">
                  <p:embed/>
                </p:oleObj>
              </mc:Choice>
              <mc:Fallback>
                <p:oleObj name="Bitmap Image" r:id="rId4" imgW="4552381" imgH="3209524" progId="Paint.Picture">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3592" y="1412776"/>
                        <a:ext cx="7344816" cy="5192832"/>
                      </a:xfrm>
                      <a:prstGeom prst="rect">
                        <a:avLst/>
                      </a:prstGeom>
                      <a:noFill/>
                    </p:spPr>
                  </p:pic>
                </p:oleObj>
              </mc:Fallback>
            </mc:AlternateContent>
          </a:graphicData>
        </a:graphic>
      </p:graphicFrame>
    </p:spTree>
    <p:extLst>
      <p:ext uri="{BB962C8B-B14F-4D97-AF65-F5344CB8AC3E}">
        <p14:creationId xmlns:p14="http://schemas.microsoft.com/office/powerpoint/2010/main" val="1056953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7060" y="1772816"/>
            <a:ext cx="8208912" cy="1656184"/>
          </a:xfrm>
        </p:spPr>
        <p:txBody>
          <a:bodyPr>
            <a:noAutofit/>
          </a:bodyPr>
          <a:lstStyle/>
          <a:p>
            <a:r>
              <a:rPr lang="en-GB" sz="4800" dirty="0">
                <a:solidFill>
                  <a:srgbClr val="5D2884"/>
                </a:solidFill>
              </a:rPr>
              <a:t>Sustainability and Transformation Plans</a:t>
            </a:r>
            <a:r>
              <a:rPr lang="en-GB" dirty="0">
                <a:solidFill>
                  <a:srgbClr val="5D2884"/>
                </a:solidFill>
              </a:rPr>
              <a:t/>
            </a:r>
            <a:br>
              <a:rPr lang="en-GB" dirty="0">
                <a:solidFill>
                  <a:srgbClr val="5D2884"/>
                </a:solidFill>
              </a:rPr>
            </a:br>
            <a:r>
              <a:rPr lang="en-GB" b="0" dirty="0">
                <a:solidFill>
                  <a:srgbClr val="5D2884"/>
                </a:solidFill>
                <a:latin typeface="Arial" panose="020B0604020202020204" pitchFamily="34" charset="0"/>
                <a:cs typeface="Arial" panose="020B0604020202020204" pitchFamily="34" charset="0"/>
              </a:rPr>
              <a:t>Influencing to transform services</a:t>
            </a:r>
            <a:r>
              <a:rPr lang="en-GB" dirty="0">
                <a:solidFill>
                  <a:srgbClr val="5D2884"/>
                </a:solidFill>
              </a:rPr>
              <a:t/>
            </a:r>
            <a:br>
              <a:rPr lang="en-GB" dirty="0">
                <a:solidFill>
                  <a:srgbClr val="5D2884"/>
                </a:solidFill>
              </a:rPr>
            </a:br>
            <a:endParaRPr lang="en-GB" dirty="0">
              <a:solidFill>
                <a:srgbClr val="5D2884"/>
              </a:solidFill>
            </a:endParaRPr>
          </a:p>
        </p:txBody>
      </p:sp>
      <p:sp>
        <p:nvSpPr>
          <p:cNvPr id="5" name="Subtitle 4"/>
          <p:cNvSpPr>
            <a:spLocks noGrp="1"/>
          </p:cNvSpPr>
          <p:nvPr>
            <p:ph type="subTitle" idx="1"/>
          </p:nvPr>
        </p:nvSpPr>
        <p:spPr>
          <a:xfrm>
            <a:off x="1927748" y="3717033"/>
            <a:ext cx="8712968" cy="1800199"/>
          </a:xfrm>
        </p:spPr>
        <p:txBody>
          <a:bodyPr>
            <a:noAutofit/>
          </a:bodyPr>
          <a:lstStyle/>
          <a:p>
            <a:r>
              <a:rPr lang="en-GB" sz="2800" b="1" dirty="0">
                <a:solidFill>
                  <a:srgbClr val="5D2884"/>
                </a:solidFill>
              </a:rPr>
              <a:t>Felicity Begley</a:t>
            </a:r>
          </a:p>
          <a:p>
            <a:r>
              <a:rPr lang="en-GB" sz="2800" dirty="0">
                <a:solidFill>
                  <a:srgbClr val="5D2884"/>
                </a:solidFill>
              </a:rPr>
              <a:t>East Midlands Regional Network Co-Chair</a:t>
            </a:r>
          </a:p>
        </p:txBody>
      </p:sp>
    </p:spTree>
    <p:extLst>
      <p:ext uri="{BB962C8B-B14F-4D97-AF65-F5344CB8AC3E}">
        <p14:creationId xmlns:p14="http://schemas.microsoft.com/office/powerpoint/2010/main" val="3522162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Objectives</a:t>
            </a:r>
          </a:p>
        </p:txBody>
      </p:sp>
      <p:sp>
        <p:nvSpPr>
          <p:cNvPr id="3" name="Text Placeholder 2"/>
          <p:cNvSpPr>
            <a:spLocks noGrp="1"/>
          </p:cNvSpPr>
          <p:nvPr>
            <p:ph type="body" sz="quarter" idx="13"/>
          </p:nvPr>
        </p:nvSpPr>
        <p:spPr/>
        <p:txBody>
          <a:bodyPr/>
          <a:lstStyle/>
          <a:p>
            <a:r>
              <a:rPr lang="en-GB" dirty="0"/>
              <a:t>What are STPs?</a:t>
            </a:r>
          </a:p>
          <a:p>
            <a:r>
              <a:rPr lang="en-GB" dirty="0" smtClean="0"/>
              <a:t>How </a:t>
            </a:r>
            <a:r>
              <a:rPr lang="en-GB" dirty="0"/>
              <a:t>are they being developed?</a:t>
            </a:r>
          </a:p>
          <a:p>
            <a:r>
              <a:rPr lang="en-GB" dirty="0"/>
              <a:t>What do they mean for the future of patient care?</a:t>
            </a:r>
          </a:p>
          <a:p>
            <a:r>
              <a:rPr lang="en-GB" dirty="0"/>
              <a:t>What will be the impact on the current and future workforce?</a:t>
            </a:r>
          </a:p>
          <a:p>
            <a:r>
              <a:rPr lang="en-GB" dirty="0"/>
              <a:t>How can </a:t>
            </a:r>
            <a:r>
              <a:rPr lang="en-GB" dirty="0" smtClean="0"/>
              <a:t>Physiotherapists engage with STPs and be influential?</a:t>
            </a:r>
            <a:endParaRPr lang="en-GB" dirty="0"/>
          </a:p>
        </p:txBody>
      </p:sp>
    </p:spTree>
    <p:extLst>
      <p:ext uri="{BB962C8B-B14F-4D97-AF65-F5344CB8AC3E}">
        <p14:creationId xmlns:p14="http://schemas.microsoft.com/office/powerpoint/2010/main" val="417909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833" y="2820929"/>
            <a:ext cx="3748050" cy="1499220"/>
          </a:xfrm>
          <a:prstGeom prst="rect">
            <a:avLst/>
          </a:prstGeom>
        </p:spPr>
      </p:pic>
      <p:pic>
        <p:nvPicPr>
          <p:cNvPr id="6" name="Picture 5"/>
          <p:cNvPicPr>
            <a:picLocks noChangeAspect="1"/>
          </p:cNvPicPr>
          <p:nvPr/>
        </p:nvPicPr>
        <p:blipFill>
          <a:blip r:embed="rId4"/>
          <a:stretch>
            <a:fillRect/>
          </a:stretch>
        </p:blipFill>
        <p:spPr>
          <a:xfrm>
            <a:off x="4655841" y="12226"/>
            <a:ext cx="2951661" cy="2736304"/>
          </a:xfrm>
          <a:prstGeom prst="rect">
            <a:avLst/>
          </a:prstGeom>
        </p:spPr>
      </p:pic>
      <p:pic>
        <p:nvPicPr>
          <p:cNvPr id="7" name="Picture 6"/>
          <p:cNvPicPr>
            <a:picLocks noChangeAspect="1"/>
          </p:cNvPicPr>
          <p:nvPr/>
        </p:nvPicPr>
        <p:blipFill>
          <a:blip r:embed="rId5"/>
          <a:stretch>
            <a:fillRect/>
          </a:stretch>
        </p:blipFill>
        <p:spPr>
          <a:xfrm>
            <a:off x="4799856" y="4421730"/>
            <a:ext cx="3070244" cy="2436270"/>
          </a:xfrm>
          <a:prstGeom prst="rect">
            <a:avLst/>
          </a:prstGeom>
        </p:spPr>
      </p:pic>
    </p:spTree>
    <p:extLst>
      <p:ext uri="{BB962C8B-B14F-4D97-AF65-F5344CB8AC3E}">
        <p14:creationId xmlns:p14="http://schemas.microsoft.com/office/powerpoint/2010/main" val="3696341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t>What is an STP?</a:t>
            </a:r>
          </a:p>
        </p:txBody>
      </p:sp>
      <p:sp>
        <p:nvSpPr>
          <p:cNvPr id="5" name="Text Placeholder 4"/>
          <p:cNvSpPr>
            <a:spLocks noGrp="1"/>
          </p:cNvSpPr>
          <p:nvPr>
            <p:ph type="body" sz="quarter" idx="13"/>
          </p:nvPr>
        </p:nvSpPr>
        <p:spPr/>
        <p:txBody>
          <a:bodyPr anchor="t"/>
          <a:lstStyle/>
          <a:p>
            <a:r>
              <a:rPr lang="en-GB" dirty="0"/>
              <a:t>STPs are the main vehicle for transforming health and care services in England in line with the NHS five year forward view</a:t>
            </a:r>
            <a:r>
              <a:rPr lang="en-GB" dirty="0" smtClean="0"/>
              <a:t>.</a:t>
            </a:r>
          </a:p>
          <a:p>
            <a:r>
              <a:rPr lang="en-GB" dirty="0" smtClean="0"/>
              <a:t>Sustainability of services </a:t>
            </a:r>
            <a:r>
              <a:rPr lang="en-GB" dirty="0"/>
              <a:t>and transform the delivery of health and care.</a:t>
            </a:r>
          </a:p>
          <a:p>
            <a:r>
              <a:rPr lang="en-GB" dirty="0"/>
              <a:t>W</a:t>
            </a:r>
            <a:r>
              <a:rPr lang="en-GB" dirty="0" smtClean="0"/>
              <a:t>ide-reaching </a:t>
            </a:r>
            <a:r>
              <a:rPr lang="en-GB" dirty="0"/>
              <a:t>and propose changes in a number of areas </a:t>
            </a:r>
            <a:r>
              <a:rPr lang="en-GB" dirty="0" smtClean="0"/>
              <a:t>A </a:t>
            </a:r>
            <a:r>
              <a:rPr lang="en-GB" dirty="0"/>
              <a:t>high priority for many STPs is to redesign services in the community to moderate demand for hospital care.</a:t>
            </a:r>
          </a:p>
          <a:p>
            <a:r>
              <a:rPr lang="en-GB" dirty="0"/>
              <a:t>Proposals to reconfigure </a:t>
            </a:r>
            <a:r>
              <a:rPr lang="en-GB" dirty="0" smtClean="0"/>
              <a:t>hospitals to improve quality</a:t>
            </a:r>
            <a:endParaRPr lang="en-GB" dirty="0"/>
          </a:p>
        </p:txBody>
      </p:sp>
    </p:spTree>
    <p:extLst>
      <p:ext uri="{BB962C8B-B14F-4D97-AF65-F5344CB8AC3E}">
        <p14:creationId xmlns:p14="http://schemas.microsoft.com/office/powerpoint/2010/main" val="360130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DZgMrajVj0"/>
          <p:cNvPicPr>
            <a:picLocks noRot="1" noChangeAspect="1"/>
          </p:cNvPicPr>
          <p:nvPr>
            <a:videoFile r:link="rId1"/>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829178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How are they being developed?</a:t>
            </a:r>
            <a:br>
              <a:rPr lang="en-GB"/>
            </a:br>
            <a:endParaRPr lang="en-GB"/>
          </a:p>
        </p:txBody>
      </p:sp>
      <p:sp>
        <p:nvSpPr>
          <p:cNvPr id="3" name="Text Placeholder 2"/>
          <p:cNvSpPr>
            <a:spLocks noGrp="1"/>
          </p:cNvSpPr>
          <p:nvPr>
            <p:ph type="body" sz="quarter" idx="13"/>
          </p:nvPr>
        </p:nvSpPr>
        <p:spPr/>
        <p:txBody>
          <a:bodyPr/>
          <a:lstStyle/>
          <a:p>
            <a:r>
              <a:rPr lang="en-GB"/>
              <a:t>The Five Year Forward View (2014) set out a vision that services needed to change in the future to meet the needs of the population.</a:t>
            </a:r>
          </a:p>
          <a:p>
            <a:r>
              <a:rPr lang="en-GB"/>
              <a:t>STPs were introduced in NHS Planning Guidance published in Dec 2015 (NHS England, 2015).</a:t>
            </a:r>
          </a:p>
          <a:p>
            <a:r>
              <a:rPr lang="en-GB"/>
              <a:t>44 geographical footprints had to submit final plans by October 2016.</a:t>
            </a:r>
          </a:p>
          <a:p>
            <a:r>
              <a:rPr lang="en-GB"/>
              <a:t>Centred around local place based populations rather than organisations.</a:t>
            </a:r>
          </a:p>
          <a:p>
            <a:endParaRPr lang="en-GB"/>
          </a:p>
        </p:txBody>
      </p:sp>
    </p:spTree>
    <p:extLst>
      <p:ext uri="{BB962C8B-B14F-4D97-AF65-F5344CB8AC3E}">
        <p14:creationId xmlns:p14="http://schemas.microsoft.com/office/powerpoint/2010/main" val="304138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How are they being developed?</a:t>
            </a:r>
          </a:p>
        </p:txBody>
      </p:sp>
      <p:sp>
        <p:nvSpPr>
          <p:cNvPr id="3" name="Text Placeholder 2"/>
          <p:cNvSpPr>
            <a:spLocks noGrp="1"/>
          </p:cNvSpPr>
          <p:nvPr>
            <p:ph type="body" sz="quarter" idx="13"/>
          </p:nvPr>
        </p:nvSpPr>
        <p:spPr/>
        <p:txBody>
          <a:bodyPr/>
          <a:lstStyle/>
          <a:p>
            <a:r>
              <a:rPr lang="en-GB"/>
              <a:t>local leaders coming together as a team</a:t>
            </a:r>
          </a:p>
          <a:p>
            <a:r>
              <a:rPr lang="en-GB"/>
              <a:t>developing a shared vision with the local community (including local government)</a:t>
            </a:r>
          </a:p>
          <a:p>
            <a:r>
              <a:rPr lang="en-GB"/>
              <a:t>planning a coherent set of activities to make the vision happen</a:t>
            </a:r>
          </a:p>
          <a:p>
            <a:r>
              <a:rPr lang="en-GB"/>
              <a:t>delivering the plan</a:t>
            </a:r>
          </a:p>
          <a:p>
            <a:r>
              <a:rPr lang="en-GB"/>
              <a:t>learning and adapting as the process goes on.</a:t>
            </a:r>
          </a:p>
          <a:p>
            <a:pPr marL="0" indent="0">
              <a:buNone/>
            </a:pPr>
            <a:endParaRPr lang="en-GB"/>
          </a:p>
        </p:txBody>
      </p:sp>
    </p:spTree>
    <p:extLst>
      <p:ext uri="{BB962C8B-B14F-4D97-AF65-F5344CB8AC3E}">
        <p14:creationId xmlns:p14="http://schemas.microsoft.com/office/powerpoint/2010/main" val="1638976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407" y="814193"/>
            <a:ext cx="6854806" cy="661535"/>
          </a:xfrm>
        </p:spPr>
        <p:txBody>
          <a:bodyPr anchor="ctr">
            <a:noAutofit/>
          </a:bodyPr>
          <a:lstStyle/>
          <a:p>
            <a:pPr algn="l"/>
            <a:r>
              <a:rPr lang="en-GB" sz="4000" b="1" dirty="0">
                <a:solidFill>
                  <a:srgbClr val="A00054"/>
                </a:solidFill>
              </a:rPr>
              <a:t/>
            </a:r>
            <a:br>
              <a:rPr lang="en-GB" sz="4000" b="1" dirty="0">
                <a:solidFill>
                  <a:srgbClr val="A00054"/>
                </a:solidFill>
              </a:rPr>
            </a:br>
            <a:r>
              <a:rPr lang="en-US" sz="4000" b="1" dirty="0">
                <a:solidFill>
                  <a:srgbClr val="A00054"/>
                </a:solidFill>
              </a:rPr>
              <a:t>STP / 2yr Operational Plan</a:t>
            </a:r>
          </a:p>
        </p:txBody>
      </p:sp>
      <p:sp>
        <p:nvSpPr>
          <p:cNvPr id="3" name="Content Placeholder 2"/>
          <p:cNvSpPr>
            <a:spLocks noGrp="1"/>
          </p:cNvSpPr>
          <p:nvPr>
            <p:ph idx="1"/>
          </p:nvPr>
        </p:nvSpPr>
        <p:spPr>
          <a:xfrm>
            <a:off x="2232443" y="1709529"/>
            <a:ext cx="7886700" cy="4437842"/>
          </a:xfrm>
        </p:spPr>
        <p:txBody>
          <a:bodyPr>
            <a:normAutofit/>
          </a:bodyPr>
          <a:lstStyle/>
          <a:p>
            <a:r>
              <a:rPr lang="en-US" dirty="0"/>
              <a:t>Operational Plan(s) will turn the STP into real change</a:t>
            </a:r>
          </a:p>
          <a:p>
            <a:r>
              <a:rPr lang="en-US" dirty="0"/>
              <a:t>Planning as a single team for the first time</a:t>
            </a:r>
          </a:p>
          <a:p>
            <a:r>
              <a:rPr lang="en-US" dirty="0"/>
              <a:t>NHSE have compressed the planning cycle which is putting pressure in the system</a:t>
            </a:r>
          </a:p>
          <a:p>
            <a:endParaRPr lang="en-US" dirty="0"/>
          </a:p>
          <a:p>
            <a:endParaRPr lang="en-US" dirty="0"/>
          </a:p>
        </p:txBody>
      </p:sp>
      <p:sp>
        <p:nvSpPr>
          <p:cNvPr id="6" name="Slide Number Placeholder 5"/>
          <p:cNvSpPr>
            <a:spLocks noGrp="1"/>
          </p:cNvSpPr>
          <p:nvPr>
            <p:ph type="sldNum" sz="quarter" idx="4294967295"/>
          </p:nvPr>
        </p:nvSpPr>
        <p:spPr>
          <a:xfrm>
            <a:off x="5992483" y="6489192"/>
            <a:ext cx="366623" cy="365125"/>
          </a:xfrm>
          <a:prstGeom prst="rect">
            <a:avLst/>
          </a:prstGeom>
        </p:spPr>
        <p:txBody>
          <a:bodyPr/>
          <a:lstStyle/>
          <a:p>
            <a:pPr defTabSz="457200">
              <a:defRPr/>
            </a:pPr>
            <a:fld id="{AF607BFE-B345-48F3-9F89-FB2FC10900AC}" type="slidenum">
              <a:rPr lang="en-GB" sz="1200">
                <a:solidFill>
                  <a:prstClr val="black"/>
                </a:solidFill>
                <a:latin typeface="Arial"/>
              </a:rPr>
              <a:pPr defTabSz="457200">
                <a:defRPr/>
              </a:pPr>
              <a:t>24</a:t>
            </a:fld>
            <a:endParaRPr lang="en-GB" sz="1200">
              <a:solidFill>
                <a:prstClr val="black"/>
              </a:solidFill>
              <a:latin typeface="Arial"/>
            </a:endParaRPr>
          </a:p>
        </p:txBody>
      </p:sp>
    </p:spTree>
    <p:extLst>
      <p:ext uri="{BB962C8B-B14F-4D97-AF65-F5344CB8AC3E}">
        <p14:creationId xmlns:p14="http://schemas.microsoft.com/office/powerpoint/2010/main" val="139885470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149225"/>
            <a:ext cx="5429250" cy="1136650"/>
          </a:xfrm>
          <a:prstGeom prst="rect">
            <a:avLst/>
          </a:prstGeom>
        </p:spPr>
        <p:txBody>
          <a:bodyPr anchor="ctr">
            <a:noAutofit/>
          </a:bodyPr>
          <a:lstStyle/>
          <a:p>
            <a:pPr algn="l"/>
            <a:r>
              <a:rPr lang="en-US" sz="4000" b="1">
                <a:solidFill>
                  <a:srgbClr val="A00054"/>
                </a:solidFill>
              </a:rPr>
              <a:t/>
            </a:r>
            <a:br>
              <a:rPr lang="en-US" sz="4000" b="1">
                <a:solidFill>
                  <a:srgbClr val="A00054"/>
                </a:solidFill>
              </a:rPr>
            </a:br>
            <a:endParaRPr lang="en-US" sz="4000" b="1">
              <a:solidFill>
                <a:srgbClr val="A00054"/>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782" y="0"/>
            <a:ext cx="914621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718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408" y="149421"/>
            <a:ext cx="5429251" cy="1136307"/>
          </a:xfrm>
        </p:spPr>
        <p:txBody>
          <a:bodyPr anchor="ctr">
            <a:noAutofit/>
          </a:bodyPr>
          <a:lstStyle/>
          <a:p>
            <a:pPr algn="l"/>
            <a:r>
              <a:rPr lang="en-US" sz="4000" b="1" dirty="0">
                <a:solidFill>
                  <a:srgbClr val="A00054"/>
                </a:solidFill>
              </a:rPr>
              <a:t>Context </a:t>
            </a:r>
            <a:r>
              <a:rPr lang="mr-IN" sz="4000" b="1" dirty="0">
                <a:solidFill>
                  <a:srgbClr val="A00054"/>
                </a:solidFill>
              </a:rPr>
              <a:t>–</a:t>
            </a:r>
            <a:r>
              <a:rPr lang="en-GB" sz="4000" b="1" dirty="0">
                <a:solidFill>
                  <a:srgbClr val="A00054"/>
                </a:solidFill>
              </a:rPr>
              <a:t> </a:t>
            </a:r>
            <a:br>
              <a:rPr lang="en-GB" sz="4000" b="1" dirty="0">
                <a:solidFill>
                  <a:srgbClr val="A00054"/>
                </a:solidFill>
              </a:rPr>
            </a:br>
            <a:r>
              <a:rPr lang="en-US" sz="4000" b="1" dirty="0">
                <a:solidFill>
                  <a:srgbClr val="A00054"/>
                </a:solidFill>
              </a:rPr>
              <a:t>STP next steps</a:t>
            </a:r>
          </a:p>
        </p:txBody>
      </p:sp>
      <p:sp>
        <p:nvSpPr>
          <p:cNvPr id="3" name="Content Placeholder 2"/>
          <p:cNvSpPr>
            <a:spLocks noGrp="1"/>
          </p:cNvSpPr>
          <p:nvPr>
            <p:ph idx="1"/>
          </p:nvPr>
        </p:nvSpPr>
        <p:spPr>
          <a:xfrm>
            <a:off x="1939637" y="1650666"/>
            <a:ext cx="8596891" cy="4651080"/>
          </a:xfrm>
        </p:spPr>
        <p:txBody>
          <a:bodyPr>
            <a:normAutofit/>
          </a:bodyPr>
          <a:lstStyle/>
          <a:p>
            <a:pPr algn="ctr"/>
            <a:endParaRPr lang="en-GB" dirty="0" smtClean="0"/>
          </a:p>
          <a:p>
            <a:pPr marL="0" indent="0" algn="ctr">
              <a:buNone/>
            </a:pPr>
            <a:endParaRPr lang="en-GB" dirty="0" smtClean="0"/>
          </a:p>
          <a:p>
            <a:pPr algn="ctr"/>
            <a:r>
              <a:rPr lang="en-GB" dirty="0"/>
              <a:t>	Public </a:t>
            </a:r>
            <a:r>
              <a:rPr lang="en-GB" dirty="0" smtClean="0"/>
              <a:t>consultation should commence after </a:t>
            </a:r>
            <a:r>
              <a:rPr lang="en-GB" dirty="0"/>
              <a:t>#</a:t>
            </a:r>
            <a:r>
              <a:rPr lang="en-GB" dirty="0" smtClean="0"/>
              <a:t>GE17</a:t>
            </a:r>
            <a:endParaRPr lang="en-GB" dirty="0"/>
          </a:p>
        </p:txBody>
      </p:sp>
      <p:sp>
        <p:nvSpPr>
          <p:cNvPr id="6" name="Slide Number Placeholder 5"/>
          <p:cNvSpPr>
            <a:spLocks noGrp="1"/>
          </p:cNvSpPr>
          <p:nvPr>
            <p:ph type="sldNum" sz="quarter" idx="4294967295"/>
          </p:nvPr>
        </p:nvSpPr>
        <p:spPr>
          <a:xfrm>
            <a:off x="5992483" y="6489192"/>
            <a:ext cx="366623" cy="365125"/>
          </a:xfrm>
          <a:prstGeom prst="rect">
            <a:avLst/>
          </a:prstGeom>
        </p:spPr>
        <p:txBody>
          <a:bodyPr/>
          <a:lstStyle/>
          <a:p>
            <a:pPr defTabSz="457200">
              <a:defRPr/>
            </a:pPr>
            <a:fld id="{AF607BFE-B345-48F3-9F89-FB2FC10900AC}" type="slidenum">
              <a:rPr lang="en-GB" sz="1200">
                <a:solidFill>
                  <a:prstClr val="black"/>
                </a:solidFill>
                <a:latin typeface="Arial"/>
              </a:rPr>
              <a:pPr defTabSz="457200">
                <a:defRPr/>
              </a:pPr>
              <a:t>26</a:t>
            </a:fld>
            <a:endParaRPr lang="en-GB" sz="1200">
              <a:solidFill>
                <a:prstClr val="black"/>
              </a:solidFill>
              <a:latin typeface="Arial"/>
            </a:endParaRPr>
          </a:p>
        </p:txBody>
      </p:sp>
    </p:spTree>
    <p:extLst>
      <p:ext uri="{BB962C8B-B14F-4D97-AF65-F5344CB8AC3E}">
        <p14:creationId xmlns:p14="http://schemas.microsoft.com/office/powerpoint/2010/main" val="154488131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408" y="149421"/>
            <a:ext cx="5429251" cy="1136307"/>
          </a:xfrm>
        </p:spPr>
        <p:txBody>
          <a:bodyPr anchor="ctr">
            <a:noAutofit/>
          </a:bodyPr>
          <a:lstStyle/>
          <a:p>
            <a:pPr algn="l"/>
            <a:r>
              <a:rPr lang="en-US" sz="4000" b="1">
                <a:solidFill>
                  <a:srgbClr val="A00054"/>
                </a:solidFill>
              </a:rPr>
              <a:t>Current status for workforce</a:t>
            </a:r>
          </a:p>
        </p:txBody>
      </p:sp>
      <p:sp>
        <p:nvSpPr>
          <p:cNvPr id="3" name="Content Placeholder 2"/>
          <p:cNvSpPr>
            <a:spLocks noGrp="1"/>
          </p:cNvSpPr>
          <p:nvPr>
            <p:ph idx="1"/>
          </p:nvPr>
        </p:nvSpPr>
        <p:spPr>
          <a:xfrm>
            <a:off x="1902728" y="1224412"/>
            <a:ext cx="8527766" cy="5128697"/>
          </a:xfrm>
        </p:spPr>
        <p:txBody>
          <a:bodyPr>
            <a:normAutofit/>
          </a:bodyPr>
          <a:lstStyle/>
          <a:p>
            <a:pPr marL="457200" lvl="1" indent="0">
              <a:buNone/>
            </a:pPr>
            <a:r>
              <a:rPr lang="en-GB" sz="2000" b="1" dirty="0"/>
              <a:t>Successes</a:t>
            </a:r>
          </a:p>
          <a:p>
            <a:pPr lvl="1"/>
            <a:r>
              <a:rPr lang="en-GB" sz="2000" dirty="0"/>
              <a:t>Supported system working and collaboration</a:t>
            </a:r>
          </a:p>
          <a:p>
            <a:pPr lvl="1"/>
            <a:r>
              <a:rPr lang="en-GB" sz="2000" dirty="0"/>
              <a:t>Workforce modelling/unprecedented level of shared understanding</a:t>
            </a:r>
          </a:p>
          <a:p>
            <a:pPr lvl="1"/>
            <a:r>
              <a:rPr lang="en-GB" sz="2000" dirty="0"/>
              <a:t>OD Strategy raised profile</a:t>
            </a:r>
          </a:p>
          <a:p>
            <a:pPr lvl="1"/>
            <a:r>
              <a:rPr lang="en-GB" sz="2000" dirty="0"/>
              <a:t>East Midlands is on the HEE map</a:t>
            </a:r>
          </a:p>
          <a:p>
            <a:pPr marL="0" indent="0">
              <a:buNone/>
            </a:pPr>
            <a:r>
              <a:rPr lang="en-GB" sz="2000" b="1" dirty="0"/>
              <a:t>	Development</a:t>
            </a:r>
          </a:p>
          <a:p>
            <a:pPr lvl="1"/>
            <a:r>
              <a:rPr lang="en-GB" sz="2000" dirty="0"/>
              <a:t>STP needs to become “Business As Usual”</a:t>
            </a:r>
          </a:p>
          <a:p>
            <a:pPr lvl="1"/>
            <a:r>
              <a:rPr lang="en-GB" sz="2000" dirty="0"/>
              <a:t>Need to get on with it and be brave and take risks</a:t>
            </a:r>
          </a:p>
          <a:p>
            <a:pPr lvl="1"/>
            <a:r>
              <a:rPr lang="en-GB" sz="2000" dirty="0"/>
              <a:t>Variable engagement with staff</a:t>
            </a:r>
          </a:p>
          <a:p>
            <a:pPr lvl="1"/>
            <a:r>
              <a:rPr lang="en-GB" sz="2000" dirty="0"/>
              <a:t>Massive OD ask</a:t>
            </a:r>
          </a:p>
          <a:p>
            <a:r>
              <a:rPr lang="en-GB" sz="2000" b="1" dirty="0"/>
              <a:t>Operational Plans</a:t>
            </a:r>
            <a:endParaRPr lang="en-GB" sz="2000" dirty="0"/>
          </a:p>
          <a:p>
            <a:pPr lvl="1"/>
            <a:r>
              <a:rPr lang="en-GB" sz="2000" dirty="0"/>
              <a:t>LWAB finalise the Operational Plan Workforce section</a:t>
            </a:r>
          </a:p>
          <a:p>
            <a:pPr lvl="1"/>
            <a:r>
              <a:rPr lang="en-GB" sz="2000" dirty="0"/>
              <a:t>LWAB agreed the Workforce Strategy </a:t>
            </a:r>
          </a:p>
        </p:txBody>
      </p:sp>
      <p:sp>
        <p:nvSpPr>
          <p:cNvPr id="6" name="Slide Number Placeholder 5"/>
          <p:cNvSpPr>
            <a:spLocks noGrp="1"/>
          </p:cNvSpPr>
          <p:nvPr>
            <p:ph type="sldNum" sz="quarter" idx="4294967295"/>
          </p:nvPr>
        </p:nvSpPr>
        <p:spPr>
          <a:xfrm>
            <a:off x="5992483" y="6489192"/>
            <a:ext cx="366623" cy="365125"/>
          </a:xfrm>
          <a:prstGeom prst="rect">
            <a:avLst/>
          </a:prstGeom>
        </p:spPr>
        <p:txBody>
          <a:bodyPr/>
          <a:lstStyle/>
          <a:p>
            <a:pPr defTabSz="457200">
              <a:defRPr/>
            </a:pPr>
            <a:fld id="{AF607BFE-B345-48F3-9F89-FB2FC10900AC}" type="slidenum">
              <a:rPr lang="en-GB" sz="1200">
                <a:solidFill>
                  <a:prstClr val="black"/>
                </a:solidFill>
                <a:latin typeface="Arial"/>
              </a:rPr>
              <a:pPr defTabSz="457200">
                <a:defRPr/>
              </a:pPr>
              <a:t>27</a:t>
            </a:fld>
            <a:endParaRPr lang="en-GB" sz="1200">
              <a:solidFill>
                <a:prstClr val="black"/>
              </a:solidFill>
              <a:latin typeface="Arial"/>
            </a:endParaRPr>
          </a:p>
        </p:txBody>
      </p:sp>
    </p:spTree>
    <p:extLst>
      <p:ext uri="{BB962C8B-B14F-4D97-AF65-F5344CB8AC3E}">
        <p14:creationId xmlns:p14="http://schemas.microsoft.com/office/powerpoint/2010/main" val="303060016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408" y="149421"/>
            <a:ext cx="5429251" cy="1136307"/>
          </a:xfrm>
        </p:spPr>
        <p:txBody>
          <a:bodyPr anchor="ctr">
            <a:noAutofit/>
          </a:bodyPr>
          <a:lstStyle/>
          <a:p>
            <a:pPr algn="l"/>
            <a:r>
              <a:rPr lang="en-US" sz="4000" b="1">
                <a:solidFill>
                  <a:srgbClr val="A00054"/>
                </a:solidFill>
              </a:rPr>
              <a:t>Coming down to earth</a:t>
            </a:r>
          </a:p>
        </p:txBody>
      </p:sp>
      <p:sp>
        <p:nvSpPr>
          <p:cNvPr id="6" name="Slide Number Placeholder 5"/>
          <p:cNvSpPr>
            <a:spLocks noGrp="1"/>
          </p:cNvSpPr>
          <p:nvPr>
            <p:ph type="sldNum" sz="quarter" idx="4294967295"/>
          </p:nvPr>
        </p:nvSpPr>
        <p:spPr>
          <a:xfrm>
            <a:off x="5992483" y="6489192"/>
            <a:ext cx="366623" cy="365125"/>
          </a:xfrm>
          <a:prstGeom prst="rect">
            <a:avLst/>
          </a:prstGeom>
        </p:spPr>
        <p:txBody>
          <a:bodyPr/>
          <a:lstStyle/>
          <a:p>
            <a:pPr defTabSz="457200">
              <a:defRPr/>
            </a:pPr>
            <a:fld id="{AF607BFE-B345-48F3-9F89-FB2FC10900AC}" type="slidenum">
              <a:rPr lang="en-GB" sz="1200">
                <a:solidFill>
                  <a:prstClr val="black"/>
                </a:solidFill>
                <a:latin typeface="Arial"/>
              </a:rPr>
              <a:pPr defTabSz="457200">
                <a:defRPr/>
              </a:pPr>
              <a:t>28</a:t>
            </a:fld>
            <a:endParaRPr lang="en-GB" sz="1200">
              <a:solidFill>
                <a:prstClr val="black"/>
              </a:solidFill>
              <a:latin typeface="Arial"/>
            </a:endParaRPr>
          </a:p>
        </p:txBody>
      </p:sp>
      <p:sp>
        <p:nvSpPr>
          <p:cNvPr id="8" name="TextBox 7"/>
          <p:cNvSpPr txBox="1"/>
          <p:nvPr/>
        </p:nvSpPr>
        <p:spPr>
          <a:xfrm>
            <a:off x="1584646" y="1630049"/>
            <a:ext cx="2534484" cy="830997"/>
          </a:xfrm>
          <a:prstGeom prst="rect">
            <a:avLst/>
          </a:prstGeom>
          <a:noFill/>
        </p:spPr>
        <p:txBody>
          <a:bodyPr wrap="square" rtlCol="0">
            <a:spAutoFit/>
          </a:bodyPr>
          <a:lstStyle/>
          <a:p>
            <a:pPr algn="ctr" defTabSz="457200">
              <a:defRPr/>
            </a:pPr>
            <a:r>
              <a:rPr lang="en-US" sz="2400">
                <a:solidFill>
                  <a:prstClr val="black"/>
                </a:solidFill>
                <a:latin typeface="Arial"/>
              </a:rPr>
              <a:t>The strategic</a:t>
            </a:r>
          </a:p>
          <a:p>
            <a:pPr algn="ctr" defTabSz="457200">
              <a:defRPr/>
            </a:pPr>
            <a:endParaRPr lang="en-US" sz="2400">
              <a:solidFill>
                <a:prstClr val="black"/>
              </a:solidFill>
              <a:latin typeface="Arial"/>
            </a:endParaRPr>
          </a:p>
        </p:txBody>
      </p:sp>
      <p:sp>
        <p:nvSpPr>
          <p:cNvPr id="9" name="TextBox 8"/>
          <p:cNvSpPr txBox="1"/>
          <p:nvPr/>
        </p:nvSpPr>
        <p:spPr>
          <a:xfrm>
            <a:off x="8147248" y="4087931"/>
            <a:ext cx="2099261" cy="1938992"/>
          </a:xfrm>
          <a:prstGeom prst="rect">
            <a:avLst/>
          </a:prstGeom>
          <a:noFill/>
        </p:spPr>
        <p:txBody>
          <a:bodyPr wrap="square" rtlCol="0">
            <a:spAutoFit/>
          </a:bodyPr>
          <a:lstStyle/>
          <a:p>
            <a:pPr algn="ctr" defTabSz="457200">
              <a:defRPr/>
            </a:pPr>
            <a:r>
              <a:rPr lang="en-US" sz="2400">
                <a:solidFill>
                  <a:prstClr val="black"/>
                </a:solidFill>
                <a:latin typeface="Arial"/>
              </a:rPr>
              <a:t>The practical</a:t>
            </a:r>
          </a:p>
          <a:p>
            <a:pPr algn="ctr" defTabSz="457200">
              <a:defRPr/>
            </a:pPr>
            <a:endParaRPr lang="en-US" sz="2400">
              <a:solidFill>
                <a:prstClr val="black"/>
              </a:solidFill>
              <a:latin typeface="Arial"/>
            </a:endParaRPr>
          </a:p>
          <a:p>
            <a:pPr algn="ctr" defTabSz="457200">
              <a:defRPr/>
            </a:pPr>
            <a:r>
              <a:rPr lang="en-US" sz="2400">
                <a:solidFill>
                  <a:prstClr val="black"/>
                </a:solidFill>
                <a:latin typeface="Arial"/>
              </a:rPr>
              <a:t>What needs to happen now</a:t>
            </a:r>
          </a:p>
        </p:txBody>
      </p:sp>
      <p:sp>
        <p:nvSpPr>
          <p:cNvPr id="10" name="Down Arrow 9"/>
          <p:cNvSpPr/>
          <p:nvPr/>
        </p:nvSpPr>
        <p:spPr>
          <a:xfrm rot="18729087">
            <a:off x="6034605" y="2791637"/>
            <a:ext cx="434515" cy="99467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350">
              <a:solidFill>
                <a:prstClr val="white"/>
              </a:solidFill>
              <a:latin typeface="Arial"/>
            </a:endParaRPr>
          </a:p>
        </p:txBody>
      </p:sp>
      <p:sp>
        <p:nvSpPr>
          <p:cNvPr id="11" name="Down Arrow 10"/>
          <p:cNvSpPr/>
          <p:nvPr/>
        </p:nvSpPr>
        <p:spPr>
          <a:xfrm rot="7948161" flipH="1">
            <a:off x="5878744" y="3498758"/>
            <a:ext cx="434515" cy="99467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350">
              <a:solidFill>
                <a:prstClr val="white"/>
              </a:solidFill>
              <a:latin typeface="Arial"/>
            </a:endParaRPr>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6895642" y="3924995"/>
            <a:ext cx="965511" cy="1229844"/>
          </a:xfrm>
          <a:prstGeom prst="rect">
            <a:avLst/>
          </a:prstGeom>
        </p:spPr>
      </p:pic>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4045982" y="2161545"/>
            <a:ext cx="1624462" cy="1265200"/>
          </a:xfrm>
          <a:prstGeom prst="rect">
            <a:avLst/>
          </a:prstGeom>
        </p:spPr>
      </p:pic>
    </p:spTree>
    <p:extLst>
      <p:ext uri="{BB962C8B-B14F-4D97-AF65-F5344CB8AC3E}">
        <p14:creationId xmlns:p14="http://schemas.microsoft.com/office/powerpoint/2010/main" val="3937354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a:t>How can physiotherapists get involved?</a:t>
            </a:r>
          </a:p>
        </p:txBody>
      </p:sp>
      <p:sp>
        <p:nvSpPr>
          <p:cNvPr id="3" name="Text Placeholder 2"/>
          <p:cNvSpPr>
            <a:spLocks noGrp="1"/>
          </p:cNvSpPr>
          <p:nvPr>
            <p:ph type="body" sz="quarter" idx="13"/>
          </p:nvPr>
        </p:nvSpPr>
        <p:spPr>
          <a:xfrm>
            <a:off x="1981201" y="1954924"/>
            <a:ext cx="7839075" cy="4433350"/>
          </a:xfrm>
        </p:spPr>
        <p:txBody>
          <a:bodyPr anchor="t"/>
          <a:lstStyle/>
          <a:p>
            <a:pPr marL="0" indent="0">
              <a:buNone/>
            </a:pPr>
            <a:r>
              <a:rPr lang="en-US" sz="2000" dirty="0"/>
              <a:t>-    Lincolnshire AHP Workforce Supply, Demand, Recruitment and Retention Sub-Group.</a:t>
            </a:r>
          </a:p>
          <a:p>
            <a:pPr>
              <a:buFontTx/>
              <a:buChar char="-"/>
            </a:pPr>
            <a:r>
              <a:rPr lang="en-US" sz="2000" dirty="0"/>
              <a:t>AHP Conference/Physiotherapy Conference</a:t>
            </a:r>
          </a:p>
          <a:p>
            <a:pPr>
              <a:buFontTx/>
              <a:buChar char="-"/>
            </a:pPr>
            <a:r>
              <a:rPr lang="en-US" sz="2000" dirty="0"/>
              <a:t>CSP corporate strategy 2017-20 (Transform, Empower, Influence)</a:t>
            </a:r>
          </a:p>
          <a:p>
            <a:pPr marL="0" indent="0">
              <a:buNone/>
            </a:pPr>
            <a:r>
              <a:rPr lang="en-US" sz="2000" dirty="0"/>
              <a:t>- Through you line manager</a:t>
            </a:r>
          </a:p>
          <a:p>
            <a:pPr marL="0" indent="0">
              <a:buNone/>
            </a:pPr>
            <a:r>
              <a:rPr lang="en-US" sz="2000" dirty="0"/>
              <a:t>- Sharing best practice</a:t>
            </a:r>
          </a:p>
          <a:p>
            <a:pPr marL="0" indent="0">
              <a:buNone/>
            </a:pPr>
            <a:r>
              <a:rPr lang="en-US" sz="2000" dirty="0"/>
              <a:t>- Regional and National networks</a:t>
            </a:r>
          </a:p>
          <a:p>
            <a:pPr marL="0" indent="0">
              <a:buNone/>
            </a:pPr>
            <a:r>
              <a:rPr lang="en-US" sz="2000" dirty="0"/>
              <a:t>- Social Media</a:t>
            </a:r>
          </a:p>
          <a:p>
            <a:pPr>
              <a:buFontTx/>
              <a:buChar char="-"/>
            </a:pPr>
            <a:r>
              <a:rPr lang="en-US" sz="2000" dirty="0"/>
              <a:t>#</a:t>
            </a:r>
            <a:r>
              <a:rPr lang="en-US" sz="2000" dirty="0" err="1"/>
              <a:t>AHPsintoaction</a:t>
            </a:r>
            <a:endParaRPr lang="en-US" sz="2000" dirty="0"/>
          </a:p>
          <a:p>
            <a:pPr>
              <a:buFontTx/>
              <a:buChar char="-"/>
            </a:pPr>
            <a:r>
              <a:rPr lang="en-US" sz="2000" dirty="0"/>
              <a:t>Research</a:t>
            </a:r>
          </a:p>
          <a:p>
            <a:pPr>
              <a:buFontTx/>
              <a:buChar char="-"/>
            </a:pPr>
            <a:r>
              <a:rPr lang="en-US" sz="2000" dirty="0"/>
              <a:t>Evidencing through data</a:t>
            </a:r>
          </a:p>
        </p:txBody>
      </p:sp>
    </p:spTree>
    <p:extLst>
      <p:ext uri="{BB962C8B-B14F-4D97-AF65-F5344CB8AC3E}">
        <p14:creationId xmlns:p14="http://schemas.microsoft.com/office/powerpoint/2010/main" val="841641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3552" y="1844825"/>
            <a:ext cx="8229600" cy="2952327"/>
          </a:xfrm>
        </p:spPr>
        <p:txBody>
          <a:bodyPr>
            <a:normAutofit/>
          </a:bodyPr>
          <a:lstStyle/>
          <a:p>
            <a:pPr marL="0" indent="0" algn="ctr">
              <a:buNone/>
            </a:pPr>
            <a:r>
              <a:rPr lang="en-GB" sz="4800" dirty="0">
                <a:solidFill>
                  <a:srgbClr val="5D2884"/>
                </a:solidFill>
              </a:rPr>
              <a:t>What’s the difference between productivity and efficiency?</a:t>
            </a:r>
          </a:p>
        </p:txBody>
      </p:sp>
    </p:spTree>
    <p:extLst>
      <p:ext uri="{BB962C8B-B14F-4D97-AF65-F5344CB8AC3E}">
        <p14:creationId xmlns:p14="http://schemas.microsoft.com/office/powerpoint/2010/main" val="617796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Text Placeholder 2"/>
          <p:cNvSpPr>
            <a:spLocks noGrp="1"/>
          </p:cNvSpPr>
          <p:nvPr>
            <p:ph type="body" sz="quarter" idx="13"/>
          </p:nvPr>
        </p:nvSpPr>
        <p:spPr/>
        <p:txBody>
          <a:bodyPr/>
          <a:lstStyle/>
          <a:p>
            <a:endParaRPr lang="en-GB"/>
          </a:p>
        </p:txBody>
      </p:sp>
      <p:pic>
        <p:nvPicPr>
          <p:cNvPr id="4" name="Ftjx096W-nk"/>
          <p:cNvPicPr>
            <a:picLocks noRot="1" noChangeAspect="1"/>
          </p:cNvPicPr>
          <p:nvPr>
            <a:videoFile r:link="rId1"/>
          </p:nvPr>
        </p:nvPicPr>
        <p:blipFill>
          <a:blip r:embed="rId3"/>
          <a:stretch>
            <a:fillRect/>
          </a:stretch>
        </p:blipFill>
        <p:spPr>
          <a:xfrm>
            <a:off x="1524000" y="-106878"/>
            <a:ext cx="9144000" cy="6964878"/>
          </a:xfrm>
          <a:prstGeom prst="rect">
            <a:avLst/>
          </a:prstGeom>
        </p:spPr>
      </p:pic>
    </p:spTree>
    <p:extLst>
      <p:ext uri="{BB962C8B-B14F-4D97-AF65-F5344CB8AC3E}">
        <p14:creationId xmlns:p14="http://schemas.microsoft.com/office/powerpoint/2010/main" val="33382263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a:t>Challenges STPs must address/AHPs Solutions – Health and Wellbeing</a:t>
            </a:r>
          </a:p>
        </p:txBody>
      </p:sp>
      <p:sp>
        <p:nvSpPr>
          <p:cNvPr id="6" name="Text Placeholder 5"/>
          <p:cNvSpPr>
            <a:spLocks noGrp="1"/>
          </p:cNvSpPr>
          <p:nvPr>
            <p:ph type="body" sz="quarter" idx="13"/>
          </p:nvPr>
        </p:nvSpPr>
        <p:spPr/>
        <p:txBody>
          <a:bodyPr/>
          <a:lstStyle/>
          <a:p>
            <a:pPr marL="0" indent="0">
              <a:buNone/>
            </a:pPr>
            <a:endParaRPr lang="en-GB"/>
          </a:p>
        </p:txBody>
      </p:sp>
      <p:graphicFrame>
        <p:nvGraphicFramePr>
          <p:cNvPr id="7" name="Table 6"/>
          <p:cNvGraphicFramePr>
            <a:graphicFrameLocks noGrp="1"/>
          </p:cNvGraphicFramePr>
          <p:nvPr>
            <p:extLst/>
          </p:nvPr>
        </p:nvGraphicFramePr>
        <p:xfrm>
          <a:off x="1981198" y="1954922"/>
          <a:ext cx="7963470" cy="4207883"/>
        </p:xfrm>
        <a:graphic>
          <a:graphicData uri="http://schemas.openxmlformats.org/drawingml/2006/table">
            <a:tbl>
              <a:tblPr firstRow="1" firstCol="1" bandRow="1">
                <a:tableStyleId>{5C22544A-7EE6-4342-B048-85BDC9FD1C3A}</a:tableStyleId>
              </a:tblPr>
              <a:tblGrid>
                <a:gridCol w="4002068">
                  <a:extLst>
                    <a:ext uri="{9D8B030D-6E8A-4147-A177-3AD203B41FA5}">
                      <a16:colId xmlns:a16="http://schemas.microsoft.com/office/drawing/2014/main" val="20000"/>
                    </a:ext>
                  </a:extLst>
                </a:gridCol>
                <a:gridCol w="3961402">
                  <a:extLst>
                    <a:ext uri="{9D8B030D-6E8A-4147-A177-3AD203B41FA5}">
                      <a16:colId xmlns:a16="http://schemas.microsoft.com/office/drawing/2014/main" val="20001"/>
                    </a:ext>
                  </a:extLst>
                </a:gridCol>
              </a:tblGrid>
              <a:tr h="1319255">
                <a:tc>
                  <a:txBody>
                    <a:bodyPr/>
                    <a:lstStyle/>
                    <a:p>
                      <a:pPr>
                        <a:lnSpc>
                          <a:spcPct val="115000"/>
                        </a:lnSpc>
                        <a:spcAft>
                          <a:spcPts val="0"/>
                        </a:spcAft>
                      </a:pPr>
                      <a:r>
                        <a:rPr lang="en-GB" sz="1100" dirty="0">
                          <a:effectLst/>
                        </a:rPr>
                        <a:t>Assess and address most important and highest cost preventable causes of ill health</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Embedding </a:t>
                      </a:r>
                      <a:r>
                        <a:rPr lang="en-GB" sz="1100" dirty="0">
                          <a:effectLst/>
                        </a:rPr>
                        <a:t>a health promotion strategy.</a:t>
                      </a:r>
                    </a:p>
                    <a:p>
                      <a:pPr>
                        <a:lnSpc>
                          <a:spcPct val="115000"/>
                        </a:lnSpc>
                        <a:spcAft>
                          <a:spcPts val="0"/>
                        </a:spcAft>
                      </a:pPr>
                      <a:r>
                        <a:rPr lang="en-GB" sz="1100" dirty="0">
                          <a:effectLst/>
                        </a:rPr>
                        <a:t>Eat, Drink, Move.</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319255">
                <a:tc>
                  <a:txBody>
                    <a:bodyPr/>
                    <a:lstStyle/>
                    <a:p>
                      <a:pPr>
                        <a:lnSpc>
                          <a:spcPct val="115000"/>
                        </a:lnSpc>
                        <a:spcAft>
                          <a:spcPts val="0"/>
                        </a:spcAft>
                      </a:pPr>
                      <a:r>
                        <a:rPr lang="en-GB" sz="1100">
                          <a:effectLst/>
                        </a:rPr>
                        <a:t>Improving the health of own workforce</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Influencing physical activity through social media.</a:t>
                      </a:r>
                    </a:p>
                    <a:p>
                      <a:pPr>
                        <a:lnSpc>
                          <a:spcPct val="115000"/>
                        </a:lnSpc>
                        <a:spcAft>
                          <a:spcPts val="0"/>
                        </a:spcAft>
                      </a:pPr>
                      <a:r>
                        <a:rPr lang="en-GB" sz="1100" dirty="0">
                          <a:effectLst/>
                        </a:rPr>
                        <a:t>Fitness for work services.</a:t>
                      </a:r>
                    </a:p>
                    <a:p>
                      <a:pPr>
                        <a:lnSpc>
                          <a:spcPct val="115000"/>
                        </a:lnSpc>
                        <a:spcAft>
                          <a:spcPts val="0"/>
                        </a:spcAft>
                      </a:pPr>
                      <a:r>
                        <a:rPr lang="en-GB" sz="1100" dirty="0">
                          <a:effectLst/>
                        </a:rPr>
                        <a:t>Occupation health service.</a:t>
                      </a:r>
                    </a:p>
                    <a:p>
                      <a:pPr>
                        <a:lnSpc>
                          <a:spcPct val="115000"/>
                        </a:lnSpc>
                        <a:spcAft>
                          <a:spcPts val="0"/>
                        </a:spcAft>
                      </a:pPr>
                      <a:r>
                        <a:rPr lang="en-GB" sz="1100" dirty="0">
                          <a:solidFill>
                            <a:srgbClr val="FF0000"/>
                          </a:solidFill>
                          <a:effectLst/>
                        </a:rPr>
                        <a:t>PHYSIO FOR YOU (LCHS)</a:t>
                      </a:r>
                    </a:p>
                    <a:p>
                      <a:pPr>
                        <a:lnSpc>
                          <a:spcPct val="115000"/>
                        </a:lnSpc>
                        <a:spcAft>
                          <a:spcPts val="0"/>
                        </a:spcAft>
                      </a:pPr>
                      <a:r>
                        <a:rPr lang="en-GB" sz="1100" dirty="0">
                          <a:solidFill>
                            <a:srgbClr val="FF0000"/>
                          </a:solidFill>
                          <a:effectLst/>
                        </a:rPr>
                        <a:t>Lincolnshire </a:t>
                      </a:r>
                      <a:r>
                        <a:rPr lang="en-GB" sz="1100" dirty="0" err="1">
                          <a:solidFill>
                            <a:srgbClr val="FF0000"/>
                          </a:solidFill>
                          <a:effectLst/>
                        </a:rPr>
                        <a:t>JHandWB</a:t>
                      </a:r>
                      <a:r>
                        <a:rPr lang="en-GB" sz="1100" dirty="0">
                          <a:solidFill>
                            <a:srgbClr val="FF0000"/>
                          </a:solidFill>
                          <a:effectLst/>
                        </a:rPr>
                        <a:t> Board</a:t>
                      </a:r>
                      <a:endParaRPr lang="en-GB" sz="1100"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051971">
                <a:tc>
                  <a:txBody>
                    <a:bodyPr/>
                    <a:lstStyle/>
                    <a:p>
                      <a:pPr>
                        <a:lnSpc>
                          <a:spcPct val="115000"/>
                        </a:lnSpc>
                        <a:spcAft>
                          <a:spcPts val="0"/>
                        </a:spcAft>
                      </a:pPr>
                      <a:r>
                        <a:rPr lang="en-GB" sz="1100" dirty="0">
                          <a:effectLst/>
                        </a:rPr>
                        <a:t>Action to address obesity</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Multidisciplinary </a:t>
                      </a:r>
                      <a:r>
                        <a:rPr lang="en-GB" sz="1100" dirty="0">
                          <a:effectLst/>
                        </a:rPr>
                        <a:t>weight management service.</a:t>
                      </a:r>
                    </a:p>
                    <a:p>
                      <a:pPr>
                        <a:lnSpc>
                          <a:spcPct val="115000"/>
                        </a:lnSpc>
                        <a:spcAft>
                          <a:spcPts val="0"/>
                        </a:spcAft>
                      </a:pPr>
                      <a:r>
                        <a:rPr lang="en-GB" sz="1100" dirty="0">
                          <a:effectLst/>
                        </a:rPr>
                        <a:t>Physical activity for weight management.</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17402">
                <a:tc>
                  <a:txBody>
                    <a:bodyPr/>
                    <a:lstStyle/>
                    <a:p>
                      <a:pPr>
                        <a:lnSpc>
                          <a:spcPct val="115000"/>
                        </a:lnSpc>
                        <a:spcAft>
                          <a:spcPts val="0"/>
                        </a:spcAft>
                      </a:pPr>
                      <a:r>
                        <a:rPr lang="en-GB" sz="1100">
                          <a:effectLst/>
                        </a:rPr>
                        <a:t>Achieving step change in patient activation and self-care</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Health coaching.</a:t>
                      </a:r>
                    </a:p>
                    <a:p>
                      <a:pPr>
                        <a:lnSpc>
                          <a:spcPct val="115000"/>
                        </a:lnSpc>
                        <a:spcAft>
                          <a:spcPts val="0"/>
                        </a:spcAft>
                      </a:pPr>
                      <a:r>
                        <a:rPr lang="en-GB" sz="1100" dirty="0">
                          <a:effectLst/>
                        </a:rPr>
                        <a:t>Good Lives</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28396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sz="2400"/>
              <a:t>Challenges STPs must address/AHPs Solutions – Supporting GP and Urgent services</a:t>
            </a:r>
          </a:p>
        </p:txBody>
      </p:sp>
      <p:sp>
        <p:nvSpPr>
          <p:cNvPr id="8" name="Text Placeholder 7"/>
          <p:cNvSpPr>
            <a:spLocks noGrp="1"/>
          </p:cNvSpPr>
          <p:nvPr>
            <p:ph type="body" sz="quarter" idx="13"/>
          </p:nvPr>
        </p:nvSpPr>
        <p:spPr/>
        <p:txBody>
          <a:bodyPr/>
          <a:lstStyle/>
          <a:p>
            <a:endParaRPr lang="en-GB"/>
          </a:p>
        </p:txBody>
      </p:sp>
      <p:graphicFrame>
        <p:nvGraphicFramePr>
          <p:cNvPr id="9" name="Table 8"/>
          <p:cNvGraphicFramePr>
            <a:graphicFrameLocks noGrp="1"/>
          </p:cNvGraphicFramePr>
          <p:nvPr>
            <p:extLst/>
          </p:nvPr>
        </p:nvGraphicFramePr>
        <p:xfrm>
          <a:off x="1981201" y="1978927"/>
          <a:ext cx="7867934" cy="4183879"/>
        </p:xfrm>
        <a:graphic>
          <a:graphicData uri="http://schemas.openxmlformats.org/drawingml/2006/table">
            <a:tbl>
              <a:tblPr firstRow="1" firstCol="1" bandRow="1">
                <a:tableStyleId>{5C22544A-7EE6-4342-B048-85BDC9FD1C3A}</a:tableStyleId>
              </a:tblPr>
              <a:tblGrid>
                <a:gridCol w="3629169">
                  <a:extLst>
                    <a:ext uri="{9D8B030D-6E8A-4147-A177-3AD203B41FA5}">
                      <a16:colId xmlns:a16="http://schemas.microsoft.com/office/drawing/2014/main" val="20000"/>
                    </a:ext>
                  </a:extLst>
                </a:gridCol>
                <a:gridCol w="4238765">
                  <a:extLst>
                    <a:ext uri="{9D8B030D-6E8A-4147-A177-3AD203B41FA5}">
                      <a16:colId xmlns:a16="http://schemas.microsoft.com/office/drawing/2014/main" val="20001"/>
                    </a:ext>
                  </a:extLst>
                </a:gridCol>
              </a:tblGrid>
              <a:tr h="2963821">
                <a:tc>
                  <a:txBody>
                    <a:bodyPr/>
                    <a:lstStyle/>
                    <a:p>
                      <a:pPr>
                        <a:lnSpc>
                          <a:spcPct val="115000"/>
                        </a:lnSpc>
                        <a:spcAft>
                          <a:spcPts val="0"/>
                        </a:spcAft>
                      </a:pPr>
                      <a:r>
                        <a:rPr lang="en-GB" sz="1400" dirty="0">
                          <a:effectLst/>
                        </a:rPr>
                        <a:t>Plan for sustainable GP and wider primary care.</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b="0" dirty="0">
                          <a:solidFill>
                            <a:schemeClr val="tx1"/>
                          </a:solidFill>
                          <a:effectLst/>
                        </a:rPr>
                        <a:t>MSK 1</a:t>
                      </a:r>
                      <a:r>
                        <a:rPr lang="en-GB" sz="1400" b="0" baseline="30000" dirty="0">
                          <a:solidFill>
                            <a:schemeClr val="tx1"/>
                          </a:solidFill>
                          <a:effectLst/>
                        </a:rPr>
                        <a:t>st</a:t>
                      </a:r>
                      <a:r>
                        <a:rPr lang="en-GB" sz="1400" b="0" dirty="0">
                          <a:solidFill>
                            <a:schemeClr val="tx1"/>
                          </a:solidFill>
                          <a:effectLst/>
                        </a:rPr>
                        <a:t> contact advanced practitioner </a:t>
                      </a:r>
                      <a:r>
                        <a:rPr lang="en-GB" sz="1400" b="0" dirty="0">
                          <a:solidFill>
                            <a:srgbClr val="FF0000"/>
                          </a:solidFill>
                          <a:effectLst/>
                        </a:rPr>
                        <a:t>(Phase 1 currently being implemented in </a:t>
                      </a:r>
                      <a:r>
                        <a:rPr lang="en-GB" sz="1400" b="0" dirty="0" err="1">
                          <a:solidFill>
                            <a:srgbClr val="FF0000"/>
                          </a:solidFill>
                          <a:effectLst/>
                        </a:rPr>
                        <a:t>Lincs</a:t>
                      </a:r>
                      <a:r>
                        <a:rPr lang="en-GB" sz="1400" b="0" dirty="0">
                          <a:solidFill>
                            <a:srgbClr val="FF0000"/>
                          </a:solidFill>
                          <a:effectLst/>
                        </a:rPr>
                        <a:t>)</a:t>
                      </a:r>
                    </a:p>
                    <a:p>
                      <a:pPr>
                        <a:lnSpc>
                          <a:spcPct val="115000"/>
                        </a:lnSpc>
                        <a:spcAft>
                          <a:spcPts val="0"/>
                        </a:spcAft>
                      </a:pPr>
                      <a:r>
                        <a:rPr lang="en-GB" sz="1400" b="0" dirty="0" smtClean="0">
                          <a:solidFill>
                            <a:schemeClr val="tx1"/>
                          </a:solidFill>
                          <a:effectLst/>
                        </a:rPr>
                        <a:t>Direct </a:t>
                      </a:r>
                      <a:r>
                        <a:rPr lang="en-GB" sz="1400" b="0" dirty="0">
                          <a:solidFill>
                            <a:schemeClr val="tx1"/>
                          </a:solidFill>
                          <a:effectLst/>
                        </a:rPr>
                        <a:t>access physiotherapy service</a:t>
                      </a:r>
                    </a:p>
                    <a:p>
                      <a:pPr>
                        <a:lnSpc>
                          <a:spcPct val="115000"/>
                        </a:lnSpc>
                        <a:spcAft>
                          <a:spcPts val="0"/>
                        </a:spcAft>
                      </a:pPr>
                      <a:r>
                        <a:rPr lang="en-GB" sz="1400" b="0" dirty="0">
                          <a:solidFill>
                            <a:schemeClr val="tx1"/>
                          </a:solidFill>
                          <a:effectLst/>
                        </a:rPr>
                        <a:t>First point of contact care for people with MSK related conditions.</a:t>
                      </a:r>
                    </a:p>
                    <a:p>
                      <a:pPr>
                        <a:lnSpc>
                          <a:spcPct val="115000"/>
                        </a:lnSpc>
                        <a:spcAft>
                          <a:spcPts val="0"/>
                        </a:spcAft>
                      </a:pPr>
                      <a:r>
                        <a:rPr lang="en-GB" sz="1400" b="0" dirty="0">
                          <a:solidFill>
                            <a:schemeClr val="tx1"/>
                          </a:solidFill>
                          <a:effectLst/>
                        </a:rPr>
                        <a:t>Physiotherapy – changing the face of primary care</a:t>
                      </a:r>
                      <a:endParaRPr lang="en-GB" sz="1400" b="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220058">
                <a:tc>
                  <a:txBody>
                    <a:bodyPr/>
                    <a:lstStyle/>
                    <a:p>
                      <a:pPr>
                        <a:lnSpc>
                          <a:spcPct val="115000"/>
                        </a:lnSpc>
                        <a:spcAft>
                          <a:spcPts val="0"/>
                        </a:spcAft>
                      </a:pPr>
                      <a:r>
                        <a:rPr lang="en-GB" sz="1400">
                          <a:effectLst/>
                        </a:rPr>
                        <a:t>New models of out of hospital care (PACS)</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smtClean="0">
                          <a:effectLst/>
                        </a:rPr>
                        <a:t>Virtual </a:t>
                      </a:r>
                      <a:r>
                        <a:rPr lang="en-GB" sz="1400" dirty="0">
                          <a:effectLst/>
                        </a:rPr>
                        <a:t>orthopaedic # clinic</a:t>
                      </a:r>
                      <a:r>
                        <a:rPr lang="en-GB" sz="1400" dirty="0" smtClean="0">
                          <a:effectLst/>
                        </a:rPr>
                        <a:t>.</a:t>
                      </a:r>
                      <a:endParaRPr lang="en-GB" sz="1400" dirty="0">
                        <a:effectLst/>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96001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2400"/>
              <a:t>Challenges STPs must address/AHPs Solutions – Supporting Integration</a:t>
            </a:r>
          </a:p>
        </p:txBody>
      </p:sp>
      <p:sp>
        <p:nvSpPr>
          <p:cNvPr id="5" name="Text Placeholder 4"/>
          <p:cNvSpPr>
            <a:spLocks noGrp="1"/>
          </p:cNvSpPr>
          <p:nvPr>
            <p:ph type="body" sz="quarter" idx="13"/>
          </p:nvPr>
        </p:nvSpPr>
        <p:spPr/>
        <p:txBody>
          <a:bodyPr/>
          <a:lstStyle/>
          <a:p>
            <a:endParaRPr lang="en-GB"/>
          </a:p>
        </p:txBody>
      </p:sp>
      <p:graphicFrame>
        <p:nvGraphicFramePr>
          <p:cNvPr id="6" name="Table 5"/>
          <p:cNvGraphicFramePr>
            <a:graphicFrameLocks noGrp="1"/>
          </p:cNvGraphicFramePr>
          <p:nvPr>
            <p:extLst/>
          </p:nvPr>
        </p:nvGraphicFramePr>
        <p:xfrm>
          <a:off x="1981199" y="1897051"/>
          <a:ext cx="7839076" cy="4192193"/>
        </p:xfrm>
        <a:graphic>
          <a:graphicData uri="http://schemas.openxmlformats.org/drawingml/2006/table">
            <a:tbl>
              <a:tblPr firstRow="1" firstCol="1" bandRow="1">
                <a:tableStyleId>{5C22544A-7EE6-4342-B048-85BDC9FD1C3A}</a:tableStyleId>
              </a:tblPr>
              <a:tblGrid>
                <a:gridCol w="3919538">
                  <a:extLst>
                    <a:ext uri="{9D8B030D-6E8A-4147-A177-3AD203B41FA5}">
                      <a16:colId xmlns:a16="http://schemas.microsoft.com/office/drawing/2014/main" val="20000"/>
                    </a:ext>
                  </a:extLst>
                </a:gridCol>
                <a:gridCol w="3919538">
                  <a:extLst>
                    <a:ext uri="{9D8B030D-6E8A-4147-A177-3AD203B41FA5}">
                      <a16:colId xmlns:a16="http://schemas.microsoft.com/office/drawing/2014/main" val="20001"/>
                    </a:ext>
                  </a:extLst>
                </a:gridCol>
              </a:tblGrid>
              <a:tr h="452250">
                <a:tc>
                  <a:txBody>
                    <a:bodyPr/>
                    <a:lstStyle/>
                    <a:p>
                      <a:pPr>
                        <a:lnSpc>
                          <a:spcPct val="115000"/>
                        </a:lnSpc>
                        <a:spcAft>
                          <a:spcPts val="0"/>
                        </a:spcAft>
                      </a:pPr>
                      <a:r>
                        <a:rPr lang="en-GB" sz="900" dirty="0">
                          <a:effectLst/>
                        </a:rPr>
                        <a:t>Development of MCPs</a:t>
                      </a:r>
                      <a:endParaRPr lang="en-GB" sz="900" dirty="0">
                        <a:effectLst/>
                        <a:latin typeface="Calibri"/>
                        <a:ea typeface="Calibri"/>
                        <a:cs typeface="Times New Roman"/>
                      </a:endParaRPr>
                    </a:p>
                  </a:txBody>
                  <a:tcPr marL="57501" marR="57501" marT="0" marB="0"/>
                </a:tc>
                <a:tc>
                  <a:txBody>
                    <a:bodyPr/>
                    <a:lstStyle/>
                    <a:p>
                      <a:pPr>
                        <a:lnSpc>
                          <a:spcPct val="115000"/>
                        </a:lnSpc>
                        <a:spcAft>
                          <a:spcPts val="0"/>
                        </a:spcAft>
                      </a:pPr>
                      <a:r>
                        <a:rPr lang="en-GB" sz="900" i="1">
                          <a:solidFill>
                            <a:schemeClr val="tx1"/>
                          </a:solidFill>
                          <a:effectLst/>
                        </a:rPr>
                        <a:t>Integration of adult community therapy.</a:t>
                      </a:r>
                    </a:p>
                    <a:p>
                      <a:pPr>
                        <a:lnSpc>
                          <a:spcPct val="115000"/>
                        </a:lnSpc>
                        <a:spcAft>
                          <a:spcPts val="0"/>
                        </a:spcAft>
                      </a:pPr>
                      <a:r>
                        <a:rPr lang="en-GB" sz="900" i="1">
                          <a:solidFill>
                            <a:schemeClr val="tx1"/>
                          </a:solidFill>
                          <a:effectLst/>
                        </a:rPr>
                        <a:t>Integrate Care Services – iCares.</a:t>
                      </a:r>
                    </a:p>
                    <a:p>
                      <a:pPr>
                        <a:lnSpc>
                          <a:spcPct val="115000"/>
                        </a:lnSpc>
                        <a:spcAft>
                          <a:spcPts val="0"/>
                        </a:spcAft>
                      </a:pPr>
                      <a:r>
                        <a:rPr lang="en-GB" sz="900" i="1">
                          <a:solidFill>
                            <a:schemeClr val="tx1"/>
                          </a:solidFill>
                          <a:effectLst/>
                        </a:rPr>
                        <a:t> </a:t>
                      </a:r>
                      <a:endParaRPr lang="en-GB" sz="900" i="1">
                        <a:solidFill>
                          <a:schemeClr val="tx1"/>
                        </a:solidFill>
                        <a:effectLst/>
                        <a:latin typeface="Calibri"/>
                        <a:ea typeface="Calibri"/>
                        <a:cs typeface="Times New Roman"/>
                      </a:endParaRPr>
                    </a:p>
                  </a:txBody>
                  <a:tcPr marL="57501" marR="57501" marT="0" marB="0"/>
                </a:tc>
                <a:extLst>
                  <a:ext uri="{0D108BD9-81ED-4DB2-BD59-A6C34878D82A}">
                    <a16:rowId xmlns:a16="http://schemas.microsoft.com/office/drawing/2014/main" val="10000"/>
                  </a:ext>
                </a:extLst>
              </a:tr>
              <a:tr h="873004">
                <a:tc>
                  <a:txBody>
                    <a:bodyPr/>
                    <a:lstStyle/>
                    <a:p>
                      <a:pPr>
                        <a:lnSpc>
                          <a:spcPct val="115000"/>
                        </a:lnSpc>
                        <a:spcAft>
                          <a:spcPts val="0"/>
                        </a:spcAft>
                      </a:pPr>
                      <a:r>
                        <a:rPr lang="en-GB" sz="900">
                          <a:effectLst/>
                        </a:rPr>
                        <a:t>Transforming urgent and emergency care.</a:t>
                      </a:r>
                      <a:endParaRPr lang="en-GB" sz="900">
                        <a:effectLst/>
                        <a:latin typeface="Calibri"/>
                        <a:ea typeface="Calibri"/>
                        <a:cs typeface="Times New Roman"/>
                      </a:endParaRPr>
                    </a:p>
                  </a:txBody>
                  <a:tcPr marL="57501" marR="57501" marT="0" marB="0"/>
                </a:tc>
                <a:tc>
                  <a:txBody>
                    <a:bodyPr/>
                    <a:lstStyle/>
                    <a:p>
                      <a:pPr>
                        <a:lnSpc>
                          <a:spcPct val="115000"/>
                        </a:lnSpc>
                        <a:spcAft>
                          <a:spcPts val="0"/>
                        </a:spcAft>
                      </a:pPr>
                      <a:r>
                        <a:rPr lang="en-GB" sz="900" i="1" dirty="0">
                          <a:solidFill>
                            <a:schemeClr val="tx1"/>
                          </a:solidFill>
                          <a:effectLst/>
                        </a:rPr>
                        <a:t>Early Intervention team.</a:t>
                      </a:r>
                    </a:p>
                    <a:p>
                      <a:pPr>
                        <a:lnSpc>
                          <a:spcPct val="115000"/>
                        </a:lnSpc>
                        <a:spcAft>
                          <a:spcPts val="0"/>
                        </a:spcAft>
                      </a:pPr>
                      <a:r>
                        <a:rPr lang="en-GB" sz="900" i="1" dirty="0">
                          <a:solidFill>
                            <a:schemeClr val="tx1"/>
                          </a:solidFill>
                          <a:effectLst/>
                        </a:rPr>
                        <a:t>Barnet Rapid response Team.</a:t>
                      </a:r>
                    </a:p>
                    <a:p>
                      <a:pPr>
                        <a:lnSpc>
                          <a:spcPct val="115000"/>
                        </a:lnSpc>
                        <a:spcAft>
                          <a:spcPts val="0"/>
                        </a:spcAft>
                      </a:pPr>
                      <a:r>
                        <a:rPr lang="en-GB" sz="900" i="1" dirty="0">
                          <a:solidFill>
                            <a:schemeClr val="tx1"/>
                          </a:solidFill>
                          <a:effectLst/>
                        </a:rPr>
                        <a:t>AHPs responding to emergency calls that are not life-threatening.</a:t>
                      </a:r>
                    </a:p>
                    <a:p>
                      <a:pPr>
                        <a:lnSpc>
                          <a:spcPct val="115000"/>
                        </a:lnSpc>
                        <a:spcAft>
                          <a:spcPts val="0"/>
                        </a:spcAft>
                      </a:pPr>
                      <a:r>
                        <a:rPr lang="en-GB" sz="900" i="1" dirty="0" smtClean="0">
                          <a:solidFill>
                            <a:schemeClr val="tx1"/>
                          </a:solidFill>
                          <a:effectLst/>
                        </a:rPr>
                        <a:t>Pennine </a:t>
                      </a:r>
                      <a:r>
                        <a:rPr lang="en-GB" sz="900" i="1" dirty="0">
                          <a:solidFill>
                            <a:schemeClr val="tx1"/>
                          </a:solidFill>
                          <a:effectLst/>
                        </a:rPr>
                        <a:t>Lancashire Falls Response Service.</a:t>
                      </a:r>
                      <a:endParaRPr lang="en-GB" sz="900" i="1" dirty="0">
                        <a:solidFill>
                          <a:schemeClr val="tx1"/>
                        </a:solidFill>
                        <a:effectLst/>
                        <a:latin typeface="Calibri"/>
                        <a:ea typeface="Calibri"/>
                        <a:cs typeface="Times New Roman"/>
                      </a:endParaRPr>
                    </a:p>
                  </a:txBody>
                  <a:tcPr marL="57501" marR="57501" marT="0" marB="0"/>
                </a:tc>
                <a:extLst>
                  <a:ext uri="{0D108BD9-81ED-4DB2-BD59-A6C34878D82A}">
                    <a16:rowId xmlns:a16="http://schemas.microsoft.com/office/drawing/2014/main" val="10001"/>
                  </a:ext>
                </a:extLst>
              </a:tr>
              <a:tr h="606308">
                <a:tc>
                  <a:txBody>
                    <a:bodyPr/>
                    <a:lstStyle/>
                    <a:p>
                      <a:pPr>
                        <a:lnSpc>
                          <a:spcPct val="115000"/>
                        </a:lnSpc>
                        <a:spcAft>
                          <a:spcPts val="0"/>
                        </a:spcAft>
                      </a:pPr>
                      <a:r>
                        <a:rPr lang="en-GB" sz="900">
                          <a:effectLst/>
                        </a:rPr>
                        <a:t>Recovery plan to maintain AandE access standards.</a:t>
                      </a:r>
                      <a:endParaRPr lang="en-GB" sz="900">
                        <a:effectLst/>
                        <a:latin typeface="Calibri"/>
                        <a:ea typeface="Calibri"/>
                        <a:cs typeface="Times New Roman"/>
                      </a:endParaRPr>
                    </a:p>
                  </a:txBody>
                  <a:tcPr marL="57501" marR="57501" marT="0" marB="0"/>
                </a:tc>
                <a:tc>
                  <a:txBody>
                    <a:bodyPr/>
                    <a:lstStyle/>
                    <a:p>
                      <a:pPr>
                        <a:lnSpc>
                          <a:spcPct val="115000"/>
                        </a:lnSpc>
                        <a:spcAft>
                          <a:spcPts val="0"/>
                        </a:spcAft>
                      </a:pPr>
                      <a:r>
                        <a:rPr lang="en-GB" sz="900" i="1" dirty="0" smtClean="0">
                          <a:solidFill>
                            <a:schemeClr val="tx1"/>
                          </a:solidFill>
                          <a:effectLst/>
                        </a:rPr>
                        <a:t>Frailty </a:t>
                      </a:r>
                      <a:r>
                        <a:rPr lang="en-GB" sz="900" i="1" dirty="0">
                          <a:solidFill>
                            <a:schemeClr val="tx1"/>
                          </a:solidFill>
                          <a:effectLst/>
                        </a:rPr>
                        <a:t>Assessment Base (FAB).</a:t>
                      </a:r>
                    </a:p>
                    <a:p>
                      <a:pPr>
                        <a:lnSpc>
                          <a:spcPct val="115000"/>
                        </a:lnSpc>
                        <a:spcAft>
                          <a:spcPts val="0"/>
                        </a:spcAft>
                      </a:pPr>
                      <a:r>
                        <a:rPr lang="en-GB" sz="900" i="1" dirty="0">
                          <a:solidFill>
                            <a:schemeClr val="tx1"/>
                          </a:solidFill>
                          <a:effectLst/>
                        </a:rPr>
                        <a:t>Physiotherapists in A and E.</a:t>
                      </a:r>
                    </a:p>
                    <a:p>
                      <a:pPr>
                        <a:lnSpc>
                          <a:spcPct val="115000"/>
                        </a:lnSpc>
                        <a:spcAft>
                          <a:spcPts val="0"/>
                        </a:spcAft>
                      </a:pPr>
                      <a:r>
                        <a:rPr lang="en-GB" sz="900" i="1" dirty="0">
                          <a:solidFill>
                            <a:srgbClr val="FF0000"/>
                          </a:solidFill>
                          <a:effectLst/>
                        </a:rPr>
                        <a:t>Front door frailty service (ULHT)</a:t>
                      </a:r>
                      <a:endParaRPr lang="en-GB" sz="900" i="1" dirty="0">
                        <a:solidFill>
                          <a:srgbClr val="FF0000"/>
                        </a:solidFill>
                        <a:effectLst/>
                        <a:latin typeface="Calibri"/>
                        <a:ea typeface="Calibri"/>
                        <a:cs typeface="Times New Roman"/>
                      </a:endParaRPr>
                    </a:p>
                  </a:txBody>
                  <a:tcPr marL="57501" marR="57501" marT="0" marB="0"/>
                </a:tc>
                <a:extLst>
                  <a:ext uri="{0D108BD9-81ED-4DB2-BD59-A6C34878D82A}">
                    <a16:rowId xmlns:a16="http://schemas.microsoft.com/office/drawing/2014/main" val="10002"/>
                  </a:ext>
                </a:extLst>
              </a:tr>
              <a:tr h="914423">
                <a:tc>
                  <a:txBody>
                    <a:bodyPr/>
                    <a:lstStyle/>
                    <a:p>
                      <a:pPr>
                        <a:lnSpc>
                          <a:spcPct val="115000"/>
                        </a:lnSpc>
                        <a:spcAft>
                          <a:spcPts val="0"/>
                        </a:spcAft>
                      </a:pPr>
                      <a:r>
                        <a:rPr lang="en-GB" sz="900">
                          <a:effectLst/>
                        </a:rPr>
                        <a:t>Transformation in cancer care in line with cancer taskforce report.</a:t>
                      </a:r>
                      <a:endParaRPr lang="en-GB" sz="900">
                        <a:effectLst/>
                        <a:latin typeface="Calibri"/>
                        <a:ea typeface="Calibri"/>
                        <a:cs typeface="Times New Roman"/>
                      </a:endParaRPr>
                    </a:p>
                  </a:txBody>
                  <a:tcPr marL="57501" marR="57501" marT="0" marB="0"/>
                </a:tc>
                <a:tc>
                  <a:txBody>
                    <a:bodyPr/>
                    <a:lstStyle/>
                    <a:p>
                      <a:pPr>
                        <a:lnSpc>
                          <a:spcPct val="115000"/>
                        </a:lnSpc>
                        <a:spcAft>
                          <a:spcPts val="0"/>
                        </a:spcAft>
                      </a:pPr>
                      <a:r>
                        <a:rPr lang="en-GB" sz="900" i="1" dirty="0" smtClean="0">
                          <a:solidFill>
                            <a:schemeClr val="tx1"/>
                          </a:solidFill>
                          <a:effectLst/>
                        </a:rPr>
                        <a:t>Keeping </a:t>
                      </a:r>
                      <a:r>
                        <a:rPr lang="en-GB" sz="900" i="1" dirty="0">
                          <a:solidFill>
                            <a:schemeClr val="tx1"/>
                          </a:solidFill>
                          <a:effectLst/>
                        </a:rPr>
                        <a:t>people with altered airways age at home</a:t>
                      </a:r>
                      <a:r>
                        <a:rPr lang="en-GB" sz="900" i="1" dirty="0" smtClean="0">
                          <a:solidFill>
                            <a:schemeClr val="tx1"/>
                          </a:solidFill>
                          <a:effectLst/>
                        </a:rPr>
                        <a:t>.</a:t>
                      </a:r>
                      <a:endParaRPr lang="en-GB" sz="900" i="1" dirty="0">
                        <a:solidFill>
                          <a:schemeClr val="tx1"/>
                        </a:solidFill>
                        <a:effectLst/>
                      </a:endParaRPr>
                    </a:p>
                  </a:txBody>
                  <a:tcPr marL="57501" marR="57501" marT="0" marB="0"/>
                </a:tc>
                <a:extLst>
                  <a:ext uri="{0D108BD9-81ED-4DB2-BD59-A6C34878D82A}">
                    <a16:rowId xmlns:a16="http://schemas.microsoft.com/office/drawing/2014/main" val="10003"/>
                  </a:ext>
                </a:extLst>
              </a:tr>
              <a:tr h="436503">
                <a:tc>
                  <a:txBody>
                    <a:bodyPr/>
                    <a:lstStyle/>
                    <a:p>
                      <a:pPr>
                        <a:lnSpc>
                          <a:spcPct val="115000"/>
                        </a:lnSpc>
                        <a:spcAft>
                          <a:spcPts val="0"/>
                        </a:spcAft>
                      </a:pPr>
                      <a:r>
                        <a:rPr lang="en-GB" sz="900">
                          <a:effectLst/>
                        </a:rPr>
                        <a:t>Improving mental health services</a:t>
                      </a:r>
                      <a:endParaRPr lang="en-GB" sz="900">
                        <a:effectLst/>
                        <a:latin typeface="Calibri"/>
                        <a:ea typeface="Calibri"/>
                        <a:cs typeface="Times New Roman"/>
                      </a:endParaRPr>
                    </a:p>
                  </a:txBody>
                  <a:tcPr marL="57501" marR="57501" marT="0" marB="0"/>
                </a:tc>
                <a:tc>
                  <a:txBody>
                    <a:bodyPr/>
                    <a:lstStyle/>
                    <a:p>
                      <a:pPr>
                        <a:lnSpc>
                          <a:spcPct val="115000"/>
                        </a:lnSpc>
                        <a:spcAft>
                          <a:spcPts val="0"/>
                        </a:spcAft>
                      </a:pPr>
                      <a:r>
                        <a:rPr lang="en-GB" sz="900" i="1">
                          <a:solidFill>
                            <a:schemeClr val="tx1"/>
                          </a:solidFill>
                          <a:effectLst/>
                        </a:rPr>
                        <a:t>Partnership working to deliver public health and fire safety checks.</a:t>
                      </a:r>
                    </a:p>
                    <a:p>
                      <a:pPr>
                        <a:lnSpc>
                          <a:spcPct val="115000"/>
                        </a:lnSpc>
                        <a:spcAft>
                          <a:spcPts val="0"/>
                        </a:spcAft>
                      </a:pPr>
                      <a:r>
                        <a:rPr lang="en-GB" sz="900" i="1">
                          <a:solidFill>
                            <a:schemeClr val="tx1"/>
                          </a:solidFill>
                          <a:effectLst/>
                        </a:rPr>
                        <a:t>Walk faster, walk further.</a:t>
                      </a:r>
                      <a:endParaRPr lang="en-GB" sz="900" i="1">
                        <a:solidFill>
                          <a:schemeClr val="tx1"/>
                        </a:solidFill>
                        <a:effectLst/>
                        <a:latin typeface="Calibri"/>
                        <a:ea typeface="Calibri"/>
                        <a:cs typeface="Times New Roman"/>
                      </a:endParaRPr>
                    </a:p>
                  </a:txBody>
                  <a:tcPr marL="57501" marR="57501" marT="0" marB="0"/>
                </a:tc>
                <a:extLst>
                  <a:ext uri="{0D108BD9-81ED-4DB2-BD59-A6C34878D82A}">
                    <a16:rowId xmlns:a16="http://schemas.microsoft.com/office/drawing/2014/main" val="10004"/>
                  </a:ext>
                </a:extLst>
              </a:tr>
              <a:tr h="436503">
                <a:tc>
                  <a:txBody>
                    <a:bodyPr/>
                    <a:lstStyle/>
                    <a:p>
                      <a:pPr>
                        <a:lnSpc>
                          <a:spcPct val="115000"/>
                        </a:lnSpc>
                        <a:spcAft>
                          <a:spcPts val="0"/>
                        </a:spcAft>
                      </a:pPr>
                      <a:r>
                        <a:rPr lang="en-GB" sz="900">
                          <a:effectLst/>
                        </a:rPr>
                        <a:t>Improving dementia services</a:t>
                      </a:r>
                      <a:endParaRPr lang="en-GB" sz="900">
                        <a:effectLst/>
                        <a:latin typeface="Calibri"/>
                        <a:ea typeface="Calibri"/>
                        <a:cs typeface="Times New Roman"/>
                      </a:endParaRPr>
                    </a:p>
                  </a:txBody>
                  <a:tcPr marL="57501" marR="57501" marT="0" marB="0"/>
                </a:tc>
                <a:tc>
                  <a:txBody>
                    <a:bodyPr/>
                    <a:lstStyle/>
                    <a:p>
                      <a:pPr>
                        <a:lnSpc>
                          <a:spcPct val="115000"/>
                        </a:lnSpc>
                        <a:spcAft>
                          <a:spcPts val="0"/>
                        </a:spcAft>
                      </a:pPr>
                      <a:r>
                        <a:rPr lang="en-GB" sz="900" i="1">
                          <a:solidFill>
                            <a:schemeClr val="tx1"/>
                          </a:solidFill>
                          <a:effectLst/>
                        </a:rPr>
                        <a:t>Challenging traditional approaches to care practice.</a:t>
                      </a:r>
                    </a:p>
                    <a:p>
                      <a:pPr>
                        <a:lnSpc>
                          <a:spcPct val="115000"/>
                        </a:lnSpc>
                        <a:spcAft>
                          <a:spcPts val="0"/>
                        </a:spcAft>
                      </a:pPr>
                      <a:r>
                        <a:rPr lang="en-GB" sz="900" i="1">
                          <a:solidFill>
                            <a:schemeClr val="tx1"/>
                          </a:solidFill>
                          <a:effectLst/>
                        </a:rPr>
                        <a:t>Greenview Intermediate Care Unit.</a:t>
                      </a:r>
                      <a:endParaRPr lang="en-GB" sz="900" i="1">
                        <a:solidFill>
                          <a:schemeClr val="tx1"/>
                        </a:solidFill>
                        <a:effectLst/>
                        <a:latin typeface="Calibri"/>
                        <a:ea typeface="Calibri"/>
                        <a:cs typeface="Times New Roman"/>
                      </a:endParaRPr>
                    </a:p>
                  </a:txBody>
                  <a:tcPr marL="57501" marR="57501" marT="0" marB="0"/>
                </a:tc>
                <a:extLst>
                  <a:ext uri="{0D108BD9-81ED-4DB2-BD59-A6C34878D82A}">
                    <a16:rowId xmlns:a16="http://schemas.microsoft.com/office/drawing/2014/main" val="10005"/>
                  </a:ext>
                </a:extLst>
              </a:tr>
              <a:tr h="452250">
                <a:tc>
                  <a:txBody>
                    <a:bodyPr/>
                    <a:lstStyle/>
                    <a:p>
                      <a:pPr>
                        <a:lnSpc>
                          <a:spcPct val="115000"/>
                        </a:lnSpc>
                        <a:spcAft>
                          <a:spcPts val="0"/>
                        </a:spcAft>
                      </a:pPr>
                      <a:r>
                        <a:rPr lang="en-GB" sz="900">
                          <a:effectLst/>
                        </a:rPr>
                        <a:t>Supporting people with LD at home rather than hospital.</a:t>
                      </a:r>
                      <a:endParaRPr lang="en-GB" sz="900">
                        <a:effectLst/>
                        <a:latin typeface="Calibri"/>
                        <a:ea typeface="Calibri"/>
                        <a:cs typeface="Times New Roman"/>
                      </a:endParaRPr>
                    </a:p>
                  </a:txBody>
                  <a:tcPr marL="57501" marR="57501" marT="0" marB="0"/>
                </a:tc>
                <a:tc>
                  <a:txBody>
                    <a:bodyPr/>
                    <a:lstStyle/>
                    <a:p>
                      <a:pPr>
                        <a:lnSpc>
                          <a:spcPct val="115000"/>
                        </a:lnSpc>
                        <a:spcAft>
                          <a:spcPts val="0"/>
                        </a:spcAft>
                      </a:pPr>
                      <a:r>
                        <a:rPr lang="en-GB" sz="900" i="1" dirty="0" smtClean="0">
                          <a:solidFill>
                            <a:schemeClr val="tx1"/>
                          </a:solidFill>
                          <a:effectLst/>
                        </a:rPr>
                        <a:t>Sport </a:t>
                      </a:r>
                      <a:r>
                        <a:rPr lang="en-GB" sz="900" i="1" dirty="0">
                          <a:solidFill>
                            <a:schemeClr val="tx1"/>
                          </a:solidFill>
                          <a:effectLst/>
                        </a:rPr>
                        <a:t>for confidence</a:t>
                      </a:r>
                      <a:r>
                        <a:rPr lang="en-GB" sz="900" i="1" dirty="0" smtClean="0">
                          <a:solidFill>
                            <a:schemeClr val="tx1"/>
                          </a:solidFill>
                          <a:effectLst/>
                        </a:rPr>
                        <a:t>.</a:t>
                      </a:r>
                      <a:endParaRPr lang="en-GB" sz="900" i="1" dirty="0">
                        <a:solidFill>
                          <a:schemeClr val="tx1"/>
                        </a:solidFill>
                        <a:effectLst/>
                      </a:endParaRPr>
                    </a:p>
                  </a:txBody>
                  <a:tcPr marL="57501" marR="57501"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12705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sz="2400"/>
              <a:t>Challenges STPs must address/AHPs Solutions – delivering service quality and efficiency</a:t>
            </a:r>
          </a:p>
        </p:txBody>
      </p:sp>
      <p:sp>
        <p:nvSpPr>
          <p:cNvPr id="8" name="Text Placeholder 7"/>
          <p:cNvSpPr>
            <a:spLocks noGrp="1"/>
          </p:cNvSpPr>
          <p:nvPr>
            <p:ph type="body" sz="quarter" idx="13"/>
          </p:nvPr>
        </p:nvSpPr>
        <p:spPr/>
        <p:txBody>
          <a:bodyPr/>
          <a:lstStyle/>
          <a:p>
            <a:endParaRPr lang="en-GB"/>
          </a:p>
        </p:txBody>
      </p:sp>
      <p:graphicFrame>
        <p:nvGraphicFramePr>
          <p:cNvPr id="9" name="Table 8"/>
          <p:cNvGraphicFramePr>
            <a:graphicFrameLocks noGrp="1"/>
          </p:cNvGraphicFramePr>
          <p:nvPr>
            <p:extLst/>
          </p:nvPr>
        </p:nvGraphicFramePr>
        <p:xfrm>
          <a:off x="1981201" y="1967450"/>
          <a:ext cx="7839074" cy="4195355"/>
        </p:xfrm>
        <a:graphic>
          <a:graphicData uri="http://schemas.openxmlformats.org/drawingml/2006/table">
            <a:tbl>
              <a:tblPr firstRow="1" firstCol="1" bandRow="1">
                <a:tableStyleId>{5C22544A-7EE6-4342-B048-85BDC9FD1C3A}</a:tableStyleId>
              </a:tblPr>
              <a:tblGrid>
                <a:gridCol w="3919537">
                  <a:extLst>
                    <a:ext uri="{9D8B030D-6E8A-4147-A177-3AD203B41FA5}">
                      <a16:colId xmlns:a16="http://schemas.microsoft.com/office/drawing/2014/main" val="20000"/>
                    </a:ext>
                  </a:extLst>
                </a:gridCol>
                <a:gridCol w="3919537">
                  <a:extLst>
                    <a:ext uri="{9D8B030D-6E8A-4147-A177-3AD203B41FA5}">
                      <a16:colId xmlns:a16="http://schemas.microsoft.com/office/drawing/2014/main" val="20001"/>
                    </a:ext>
                  </a:extLst>
                </a:gridCol>
              </a:tblGrid>
              <a:tr h="2796903">
                <a:tc>
                  <a:txBody>
                    <a:bodyPr/>
                    <a:lstStyle/>
                    <a:p>
                      <a:pPr>
                        <a:lnSpc>
                          <a:spcPct val="115000"/>
                        </a:lnSpc>
                        <a:spcAft>
                          <a:spcPts val="0"/>
                        </a:spcAft>
                      </a:pPr>
                      <a:r>
                        <a:rPr lang="en-GB" sz="1400" dirty="0">
                          <a:effectLst/>
                        </a:rPr>
                        <a:t>Reducing costs and getting most out of existing workforce.</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i="1" dirty="0">
                          <a:solidFill>
                            <a:schemeClr val="tx1"/>
                          </a:solidFill>
                          <a:effectLst/>
                        </a:rPr>
                        <a:t>Ward based therapies integral to nursing team.</a:t>
                      </a:r>
                    </a:p>
                    <a:p>
                      <a:pPr>
                        <a:lnSpc>
                          <a:spcPct val="115000"/>
                        </a:lnSpc>
                        <a:spcAft>
                          <a:spcPts val="0"/>
                        </a:spcAft>
                      </a:pPr>
                      <a:r>
                        <a:rPr lang="en-GB" sz="1400" i="1" dirty="0">
                          <a:solidFill>
                            <a:schemeClr val="tx1"/>
                          </a:solidFill>
                          <a:effectLst/>
                        </a:rPr>
                        <a:t>Integrated therapy roles.</a:t>
                      </a:r>
                    </a:p>
                    <a:p>
                      <a:pPr>
                        <a:lnSpc>
                          <a:spcPct val="115000"/>
                        </a:lnSpc>
                        <a:spcAft>
                          <a:spcPts val="0"/>
                        </a:spcAft>
                      </a:pPr>
                      <a:r>
                        <a:rPr lang="en-GB" sz="1400" i="1" dirty="0">
                          <a:solidFill>
                            <a:schemeClr val="tx1"/>
                          </a:solidFill>
                          <a:effectLst/>
                        </a:rPr>
                        <a:t>Redesigning MD ward teams</a:t>
                      </a:r>
                      <a:r>
                        <a:rPr lang="en-GB" sz="1400" i="1" dirty="0" smtClean="0">
                          <a:solidFill>
                            <a:schemeClr val="tx1"/>
                          </a:solidFill>
                          <a:effectLst/>
                        </a:rPr>
                        <a:t>.</a:t>
                      </a:r>
                      <a:endParaRPr lang="en-GB" sz="1400" i="1" dirty="0">
                        <a:solidFill>
                          <a:schemeClr val="tx1"/>
                        </a:solidFill>
                        <a:effectLst/>
                      </a:endParaRPr>
                    </a:p>
                  </a:txBody>
                  <a:tcPr marL="68580" marR="68580" marT="0" marB="0"/>
                </a:tc>
                <a:extLst>
                  <a:ext uri="{0D108BD9-81ED-4DB2-BD59-A6C34878D82A}">
                    <a16:rowId xmlns:a16="http://schemas.microsoft.com/office/drawing/2014/main" val="10000"/>
                  </a:ext>
                </a:extLst>
              </a:tr>
              <a:tr h="1398452">
                <a:tc>
                  <a:txBody>
                    <a:bodyPr/>
                    <a:lstStyle/>
                    <a:p>
                      <a:pPr>
                        <a:lnSpc>
                          <a:spcPct val="115000"/>
                        </a:lnSpc>
                        <a:spcAft>
                          <a:spcPts val="0"/>
                        </a:spcAft>
                      </a:pPr>
                      <a:r>
                        <a:rPr lang="en-GB" sz="1400">
                          <a:effectLst/>
                        </a:rPr>
                        <a:t>Improving workforce productivity.</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i="1" dirty="0">
                          <a:solidFill>
                            <a:schemeClr val="tx1"/>
                          </a:solidFill>
                          <a:effectLst/>
                        </a:rPr>
                        <a:t>Improving efficiency and patient experience through effective job planning</a:t>
                      </a:r>
                      <a:r>
                        <a:rPr lang="en-GB" sz="1400" i="1" dirty="0" smtClean="0">
                          <a:solidFill>
                            <a:schemeClr val="tx1"/>
                          </a:solidFill>
                          <a:effectLst/>
                        </a:rPr>
                        <a:t>.</a:t>
                      </a:r>
                      <a:endParaRPr lang="en-GB" sz="1400" i="1" dirty="0">
                        <a:solidFill>
                          <a:schemeClr val="tx1"/>
                        </a:solidFill>
                        <a:effectLst/>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76745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Our Responsibilities</a:t>
            </a:r>
          </a:p>
        </p:txBody>
      </p:sp>
      <p:sp>
        <p:nvSpPr>
          <p:cNvPr id="3" name="Text Placeholder 2"/>
          <p:cNvSpPr>
            <a:spLocks noGrp="1"/>
          </p:cNvSpPr>
          <p:nvPr>
            <p:ph type="body" sz="quarter" idx="13"/>
          </p:nvPr>
        </p:nvSpPr>
        <p:spPr/>
        <p:txBody>
          <a:bodyPr/>
          <a:lstStyle/>
          <a:p>
            <a:endParaRPr lang="en-GB"/>
          </a:p>
        </p:txBody>
      </p:sp>
      <p:graphicFrame>
        <p:nvGraphicFramePr>
          <p:cNvPr id="4" name="Table 3"/>
          <p:cNvGraphicFramePr>
            <a:graphicFrameLocks noGrp="1"/>
          </p:cNvGraphicFramePr>
          <p:nvPr>
            <p:extLst/>
          </p:nvPr>
        </p:nvGraphicFramePr>
        <p:xfrm>
          <a:off x="1981201" y="1793467"/>
          <a:ext cx="7963468" cy="4360408"/>
        </p:xfrm>
        <a:graphic>
          <a:graphicData uri="http://schemas.openxmlformats.org/drawingml/2006/table">
            <a:tbl>
              <a:tblPr firstRow="1" firstCol="1" bandRow="1">
                <a:tableStyleId>{5C22544A-7EE6-4342-B048-85BDC9FD1C3A}</a:tableStyleId>
              </a:tblPr>
              <a:tblGrid>
                <a:gridCol w="3981734">
                  <a:extLst>
                    <a:ext uri="{9D8B030D-6E8A-4147-A177-3AD203B41FA5}">
                      <a16:colId xmlns:a16="http://schemas.microsoft.com/office/drawing/2014/main" val="20000"/>
                    </a:ext>
                  </a:extLst>
                </a:gridCol>
                <a:gridCol w="3981734">
                  <a:extLst>
                    <a:ext uri="{9D8B030D-6E8A-4147-A177-3AD203B41FA5}">
                      <a16:colId xmlns:a16="http://schemas.microsoft.com/office/drawing/2014/main" val="20001"/>
                    </a:ext>
                  </a:extLst>
                </a:gridCol>
              </a:tblGrid>
              <a:tr h="241798">
                <a:tc>
                  <a:txBody>
                    <a:bodyPr/>
                    <a:lstStyle/>
                    <a:p>
                      <a:pPr>
                        <a:lnSpc>
                          <a:spcPct val="115000"/>
                        </a:lnSpc>
                        <a:spcAft>
                          <a:spcPts val="0"/>
                        </a:spcAft>
                      </a:pPr>
                      <a:r>
                        <a:rPr lang="en-GB" sz="1100" dirty="0">
                          <a:effectLst/>
                        </a:rPr>
                        <a:t>As system leaders….</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solidFill>
                            <a:schemeClr val="tx1"/>
                          </a:solidFill>
                          <a:effectLst/>
                        </a:rPr>
                        <a:t>As </a:t>
                      </a:r>
                      <a:r>
                        <a:rPr lang="en-GB" sz="1100" dirty="0" smtClean="0">
                          <a:solidFill>
                            <a:schemeClr val="tx1"/>
                          </a:solidFill>
                          <a:effectLst/>
                        </a:rPr>
                        <a:t>Physiotherapists…..</a:t>
                      </a:r>
                      <a:endParaRPr lang="en-GB" sz="11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029951">
                <a:tc>
                  <a:txBody>
                    <a:bodyPr/>
                    <a:lstStyle/>
                    <a:p>
                      <a:pPr marL="342900" lvl="0" indent="-342900">
                        <a:lnSpc>
                          <a:spcPct val="115000"/>
                        </a:lnSpc>
                        <a:spcAft>
                          <a:spcPts val="0"/>
                        </a:spcAft>
                        <a:buFont typeface="+mj-lt"/>
                        <a:buAutoNum type="arabicPeriod"/>
                      </a:pPr>
                      <a:r>
                        <a:rPr lang="en-GB" sz="1400" dirty="0">
                          <a:effectLst/>
                        </a:rPr>
                        <a:t>Ensure consideration of AHPs contribution and ambition in STPS (focussing on prevention, recovery, habitation, </a:t>
                      </a:r>
                      <a:r>
                        <a:rPr lang="en-GB" sz="1400" dirty="0" err="1">
                          <a:effectLst/>
                        </a:rPr>
                        <a:t>reablement</a:t>
                      </a:r>
                      <a:r>
                        <a:rPr lang="en-GB" sz="1400" dirty="0">
                          <a:effectLst/>
                        </a:rPr>
                        <a:t>, rehabilitation, self-management, self-care and return to work agendas). </a:t>
                      </a:r>
                    </a:p>
                    <a:p>
                      <a:pPr marL="342900" lvl="0" indent="-342900">
                        <a:lnSpc>
                          <a:spcPct val="115000"/>
                        </a:lnSpc>
                        <a:spcAft>
                          <a:spcPts val="0"/>
                        </a:spcAft>
                        <a:buFont typeface="+mj-lt"/>
                        <a:buAutoNum type="arabicPeriod"/>
                      </a:pPr>
                      <a:r>
                        <a:rPr lang="en-GB" sz="1400" dirty="0">
                          <a:effectLst/>
                        </a:rPr>
                        <a:t>Ensure AHPs have a clear voice and are represented at key clinical forums.</a:t>
                      </a:r>
                    </a:p>
                    <a:p>
                      <a:pPr marL="342900" lvl="0" indent="-342900">
                        <a:lnSpc>
                          <a:spcPct val="115000"/>
                        </a:lnSpc>
                        <a:spcAft>
                          <a:spcPts val="0"/>
                        </a:spcAft>
                        <a:buFont typeface="+mj-lt"/>
                        <a:buAutoNum type="arabicPeriod"/>
                      </a:pPr>
                      <a:r>
                        <a:rPr lang="en-GB" sz="1400" dirty="0">
                          <a:effectLst/>
                        </a:rPr>
                        <a:t>Support AHPs to evidence quality and cost effectiveness of care they deliver, supporting improvement and innovation in service delivery.</a:t>
                      </a:r>
                    </a:p>
                    <a:p>
                      <a:pPr marL="342900" lvl="0" indent="-342900">
                        <a:lnSpc>
                          <a:spcPct val="115000"/>
                        </a:lnSpc>
                        <a:spcAft>
                          <a:spcPts val="0"/>
                        </a:spcAft>
                        <a:buFont typeface="+mj-lt"/>
                        <a:buAutoNum type="arabicPeriod"/>
                      </a:pPr>
                      <a:r>
                        <a:rPr lang="en-GB" sz="1400" dirty="0">
                          <a:effectLst/>
                        </a:rPr>
                        <a:t>Employer support for CPD and research activities.</a:t>
                      </a:r>
                    </a:p>
                    <a:p>
                      <a:pPr marL="342900" lvl="0" indent="-342900">
                        <a:lnSpc>
                          <a:spcPct val="115000"/>
                        </a:lnSpc>
                        <a:spcAft>
                          <a:spcPts val="0"/>
                        </a:spcAft>
                        <a:buFont typeface="+mj-lt"/>
                        <a:buAutoNum type="arabicPeriod"/>
                      </a:pPr>
                      <a:r>
                        <a:rPr lang="en-GB" sz="1400" dirty="0">
                          <a:effectLst/>
                        </a:rPr>
                        <a:t>Access to tools and support to develop use of informatics and technology.</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mj-lt"/>
                        <a:buAutoNum type="arabicPeriod"/>
                      </a:pPr>
                      <a:r>
                        <a:rPr lang="en-GB" sz="1800" dirty="0">
                          <a:effectLst/>
                        </a:rPr>
                        <a:t>Maximise opportunity to influence policy and development, and ensure system leaders are </a:t>
                      </a:r>
                      <a:r>
                        <a:rPr lang="en-GB" sz="1800" dirty="0" smtClean="0">
                          <a:effectLst/>
                        </a:rPr>
                        <a:t>sighted</a:t>
                      </a:r>
                      <a:r>
                        <a:rPr lang="en-GB" sz="1800" dirty="0">
                          <a:effectLst/>
                        </a:rPr>
                        <a:t>.</a:t>
                      </a:r>
                    </a:p>
                    <a:p>
                      <a:pPr marL="342900" lvl="0" indent="-342900">
                        <a:lnSpc>
                          <a:spcPct val="115000"/>
                        </a:lnSpc>
                        <a:spcAft>
                          <a:spcPts val="0"/>
                        </a:spcAft>
                        <a:buFont typeface="+mj-lt"/>
                        <a:buAutoNum type="arabicPeriod"/>
                      </a:pPr>
                      <a:r>
                        <a:rPr lang="en-GB" sz="1800" dirty="0">
                          <a:effectLst/>
                        </a:rPr>
                        <a:t>Meet HCPC standards.  Assess workforce ‘state of readiness for future care’.</a:t>
                      </a:r>
                    </a:p>
                    <a:p>
                      <a:pPr marL="342900" lvl="0" indent="-342900">
                        <a:lnSpc>
                          <a:spcPct val="115000"/>
                        </a:lnSpc>
                        <a:spcAft>
                          <a:spcPts val="0"/>
                        </a:spcAft>
                        <a:buFont typeface="+mj-lt"/>
                        <a:buAutoNum type="arabicPeriod"/>
                      </a:pPr>
                      <a:r>
                        <a:rPr lang="en-GB" sz="1800" dirty="0">
                          <a:effectLst/>
                        </a:rPr>
                        <a:t>Demonstrate quality and cost effectiveness of services individually and collectively.</a:t>
                      </a:r>
                    </a:p>
                    <a:p>
                      <a:pPr marL="342900" lvl="0" indent="-342900">
                        <a:lnSpc>
                          <a:spcPct val="115000"/>
                        </a:lnSpc>
                        <a:spcAft>
                          <a:spcPts val="0"/>
                        </a:spcAft>
                        <a:buFont typeface="+mj-lt"/>
                        <a:buAutoNum type="arabicPeriod"/>
                      </a:pPr>
                      <a:r>
                        <a:rPr lang="en-GB" sz="1800" dirty="0">
                          <a:effectLst/>
                        </a:rPr>
                        <a:t>Access tools and support to develop use of informatics and technology.</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40956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408" y="149421"/>
            <a:ext cx="5429251" cy="1136307"/>
          </a:xfrm>
        </p:spPr>
        <p:txBody>
          <a:bodyPr anchor="ctr">
            <a:noAutofit/>
          </a:bodyPr>
          <a:lstStyle/>
          <a:p>
            <a:pPr algn="l"/>
            <a:r>
              <a:rPr lang="en-US" sz="4000" b="1">
                <a:solidFill>
                  <a:srgbClr val="A00054"/>
                </a:solidFill>
              </a:rPr>
              <a:t>Big Ticket Items</a:t>
            </a:r>
          </a:p>
        </p:txBody>
      </p:sp>
      <p:sp>
        <p:nvSpPr>
          <p:cNvPr id="3" name="Content Placeholder 2"/>
          <p:cNvSpPr>
            <a:spLocks noGrp="1"/>
          </p:cNvSpPr>
          <p:nvPr>
            <p:ph idx="1"/>
          </p:nvPr>
        </p:nvSpPr>
        <p:spPr>
          <a:xfrm>
            <a:off x="2171931" y="1875865"/>
            <a:ext cx="7886700" cy="4318571"/>
          </a:xfrm>
        </p:spPr>
        <p:txBody>
          <a:bodyPr>
            <a:normAutofit fontScale="62500" lnSpcReduction="20000"/>
          </a:bodyPr>
          <a:lstStyle/>
          <a:p>
            <a:pPr lvl="0">
              <a:lnSpc>
                <a:spcPct val="120000"/>
              </a:lnSpc>
            </a:pPr>
            <a:r>
              <a:rPr lang="en-GB" b="1" i="1"/>
              <a:t>Primary Care/Neighbourhood Team Case Manager:</a:t>
            </a:r>
            <a:r>
              <a:rPr lang="en-GB"/>
              <a:t>  The role of care/case management for people in the community with complex needs or who are frail and therefore at risk – working across primary and community care.</a:t>
            </a:r>
          </a:p>
          <a:p>
            <a:pPr lvl="0">
              <a:lnSpc>
                <a:spcPct val="120000"/>
              </a:lnSpc>
            </a:pPr>
            <a:r>
              <a:rPr lang="en-GB" b="1" i="1"/>
              <a:t>Primary care ACP:</a:t>
            </a:r>
            <a:r>
              <a:rPr lang="en-GB"/>
              <a:t>  The role of the ACP in supporting and easing the workload of GPs.</a:t>
            </a:r>
          </a:p>
          <a:p>
            <a:pPr lvl="0">
              <a:lnSpc>
                <a:spcPct val="120000"/>
              </a:lnSpc>
            </a:pPr>
            <a:r>
              <a:rPr lang="en-GB" b="1" i="1"/>
              <a:t>Mental health primary care workers</a:t>
            </a:r>
            <a:r>
              <a:rPr lang="en-GB"/>
              <a:t> supporting practices and Neighbourhood Teams (as described in the Five Year Forward View documents for Primary Care &amp; Mental Health).</a:t>
            </a:r>
          </a:p>
          <a:p>
            <a:pPr lvl="0">
              <a:lnSpc>
                <a:spcPct val="120000"/>
              </a:lnSpc>
            </a:pPr>
            <a:r>
              <a:rPr lang="en-GB" b="1" i="1"/>
              <a:t>Community pharmacists</a:t>
            </a:r>
            <a:r>
              <a:rPr lang="en-GB"/>
              <a:t> supporting practices and Neighbourhood teams in medicines management with a particular focus on care home residents.</a:t>
            </a:r>
          </a:p>
        </p:txBody>
      </p:sp>
      <p:sp>
        <p:nvSpPr>
          <p:cNvPr id="6" name="Slide Number Placeholder 5"/>
          <p:cNvSpPr>
            <a:spLocks noGrp="1"/>
          </p:cNvSpPr>
          <p:nvPr>
            <p:ph type="sldNum" sz="quarter" idx="4294967295"/>
          </p:nvPr>
        </p:nvSpPr>
        <p:spPr>
          <a:xfrm>
            <a:off x="5992483" y="6489192"/>
            <a:ext cx="366623" cy="365125"/>
          </a:xfrm>
          <a:prstGeom prst="rect">
            <a:avLst/>
          </a:prstGeom>
        </p:spPr>
        <p:txBody>
          <a:bodyPr/>
          <a:lstStyle/>
          <a:p>
            <a:pPr defTabSz="457200">
              <a:defRPr/>
            </a:pPr>
            <a:fld id="{AF607BFE-B345-48F3-9F89-FB2FC10900AC}" type="slidenum">
              <a:rPr lang="en-GB" sz="1200">
                <a:solidFill>
                  <a:prstClr val="black"/>
                </a:solidFill>
                <a:latin typeface="Arial"/>
              </a:rPr>
              <a:pPr defTabSz="457200">
                <a:defRPr/>
              </a:pPr>
              <a:t>36</a:t>
            </a:fld>
            <a:endParaRPr lang="en-GB" sz="1200">
              <a:solidFill>
                <a:prstClr val="black"/>
              </a:solidFill>
              <a:latin typeface="Arial"/>
            </a:endParaRPr>
          </a:p>
        </p:txBody>
      </p:sp>
    </p:spTree>
    <p:extLst>
      <p:ext uri="{BB962C8B-B14F-4D97-AF65-F5344CB8AC3E}">
        <p14:creationId xmlns:p14="http://schemas.microsoft.com/office/powerpoint/2010/main" val="84174202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408" y="149421"/>
            <a:ext cx="5429251" cy="1136307"/>
          </a:xfrm>
        </p:spPr>
        <p:txBody>
          <a:bodyPr anchor="ctr">
            <a:noAutofit/>
          </a:bodyPr>
          <a:lstStyle/>
          <a:p>
            <a:pPr algn="l"/>
            <a:r>
              <a:rPr lang="en-US" sz="4000" b="1">
                <a:solidFill>
                  <a:srgbClr val="A00054"/>
                </a:solidFill>
              </a:rPr>
              <a:t>Big Ticket Items</a:t>
            </a:r>
          </a:p>
        </p:txBody>
      </p:sp>
      <p:sp>
        <p:nvSpPr>
          <p:cNvPr id="3" name="Content Placeholder 2"/>
          <p:cNvSpPr>
            <a:spLocks noGrp="1"/>
          </p:cNvSpPr>
          <p:nvPr>
            <p:ph idx="1"/>
          </p:nvPr>
        </p:nvSpPr>
        <p:spPr>
          <a:xfrm>
            <a:off x="2232443" y="1709529"/>
            <a:ext cx="7886700" cy="4437842"/>
          </a:xfrm>
        </p:spPr>
        <p:txBody>
          <a:bodyPr>
            <a:normAutofit fontScale="70000" lnSpcReduction="20000"/>
          </a:bodyPr>
          <a:lstStyle/>
          <a:p>
            <a:pPr lvl="0">
              <a:lnSpc>
                <a:spcPct val="120000"/>
              </a:lnSpc>
            </a:pPr>
            <a:r>
              <a:rPr lang="en-GB" b="1" i="1"/>
              <a:t>Care navigators</a:t>
            </a:r>
            <a:r>
              <a:rPr lang="en-GB"/>
              <a:t> – people able to advise and sign-post when people contact services, enabling self care.</a:t>
            </a:r>
          </a:p>
          <a:p>
            <a:pPr lvl="0">
              <a:lnSpc>
                <a:spcPct val="120000"/>
              </a:lnSpc>
            </a:pPr>
            <a:r>
              <a:rPr lang="en-GB" b="1" i="1"/>
              <a:t>Primary prevention</a:t>
            </a:r>
            <a:r>
              <a:rPr lang="en-GB"/>
              <a:t>/public health oriented staff working in communities and neighbourhoods to encourage healthy lifestyles.</a:t>
            </a:r>
          </a:p>
          <a:p>
            <a:pPr lvl="0">
              <a:lnSpc>
                <a:spcPct val="120000"/>
              </a:lnSpc>
            </a:pPr>
            <a:r>
              <a:rPr lang="en-GB" b="1" i="1"/>
              <a:t>Transitional care</a:t>
            </a:r>
            <a:r>
              <a:rPr lang="en-GB"/>
              <a:t> – the workforce strategy recognises the need to approximately double the capacity for this service although, at the moment, which roles need increased capacity have to be determined.</a:t>
            </a:r>
          </a:p>
          <a:p>
            <a:pPr lvl="0">
              <a:lnSpc>
                <a:spcPct val="120000"/>
              </a:lnSpc>
            </a:pPr>
            <a:r>
              <a:rPr lang="en-GB" b="1" i="1"/>
              <a:t>Urgent Care ACPs</a:t>
            </a:r>
            <a:r>
              <a:rPr lang="en-GB"/>
              <a:t> – working in Urgent Care Centres or at other critical points in the urgent care pathway where treatment options can be delivered without transfer to A&amp;E.</a:t>
            </a:r>
          </a:p>
          <a:p>
            <a:pPr>
              <a:lnSpc>
                <a:spcPct val="120000"/>
              </a:lnSpc>
            </a:pPr>
            <a:endParaRPr lang="en-US"/>
          </a:p>
        </p:txBody>
      </p:sp>
      <p:sp>
        <p:nvSpPr>
          <p:cNvPr id="6" name="Slide Number Placeholder 5"/>
          <p:cNvSpPr>
            <a:spLocks noGrp="1"/>
          </p:cNvSpPr>
          <p:nvPr>
            <p:ph type="sldNum" sz="quarter" idx="4294967295"/>
          </p:nvPr>
        </p:nvSpPr>
        <p:spPr>
          <a:xfrm>
            <a:off x="5992483" y="6489192"/>
            <a:ext cx="366623" cy="365125"/>
          </a:xfrm>
          <a:prstGeom prst="rect">
            <a:avLst/>
          </a:prstGeom>
        </p:spPr>
        <p:txBody>
          <a:bodyPr/>
          <a:lstStyle/>
          <a:p>
            <a:pPr defTabSz="457200">
              <a:defRPr/>
            </a:pPr>
            <a:fld id="{AF607BFE-B345-48F3-9F89-FB2FC10900AC}" type="slidenum">
              <a:rPr lang="en-GB" sz="1200">
                <a:solidFill>
                  <a:prstClr val="black"/>
                </a:solidFill>
                <a:latin typeface="Arial"/>
              </a:rPr>
              <a:pPr defTabSz="457200">
                <a:defRPr/>
              </a:pPr>
              <a:t>37</a:t>
            </a:fld>
            <a:endParaRPr lang="en-GB" sz="1200">
              <a:solidFill>
                <a:prstClr val="black"/>
              </a:solidFill>
              <a:latin typeface="Arial"/>
            </a:endParaRPr>
          </a:p>
        </p:txBody>
      </p:sp>
    </p:spTree>
    <p:extLst>
      <p:ext uri="{BB962C8B-B14F-4D97-AF65-F5344CB8AC3E}">
        <p14:creationId xmlns:p14="http://schemas.microsoft.com/office/powerpoint/2010/main" val="297187924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Useful Links</a:t>
            </a:r>
          </a:p>
        </p:txBody>
      </p:sp>
      <p:sp>
        <p:nvSpPr>
          <p:cNvPr id="3" name="Text Placeholder 2"/>
          <p:cNvSpPr>
            <a:spLocks noGrp="1"/>
          </p:cNvSpPr>
          <p:nvPr>
            <p:ph type="body" sz="quarter" idx="13"/>
          </p:nvPr>
        </p:nvSpPr>
        <p:spPr/>
        <p:txBody>
          <a:bodyPr/>
          <a:lstStyle/>
          <a:p>
            <a:r>
              <a:rPr lang="en-GB" sz="1800" dirty="0">
                <a:hlinkClick r:id="rId2"/>
              </a:rPr>
              <a:t>https://www.kingsfund.org.uk/sites/files/kf/field/field_publication_file/STPs_in_NHS_Kings_Fund_Nov_2016.pdf</a:t>
            </a:r>
            <a:endParaRPr lang="en-GB" sz="1800" dirty="0"/>
          </a:p>
          <a:p>
            <a:r>
              <a:rPr lang="en-GB" sz="1800" dirty="0"/>
              <a:t>http://www.northderbyshireccg.nhs.uk/press_releases/id/5625</a:t>
            </a:r>
          </a:p>
          <a:p>
            <a:r>
              <a:rPr lang="en-GB" sz="1800" dirty="0">
                <a:hlinkClick r:id="rId3"/>
              </a:rPr>
              <a:t>http://www.bettercareleicester.nhs.uk/</a:t>
            </a:r>
            <a:endParaRPr lang="en-GB" sz="1800" dirty="0"/>
          </a:p>
          <a:p>
            <a:r>
              <a:rPr lang="en-GB" sz="1800" dirty="0">
                <a:hlinkClick r:id="rId4"/>
              </a:rPr>
              <a:t>http://lincolnshirehealthandcare.org/en/stp/</a:t>
            </a:r>
            <a:endParaRPr lang="en-GB" sz="1800" dirty="0"/>
          </a:p>
          <a:p>
            <a:r>
              <a:rPr lang="en-GB" sz="1800" dirty="0">
                <a:hlinkClick r:id="rId5"/>
              </a:rPr>
              <a:t>http://www.neneccg.nhs.uk/northamptonshire-s-sustainability-and-transformation-plan-2016-2021/</a:t>
            </a:r>
            <a:endParaRPr lang="en-GB" sz="1800" dirty="0"/>
          </a:p>
          <a:p>
            <a:r>
              <a:rPr lang="en-GB" sz="1800" dirty="0">
                <a:hlinkClick r:id="rId6"/>
              </a:rPr>
              <a:t>http://www.stpnotts.org.uk/</a:t>
            </a:r>
            <a:endParaRPr lang="en-GB" sz="1800" dirty="0"/>
          </a:p>
          <a:p>
            <a:r>
              <a:rPr lang="en-GB" sz="1800" dirty="0"/>
              <a:t>http://www.csp.org.uk/sites/files/csp/secure/csp_corporate_strategy_2017_20_for_web.pdf</a:t>
            </a:r>
          </a:p>
          <a:p>
            <a:r>
              <a:rPr lang="en-GB" sz="1800" dirty="0">
                <a:hlinkClick r:id="rId7"/>
              </a:rPr>
              <a:t>https://www.england.nhs.uk/wp-content/uploads/2017/01/ahp-action-transform-hlth.pdf</a:t>
            </a:r>
            <a:endParaRPr lang="en-GB" sz="1800" dirty="0"/>
          </a:p>
          <a:p>
            <a:r>
              <a:rPr lang="en-GB" sz="1800" dirty="0"/>
              <a:t>https://healtheducationengland.sharepoint.com/sites/RIHub/Documents/Thinking Differently Book.pdf</a:t>
            </a:r>
          </a:p>
        </p:txBody>
      </p:sp>
    </p:spTree>
    <p:extLst>
      <p:ext uri="{BB962C8B-B14F-4D97-AF65-F5344CB8AC3E}">
        <p14:creationId xmlns:p14="http://schemas.microsoft.com/office/powerpoint/2010/main" val="1126511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51584" y="2060848"/>
            <a:ext cx="7772400" cy="2592288"/>
          </a:xfrm>
        </p:spPr>
        <p:txBody>
          <a:bodyPr>
            <a:normAutofit/>
          </a:bodyPr>
          <a:lstStyle/>
          <a:p>
            <a:r>
              <a:rPr lang="en-GB" sz="4800" b="0" baseline="0" dirty="0">
                <a:solidFill>
                  <a:srgbClr val="5D2884"/>
                </a:solidFill>
              </a:rPr>
              <a:t>LUNCH &amp; </a:t>
            </a:r>
            <a:br>
              <a:rPr lang="en-GB" sz="4800" b="0" baseline="0" dirty="0">
                <a:solidFill>
                  <a:srgbClr val="5D2884"/>
                </a:solidFill>
              </a:rPr>
            </a:br>
            <a:r>
              <a:rPr lang="en-GB" sz="4800" b="0" baseline="0" dirty="0">
                <a:solidFill>
                  <a:srgbClr val="5D2884"/>
                </a:solidFill>
              </a:rPr>
              <a:t>NETWORKING</a:t>
            </a:r>
            <a:r>
              <a:rPr lang="en-GB" dirty="0"/>
              <a:t/>
            </a:r>
            <a:br>
              <a:rPr lang="en-GB" dirty="0"/>
            </a:br>
            <a:endParaRPr lang="en-GB" dirty="0"/>
          </a:p>
        </p:txBody>
      </p:sp>
      <p:sp>
        <p:nvSpPr>
          <p:cNvPr id="6" name="Rectangle 5"/>
          <p:cNvSpPr/>
          <p:nvPr/>
        </p:nvSpPr>
        <p:spPr>
          <a:xfrm>
            <a:off x="3575720" y="4581128"/>
            <a:ext cx="5148064" cy="707886"/>
          </a:xfrm>
          <a:prstGeom prst="rect">
            <a:avLst/>
          </a:prstGeom>
        </p:spPr>
        <p:txBody>
          <a:bodyPr wrap="square">
            <a:spAutoFit/>
          </a:bodyPr>
          <a:lstStyle/>
          <a:p>
            <a:pPr algn="ctr"/>
            <a:r>
              <a:rPr lang="en-GB" sz="4000" b="1" dirty="0">
                <a:solidFill>
                  <a:srgbClr val="5D2884"/>
                </a:solidFill>
                <a:latin typeface="Calibri"/>
              </a:rPr>
              <a:t> #</a:t>
            </a:r>
            <a:r>
              <a:rPr lang="en-GB" sz="4000" b="1" dirty="0" err="1">
                <a:solidFill>
                  <a:srgbClr val="5D2884"/>
                </a:solidFill>
                <a:latin typeface="Calibri"/>
              </a:rPr>
              <a:t>CSPexertinginfluence</a:t>
            </a:r>
            <a:r>
              <a:rPr lang="en-GB" sz="4000" b="1" dirty="0">
                <a:solidFill>
                  <a:srgbClr val="5D2884"/>
                </a:solidFill>
                <a:latin typeface="Calibri"/>
              </a:rPr>
              <a:t> </a:t>
            </a:r>
          </a:p>
        </p:txBody>
      </p:sp>
    </p:spTree>
    <p:extLst>
      <p:ext uri="{BB962C8B-B14F-4D97-AF65-F5344CB8AC3E}">
        <p14:creationId xmlns:p14="http://schemas.microsoft.com/office/powerpoint/2010/main" val="3248470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solidFill>
                  <a:srgbClr val="5D2884"/>
                </a:solidFill>
                <a:latin typeface="Arial" panose="020B0604020202020204" pitchFamily="34" charset="0"/>
                <a:cs typeface="Arial" panose="020B0604020202020204" pitchFamily="34" charset="0"/>
              </a:rPr>
              <a:t>Efficiency &amp; productivity</a:t>
            </a:r>
            <a:endParaRPr lang="en-GB" dirty="0">
              <a:solidFill>
                <a:srgbClr val="5D2884"/>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314" y="2565426"/>
            <a:ext cx="8574092" cy="3102980"/>
          </a:xfrm>
          <a:prstGeom prst="rect">
            <a:avLst/>
          </a:prstGeom>
        </p:spPr>
      </p:pic>
    </p:spTree>
    <p:extLst>
      <p:ext uri="{BB962C8B-B14F-4D97-AF65-F5344CB8AC3E}">
        <p14:creationId xmlns:p14="http://schemas.microsoft.com/office/powerpoint/2010/main" val="3748953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71664" y="1484785"/>
            <a:ext cx="8424862" cy="936625"/>
          </a:xfrm>
        </p:spPr>
        <p:txBody>
          <a:bodyPr/>
          <a:lstStyle/>
          <a:p>
            <a:r>
              <a:rPr lang="en-GB" dirty="0" smtClean="0">
                <a:solidFill>
                  <a:srgbClr val="5D2884"/>
                </a:solidFill>
                <a:latin typeface="Arial" panose="020B0604020202020204" pitchFamily="34" charset="0"/>
                <a:cs typeface="Arial" panose="020B0604020202020204" pitchFamily="34" charset="0"/>
              </a:rPr>
              <a:t>Productivity – the issue</a:t>
            </a:r>
            <a:endParaRPr lang="en-GB" dirty="0">
              <a:solidFill>
                <a:srgbClr val="5D2884"/>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36436" y="2194094"/>
            <a:ext cx="6227917" cy="3411543"/>
          </a:xfrm>
        </p:spPr>
        <p:txBody>
          <a:bodyPr/>
          <a:lstStyle/>
          <a:p>
            <a:r>
              <a:rPr lang="en-GB" dirty="0" smtClean="0">
                <a:solidFill>
                  <a:srgbClr val="5D2884"/>
                </a:solidFill>
              </a:rPr>
              <a:t>Big data versus thick data</a:t>
            </a:r>
          </a:p>
          <a:p>
            <a:r>
              <a:rPr lang="en-GB" dirty="0" smtClean="0">
                <a:solidFill>
                  <a:srgbClr val="5D2884"/>
                </a:solidFill>
              </a:rPr>
              <a:t>AHP sensitive measures</a:t>
            </a:r>
          </a:p>
          <a:p>
            <a:r>
              <a:rPr lang="en-GB" dirty="0" smtClean="0">
                <a:solidFill>
                  <a:srgbClr val="5D2884"/>
                </a:solidFill>
              </a:rPr>
              <a:t>Safety (!!!)</a:t>
            </a:r>
          </a:p>
          <a:p>
            <a:pPr marL="0" indent="0">
              <a:buNone/>
            </a:pPr>
            <a:endParaRPr lang="en-GB"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828" y="4176886"/>
            <a:ext cx="2736304" cy="1905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435" y="4160979"/>
            <a:ext cx="2857500" cy="1905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0835" y="4150025"/>
            <a:ext cx="2539604" cy="1915955"/>
          </a:xfrm>
          <a:prstGeom prst="rect">
            <a:avLst/>
          </a:prstGeom>
        </p:spPr>
      </p:pic>
    </p:spTree>
    <p:extLst>
      <p:ext uri="{BB962C8B-B14F-4D97-AF65-F5344CB8AC3E}">
        <p14:creationId xmlns:p14="http://schemas.microsoft.com/office/powerpoint/2010/main" val="1206168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77500" lnSpcReduction="20000"/>
          </a:bodyPr>
          <a:lstStyle/>
          <a:p>
            <a:pPr algn="ctr"/>
            <a:r>
              <a:rPr lang="en-GB" dirty="0" smtClean="0">
                <a:solidFill>
                  <a:srgbClr val="5D2884"/>
                </a:solidFill>
                <a:latin typeface="Arial" panose="020B0604020202020204" pitchFamily="34" charset="0"/>
                <a:cs typeface="Arial" panose="020B0604020202020204" pitchFamily="34" charset="0"/>
              </a:rPr>
              <a:t>Five cost cutting mistakes in healthcare (Kaplan &amp; Haas, 2014)</a:t>
            </a:r>
            <a:endParaRPr lang="en-GB" dirty="0">
              <a:solidFill>
                <a:srgbClr val="5D2884"/>
              </a:solidFill>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2783632" y="2619121"/>
            <a:ext cx="156938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solidFill>
                <a:prstClr val="black"/>
              </a:solidFill>
              <a:latin typeface="Calibri"/>
            </a:endParaRPr>
          </a:p>
        </p:txBody>
      </p:sp>
      <p:graphicFrame>
        <p:nvGraphicFramePr>
          <p:cNvPr id="5" name="Object 4"/>
          <p:cNvGraphicFramePr>
            <a:graphicFrameLocks noChangeAspect="1"/>
          </p:cNvGraphicFramePr>
          <p:nvPr>
            <p:extLst/>
          </p:nvPr>
        </p:nvGraphicFramePr>
        <p:xfrm>
          <a:off x="2783632" y="2780929"/>
          <a:ext cx="6048672" cy="3907115"/>
        </p:xfrm>
        <a:graphic>
          <a:graphicData uri="http://schemas.openxmlformats.org/presentationml/2006/ole">
            <mc:AlternateContent xmlns:mc="http://schemas.openxmlformats.org/markup-compatibility/2006">
              <mc:Choice xmlns:v="urn:schemas-microsoft-com:vml" Requires="v">
                <p:oleObj spid="_x0000_s1027" name="Bitmap Image" r:id="rId4" imgW="5477640" imgH="3552381" progId="Paint.Picture">
                  <p:embed/>
                </p:oleObj>
              </mc:Choice>
              <mc:Fallback>
                <p:oleObj name="Bitmap Image" r:id="rId4" imgW="5477640" imgH="3552381" progId="Paint.Picture">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632" y="2780929"/>
                        <a:ext cx="6048672" cy="3907115"/>
                      </a:xfrm>
                      <a:prstGeom prst="rect">
                        <a:avLst/>
                      </a:prstGeom>
                      <a:noFill/>
                    </p:spPr>
                  </p:pic>
                </p:oleObj>
              </mc:Fallback>
            </mc:AlternateContent>
          </a:graphicData>
        </a:graphic>
      </p:graphicFrame>
    </p:spTree>
    <p:extLst>
      <p:ext uri="{BB962C8B-B14F-4D97-AF65-F5344CB8AC3E}">
        <p14:creationId xmlns:p14="http://schemas.microsoft.com/office/powerpoint/2010/main" val="1754222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63752" y="1340769"/>
            <a:ext cx="8424862" cy="936625"/>
          </a:xfrm>
        </p:spPr>
        <p:txBody>
          <a:bodyPr/>
          <a:lstStyle/>
          <a:p>
            <a:r>
              <a:rPr lang="en-GB" dirty="0" smtClean="0">
                <a:solidFill>
                  <a:srgbClr val="5D2884"/>
                </a:solidFill>
                <a:latin typeface="Arial" panose="020B0604020202020204" pitchFamily="34" charset="0"/>
                <a:cs typeface="Arial" panose="020B0604020202020204" pitchFamily="34" charset="0"/>
              </a:rPr>
              <a:t>Something missing…</a:t>
            </a:r>
            <a:endParaRPr lang="en-GB" dirty="0">
              <a:solidFill>
                <a:srgbClr val="5D2884"/>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6528049" y="2353303"/>
            <a:ext cx="2086205" cy="4104456"/>
          </a:xfrm>
          <a:prstGeom prst="rect">
            <a:avLst/>
          </a:prstGeom>
        </p:spPr>
      </p:pic>
      <p:pic>
        <p:nvPicPr>
          <p:cNvPr id="5" name="Picture 4"/>
          <p:cNvPicPr>
            <a:picLocks noChangeAspect="1"/>
          </p:cNvPicPr>
          <p:nvPr/>
        </p:nvPicPr>
        <p:blipFill>
          <a:blip r:embed="rId4"/>
          <a:stretch>
            <a:fillRect/>
          </a:stretch>
        </p:blipFill>
        <p:spPr>
          <a:xfrm>
            <a:off x="4151784" y="2353303"/>
            <a:ext cx="1755020" cy="3859674"/>
          </a:xfrm>
          <a:prstGeom prst="rect">
            <a:avLst/>
          </a:prstGeom>
        </p:spPr>
      </p:pic>
      <p:cxnSp>
        <p:nvCxnSpPr>
          <p:cNvPr id="7" name="Straight Connector 6"/>
          <p:cNvCxnSpPr/>
          <p:nvPr/>
        </p:nvCxnSpPr>
        <p:spPr>
          <a:xfrm>
            <a:off x="6168008" y="2353303"/>
            <a:ext cx="0" cy="3929530"/>
          </a:xfrm>
          <a:prstGeom prst="line">
            <a:avLst/>
          </a:prstGeom>
          <a:ln w="4127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6433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7568" y="1628801"/>
            <a:ext cx="8229600" cy="3411543"/>
          </a:xfrm>
        </p:spPr>
        <p:txBody>
          <a:bodyPr>
            <a:noAutofit/>
          </a:bodyPr>
          <a:lstStyle/>
          <a:p>
            <a:pPr marL="0" indent="0" algn="ctr">
              <a:buNone/>
            </a:pPr>
            <a:r>
              <a:rPr lang="en-GB" sz="4800" b="1" dirty="0">
                <a:solidFill>
                  <a:srgbClr val="5D2884"/>
                </a:solidFill>
              </a:rPr>
              <a:t>What is value in healthcare?</a:t>
            </a:r>
          </a:p>
          <a:p>
            <a:pPr marL="0" indent="0" algn="ctr">
              <a:buNone/>
            </a:pPr>
            <a:endParaRPr lang="en-GB" sz="1800" b="1" dirty="0">
              <a:solidFill>
                <a:srgbClr val="5D2884"/>
              </a:solidFill>
            </a:endParaRPr>
          </a:p>
          <a:p>
            <a:pPr marL="0" indent="0" algn="ctr">
              <a:buNone/>
            </a:pPr>
            <a:r>
              <a:rPr lang="en-GB" sz="4800" b="1" dirty="0">
                <a:solidFill>
                  <a:srgbClr val="5D2884"/>
                </a:solidFill>
              </a:rPr>
              <a:t>Is physiotherapy valuable?</a:t>
            </a:r>
          </a:p>
        </p:txBody>
      </p:sp>
    </p:spTree>
    <p:extLst>
      <p:ext uri="{BB962C8B-B14F-4D97-AF65-F5344CB8AC3E}">
        <p14:creationId xmlns:p14="http://schemas.microsoft.com/office/powerpoint/2010/main" val="1747197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solidFill>
                  <a:srgbClr val="5D2884"/>
                </a:solidFill>
              </a:rPr>
              <a:t>The value of value</a:t>
            </a:r>
            <a:endParaRPr lang="en-GB" dirty="0">
              <a:solidFill>
                <a:srgbClr val="5D2884"/>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577" y="3284985"/>
            <a:ext cx="3277279" cy="205854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2065" y="2204864"/>
            <a:ext cx="2324667" cy="3228962"/>
          </a:xfrm>
          <a:prstGeom prst="rect">
            <a:avLst/>
          </a:prstGeom>
        </p:spPr>
      </p:pic>
    </p:spTree>
    <p:extLst>
      <p:ext uri="{BB962C8B-B14F-4D97-AF65-F5344CB8AC3E}">
        <p14:creationId xmlns:p14="http://schemas.microsoft.com/office/powerpoint/2010/main" val="4239568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csp powerpoint pres corpor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E PPT - Master slide deck_1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2521</Words>
  <Application>Microsoft Office PowerPoint</Application>
  <PresentationFormat>Widescreen</PresentationFormat>
  <Paragraphs>289</Paragraphs>
  <Slides>39</Slides>
  <Notes>22</Notes>
  <HiddenSlides>0</HiddenSlides>
  <MMClips>2</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6" baseType="lpstr">
      <vt:lpstr>Arial</vt:lpstr>
      <vt:lpstr>Arial Bold</vt:lpstr>
      <vt:lpstr>Calibri</vt:lpstr>
      <vt:lpstr>Times New Roman</vt:lpstr>
      <vt:lpstr>csp powerpoint pres corporate</vt:lpstr>
      <vt:lpstr>HEE PPT - Master slide deck_1 (1)</vt:lpstr>
      <vt:lpstr>Bitmap Image</vt:lpstr>
      <vt:lpstr>Value &amp; Productivity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Sustainability and Transformation Plans Influencing to transform services </vt:lpstr>
      <vt:lpstr>Objectives</vt:lpstr>
      <vt:lpstr>What is an STP?</vt:lpstr>
      <vt:lpstr>PowerPoint Presentation</vt:lpstr>
      <vt:lpstr>How are they being developed? </vt:lpstr>
      <vt:lpstr>How are they being developed?</vt:lpstr>
      <vt:lpstr> STP / 2yr Operational Plan</vt:lpstr>
      <vt:lpstr> </vt:lpstr>
      <vt:lpstr>Context –  STP next steps</vt:lpstr>
      <vt:lpstr>Current status for workforce</vt:lpstr>
      <vt:lpstr>Coming down to earth</vt:lpstr>
      <vt:lpstr>How can physiotherapists get involved?</vt:lpstr>
      <vt:lpstr>PowerPoint Presentation</vt:lpstr>
      <vt:lpstr>Challenges STPs must address/AHPs Solutions – Health and Wellbeing</vt:lpstr>
      <vt:lpstr>Challenges STPs must address/AHPs Solutions – Supporting GP and Urgent services</vt:lpstr>
      <vt:lpstr>Challenges STPs must address/AHPs Solutions – Supporting Integration</vt:lpstr>
      <vt:lpstr>Challenges STPs must address/AHPs Solutions – delivering service quality and efficiency</vt:lpstr>
      <vt:lpstr>Our Responsibilities</vt:lpstr>
      <vt:lpstr>Big Ticket Items</vt:lpstr>
      <vt:lpstr>Big Ticket Items</vt:lpstr>
      <vt:lpstr>Useful Links</vt:lpstr>
      <vt:lpstr>LUNCH &amp;  NETWORKING </vt:lpstr>
    </vt:vector>
  </TitlesOfParts>
  <Company>The Chartered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&amp; Productivity</dc:title>
  <dc:creator>chappellc@csp.org.uk</dc:creator>
  <cp:lastModifiedBy>Cheryl Gurgul</cp:lastModifiedBy>
  <cp:revision>2</cp:revision>
  <dcterms:created xsi:type="dcterms:W3CDTF">2017-07-04T16:00:15Z</dcterms:created>
  <dcterms:modified xsi:type="dcterms:W3CDTF">2018-07-24T10:52:01Z</dcterms:modified>
</cp:coreProperties>
</file>