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notesMasterIdLst>
    <p:notesMasterId r:id="rId4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9BF1C-CC58-4E3C-B3B1-32CD9A8D923B}" type="datetimeFigureOut">
              <a:rPr lang="en-GB" smtClean="0"/>
              <a:t>24/07/2018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1A618F-D25A-4A68-A15E-1FC635442C22}" type="slidenum">
              <a:rPr lang="en-GB" smtClean="0"/>
              <a:t>‹#›</a:t>
            </a:fld>
            <a:endParaRPr lang="en-GB"/>
          </a:p>
        </p:txBody>
      </p:sp>
    </p:spTree>
    <p:extLst>
      <p:ext uri="{BB962C8B-B14F-4D97-AF65-F5344CB8AC3E}">
        <p14:creationId xmlns:p14="http://schemas.microsoft.com/office/powerpoint/2010/main" val="2934522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sj.co.uk/dave-west/2231.bio"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hsj.co.uk/topics/finance-and-efficiency/exclusive-new-national-savings-drive-will-challenge-the-values-of-nhs-leaders/7018461.article#comments" TargetMode="External"/><Relationship Id="rId5" Type="http://schemas.openxmlformats.org/officeDocument/2006/relationships/hyperlink" Target="https://www.hsj.co.uk/ben-clover/1200628.bio" TargetMode="External"/><Relationship Id="rId4" Type="http://schemas.openxmlformats.org/officeDocument/2006/relationships/hyperlink" Target="https://www.hsj.co.uk/lawrence-dunhill/1204938.bio"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D2F3B0-F3B1-49C0-8E5A-ACBD534A73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321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are many different approaches to influencing – these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71267-FAEA-4C31-966B-9C696F4D4C2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7408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71267-FAEA-4C31-966B-9C696F4D4C2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9300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Steve’s points</a:t>
            </a:r>
          </a:p>
          <a:p>
            <a:r>
              <a:rPr lang="en-GB" dirty="0" smtClean="0"/>
              <a:t>Lesley</a:t>
            </a:r>
            <a:r>
              <a:rPr lang="en-GB" baseline="0" dirty="0" smtClean="0"/>
              <a:t> mercer’s</a:t>
            </a:r>
          </a:p>
          <a:p>
            <a:r>
              <a:rPr lang="en-GB" baseline="0" dirty="0" smtClean="0"/>
              <a:t>Sue </a:t>
            </a:r>
            <a:r>
              <a:rPr lang="en-GB" baseline="0" dirty="0" err="1" smtClean="0"/>
              <a:t>Brownings</a:t>
            </a:r>
            <a:endParaRPr lang="en-GB" baseline="0" dirty="0" smtClean="0"/>
          </a:p>
          <a:p>
            <a:r>
              <a:rPr lang="en-GB" baseline="0" dirty="0" smtClean="0"/>
              <a:t>Five points from the Harvard business review</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71267-FAEA-4C31-966B-9C696F4D4C2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1989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Opportunity</a:t>
            </a:r>
            <a:r>
              <a:rPr lang="en-GB" baseline="0" dirty="0" smtClean="0"/>
              <a:t> to learn and experience more about this a Physiotherapy UK 2017</a:t>
            </a:r>
          </a:p>
          <a:p>
            <a:pPr marL="171450" indent="-171450">
              <a:buFont typeface="Arial" panose="020B0604020202020204" pitchFamily="34" charset="0"/>
              <a:buChar char="•"/>
            </a:pPr>
            <a:r>
              <a:rPr lang="en-GB" baseline="0" dirty="0" smtClean="0"/>
              <a:t>World class content and CPD</a:t>
            </a:r>
          </a:p>
          <a:p>
            <a:pPr marL="171450" indent="-171450">
              <a:buFont typeface="Arial" panose="020B0604020202020204" pitchFamily="34" charset="0"/>
              <a:buChar char="•"/>
            </a:pPr>
            <a:r>
              <a:rPr lang="en-GB" baseline="0" dirty="0" smtClean="0"/>
              <a:t>The diverse UK physiotherapy community coming together</a:t>
            </a:r>
          </a:p>
          <a:p>
            <a:pPr marL="171450" indent="-171450">
              <a:buFont typeface="Arial" panose="020B0604020202020204" pitchFamily="34" charset="0"/>
              <a:buChar char="•"/>
            </a:pPr>
            <a:r>
              <a:rPr lang="en-GB" baseline="0" dirty="0" smtClean="0"/>
              <a:t>Unbeatable networking</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71267-FAEA-4C31-966B-9C696F4D4C2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9529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D2F3B0-F3B1-49C0-8E5A-ACBD534A73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010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18D5AB8-0950-439A-95E1-EAC9DB11CCB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83422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35DDAE4-D9D6-4329-908D-0B4297F50E8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053781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40AD15D-7A3F-42CA-8B2B-A42169EF078C}"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2432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6E25415-DBEC-4BE5-94F5-9B75D6C3564C}"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436096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265C50B-A601-4131-868F-288E645A48D5}"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943133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dirty="0" smtClean="0"/>
              <a:t>Aging population</a:t>
            </a:r>
          </a:p>
          <a:p>
            <a:pPr>
              <a:buFont typeface="Arial" pitchFamily="34" charset="0"/>
              <a:buChar char="•"/>
            </a:pPr>
            <a:r>
              <a:rPr lang="en-GB" dirty="0" smtClean="0"/>
              <a:t>Increase in long term conditions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D2BD3E-25C0-487D-B4AB-75037FF57A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1629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D953027-C2DE-4E40-99DC-4372F3F357EC}"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083232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A5BED21-AAF1-457F-A962-7563AE9C8AD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54612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C7CAE07-E62D-49D0-989E-9857EBF635BD}"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29885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B71CBF85-789E-4D6B-B62A-07DF8430EC55}"/>
              </a:ext>
            </a:extLst>
          </p:cNvPr>
          <p:cNvSpPr>
            <a:spLocks noGrp="1"/>
          </p:cNvSpPr>
          <p:nvPr>
            <p:ph type="body" idx="1"/>
          </p:nvPr>
        </p:nvSpPr>
        <p:spPr/>
        <p:txBody>
          <a:bodyPr/>
          <a:lstStyle/>
          <a:p>
            <a:pPr defTabSz="457200" eaLnBrk="1" fontAlgn="auto" hangingPunct="1">
              <a:spcBef>
                <a:spcPts val="0"/>
              </a:spcBef>
              <a:spcAft>
                <a:spcPts val="0"/>
              </a:spcAft>
              <a:defRPr/>
            </a:pPr>
            <a:endParaRPr lang="en-GB" dirty="0">
              <a:latin typeface="+mn-lt"/>
            </a:endParaRPr>
          </a:p>
        </p:txBody>
      </p:sp>
      <p:sp>
        <p:nvSpPr>
          <p:cNvPr id="29700"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FB51119-A375-48E0-86F7-EFCFDC64487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24671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p:spPr>
      </p:sp>
      <p:sp>
        <p:nvSpPr>
          <p:cNvPr id="32771" name="Notes Placeholder 2"/>
          <p:cNvSpPr>
            <a:spLocks noGrp="1" noChangeArrowheads="1"/>
          </p:cNvSpPr>
          <p:nvPr>
            <p:ph type="body" idx="1"/>
          </p:nvPr>
        </p:nvSpPr>
        <p:spPr>
          <a:noFill/>
        </p:spPr>
        <p:txBody>
          <a:bodyPr/>
          <a:lstStyle/>
          <a:p>
            <a:endParaRPr lang="en-GB" altLang="en-US" smtClean="0">
              <a:latin typeface="Arial" panose="020B0604020202020204" pitchFamily="34" charset="0"/>
            </a:endParaRPr>
          </a:p>
        </p:txBody>
      </p:sp>
      <p:sp>
        <p:nvSpPr>
          <p:cNvPr id="32772"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74912AA-1B2C-4314-A19A-12D34B401D5F}"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38483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E9D253E-CDE5-4EEB-B14B-04E208C60AE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614081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28A5AD-E7F8-4F46-8A70-093A576790A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11435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D2F3B0-F3B1-49C0-8E5A-ACBD534A73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215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Describing</a:t>
            </a:r>
            <a:r>
              <a:rPr lang="en-GB" baseline="0" dirty="0" smtClean="0"/>
              <a:t> which ever is the most pressing financial issue of the day/week/month. NHS is underfunded but it’s always been cost constrained. There is a social responsibility for the whole workforce to be efficient and effective. </a:t>
            </a:r>
          </a:p>
          <a:p>
            <a:endParaRPr lang="en-GB" baseline="0" dirty="0" smtClean="0"/>
          </a:p>
          <a:p>
            <a:r>
              <a:rPr lang="en-GB" b="1" dirty="0" smtClean="0"/>
              <a:t>Exclusive: New national savings drive will 'challenge the values' of NHS leaders</a:t>
            </a:r>
          </a:p>
          <a:p>
            <a:r>
              <a:rPr lang="en-GB" dirty="0" smtClean="0"/>
              <a:t>5 June, 2017 By </a:t>
            </a:r>
            <a:r>
              <a:rPr lang="en-GB" dirty="0" smtClean="0">
                <a:hlinkClick r:id="rId3"/>
              </a:rPr>
              <a:t>Dave West</a:t>
            </a:r>
            <a:r>
              <a:rPr lang="en-GB" dirty="0" smtClean="0"/>
              <a:t>, </a:t>
            </a:r>
            <a:r>
              <a:rPr lang="en-GB" dirty="0" smtClean="0">
                <a:hlinkClick r:id="rId4"/>
              </a:rPr>
              <a:t>Lawrence Dunhill</a:t>
            </a:r>
            <a:r>
              <a:rPr lang="en-GB" dirty="0" smtClean="0"/>
              <a:t>, </a:t>
            </a:r>
            <a:r>
              <a:rPr lang="en-GB" dirty="0" smtClean="0">
                <a:hlinkClick r:id="rId5"/>
              </a:rPr>
              <a:t>Ben Clover</a:t>
            </a:r>
            <a:r>
              <a:rPr lang="en-GB" dirty="0" smtClean="0"/>
              <a:t>, Allison Coggan </a:t>
            </a:r>
          </a:p>
          <a:p>
            <a:r>
              <a:rPr lang="en-GB" i="1" dirty="0" smtClean="0">
                <a:hlinkClick r:id="rId6" tooltip="View comments"/>
              </a:rPr>
              <a:t>18 Comments</a:t>
            </a:r>
            <a:endParaRPr lang="en-GB" dirty="0" smtClean="0"/>
          </a:p>
          <a:p>
            <a:pPr rtl="0"/>
            <a:r>
              <a:rPr lang="en-GB" dirty="0" smtClean="0"/>
              <a:t>Closing wards and services, blocking choice of private providers, systematically extending waiting times, and stopping some treatments are all being considered under a national programme targeted at the health economies with the highest overspends.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A5208C-D5B8-41AA-9899-0311D22C914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5292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44 STPs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545F7-F9B1-4917-AED1-2E7038DE528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3656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Common</a:t>
            </a:r>
            <a:r>
              <a:rPr lang="en-GB" baseline="0" dirty="0" smtClean="0"/>
              <a:t> themes: </a:t>
            </a:r>
          </a:p>
          <a:p>
            <a:pPr marL="171450" indent="-171450">
              <a:buFont typeface="Arial" panose="020B0604020202020204" pitchFamily="34" charset="0"/>
              <a:buChar char="•"/>
            </a:pPr>
            <a:r>
              <a:rPr lang="en-GB" baseline="0" dirty="0" smtClean="0"/>
              <a:t>Changing the role of acute and community services – care closer to home</a:t>
            </a:r>
          </a:p>
          <a:p>
            <a:pPr marL="171450" indent="-171450">
              <a:buFont typeface="Arial" panose="020B0604020202020204" pitchFamily="34" charset="0"/>
              <a:buChar char="•"/>
            </a:pPr>
            <a:r>
              <a:rPr lang="en-GB" baseline="0" dirty="0" smtClean="0"/>
              <a:t>Redesigning primary can community service – redistributing services here and increasing access to services</a:t>
            </a:r>
          </a:p>
          <a:p>
            <a:pPr marL="171450" indent="-171450">
              <a:buFont typeface="Arial" panose="020B0604020202020204" pitchFamily="34" charset="0"/>
              <a:buChar char="•"/>
            </a:pPr>
            <a:r>
              <a:rPr lang="en-GB" baseline="0" dirty="0" smtClean="0"/>
              <a:t>Strengthening prevention and early intervention – to prevent avoidable admissions and escalations</a:t>
            </a:r>
          </a:p>
          <a:p>
            <a:pPr marL="171450" indent="-171450">
              <a:buFont typeface="Arial" panose="020B0604020202020204" pitchFamily="34" charset="0"/>
              <a:buChar char="•"/>
            </a:pPr>
            <a:r>
              <a:rPr lang="en-GB" baseline="0" dirty="0" smtClean="0"/>
              <a:t>Improving mental health and other services – quality improvement and parity of esteem</a:t>
            </a:r>
          </a:p>
          <a:p>
            <a:pPr marL="171450" indent="-171450">
              <a:buFont typeface="Arial" panose="020B0604020202020204" pitchFamily="34" charset="0"/>
              <a:buChar char="•"/>
            </a:pPr>
            <a:r>
              <a:rPr lang="en-GB" baseline="0" dirty="0" smtClean="0"/>
              <a:t>Improving productivity variation – to ensure sustainability of services and avoidance of waste</a:t>
            </a:r>
          </a:p>
          <a:p>
            <a:pPr marL="171450" indent="-171450">
              <a:buFont typeface="Arial" panose="020B0604020202020204" pitchFamily="34" charset="0"/>
              <a:buChar char="•"/>
            </a:pPr>
            <a:r>
              <a:rPr lang="en-GB" baseline="0" dirty="0" smtClean="0"/>
              <a:t>Workforce development – optimal deployment of staff and workforce development to meet the needs of the population. </a:t>
            </a:r>
          </a:p>
          <a:p>
            <a:pPr marL="171450" indent="-171450">
              <a:buFont typeface="Arial" panose="020B0604020202020204" pitchFamily="34" charset="0"/>
              <a:buChar char="•"/>
            </a:pPr>
            <a:r>
              <a:rPr lang="en-GB" baseline="0" dirty="0" smtClean="0"/>
              <a:t>Developing the enablers – Better use of technology and digital innovation (e.g. electronic health records)</a:t>
            </a:r>
          </a:p>
          <a:p>
            <a:pPr marL="0" indent="0">
              <a:buFont typeface="Arial" panose="020B0604020202020204" pitchFamily="34" charset="0"/>
              <a:buNone/>
            </a:pPr>
            <a:endParaRPr lang="en-GB" baseline="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545F7-F9B1-4917-AED1-2E7038DE528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0230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Roughly,</a:t>
            </a:r>
            <a:r>
              <a:rPr lang="en-GB" baseline="0" dirty="0" smtClean="0"/>
              <a:t> East Midlands STPs include these regions: </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Derbyshire</a:t>
            </a:r>
          </a:p>
          <a:p>
            <a:pPr marL="171450" indent="-171450">
              <a:buFont typeface="Arial" panose="020B0604020202020204" pitchFamily="34" charset="0"/>
              <a:buChar char="•"/>
            </a:pPr>
            <a:r>
              <a:rPr lang="en-GB" dirty="0" smtClean="0"/>
              <a:t>Nottinghamshire</a:t>
            </a:r>
          </a:p>
          <a:p>
            <a:pPr marL="171450" indent="-171450">
              <a:buFont typeface="Arial" panose="020B0604020202020204" pitchFamily="34" charset="0"/>
              <a:buChar char="•"/>
            </a:pPr>
            <a:r>
              <a:rPr lang="en-GB" dirty="0" smtClean="0"/>
              <a:t>Leicester,</a:t>
            </a:r>
            <a:r>
              <a:rPr lang="en-GB" baseline="0" dirty="0" smtClean="0"/>
              <a:t> Leicestershire &amp; Rutland</a:t>
            </a:r>
          </a:p>
          <a:p>
            <a:pPr marL="171450" indent="-171450">
              <a:buFont typeface="Arial" panose="020B0604020202020204" pitchFamily="34" charset="0"/>
              <a:buChar char="•"/>
            </a:pPr>
            <a:r>
              <a:rPr lang="en-GB" baseline="0" dirty="0" smtClean="0"/>
              <a:t>Northamptonshire</a:t>
            </a:r>
          </a:p>
          <a:p>
            <a:pPr marL="171450" indent="-171450">
              <a:buFont typeface="Arial" panose="020B0604020202020204" pitchFamily="34" charset="0"/>
              <a:buChar char="•"/>
            </a:pPr>
            <a:r>
              <a:rPr lang="en-GB" baseline="0" dirty="0" smtClean="0"/>
              <a:t>Lincolnshire</a:t>
            </a: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71267-FAEA-4C31-966B-9C696F4D4C2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9310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71267-FAEA-4C31-966B-9C696F4D4C2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7869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Strategy</a:t>
            </a:r>
            <a:r>
              <a:rPr lang="en-GB" baseline="0" dirty="0" smtClean="0"/>
              <a:t> set by Council for 2017-20</a:t>
            </a:r>
          </a:p>
          <a:p>
            <a:endParaRPr lang="en-GB" baseline="0" dirty="0" smtClean="0"/>
          </a:p>
          <a:p>
            <a:r>
              <a:rPr lang="en-GB" baseline="0" dirty="0" smtClean="0"/>
              <a:t>Developed over a year; environmental analysis, council member workshops</a:t>
            </a:r>
          </a:p>
          <a:p>
            <a:r>
              <a:rPr lang="en-GB" baseline="0" dirty="0" smtClean="0"/>
              <a:t>ERNs encouraged to use it to help focus your own plans over next three years</a:t>
            </a:r>
          </a:p>
          <a:p>
            <a:r>
              <a:rPr lang="en-GB" baseline="0" dirty="0" smtClean="0"/>
              <a:t>For whole organisation–  not just the paid staff</a:t>
            </a:r>
          </a:p>
          <a:p>
            <a:endParaRPr lang="en-GB" baseline="0" dirty="0" smtClean="0"/>
          </a:p>
          <a:p>
            <a:r>
              <a:rPr lang="en-GB" baseline="0" dirty="0" smtClean="0"/>
              <a:t>On website and will find additional info on how it will be delivered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71267-FAEA-4C31-966B-9C696F4D4C2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573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start for the strategy was:</a:t>
            </a:r>
          </a:p>
          <a:p>
            <a:pPr marL="171450" indent="-171450">
              <a:buFontTx/>
              <a:buChar char="-"/>
            </a:pPr>
            <a:r>
              <a:rPr lang="en-GB" dirty="0" smtClean="0"/>
              <a:t>CSP mission</a:t>
            </a:r>
          </a:p>
          <a:p>
            <a:pPr marL="171450" indent="-171450">
              <a:buFontTx/>
              <a:buChar char="-"/>
            </a:pPr>
            <a:r>
              <a:rPr lang="en-GB" dirty="0" smtClean="0"/>
              <a:t>Vision for Physiotherapy</a:t>
            </a:r>
          </a:p>
          <a:p>
            <a:pPr marL="171450" indent="-171450">
              <a:buFontTx/>
              <a:buChar char="-"/>
            </a:pPr>
            <a:r>
              <a:rPr lang="en-GB" dirty="0" smtClean="0"/>
              <a:t>Environmental analysis</a:t>
            </a:r>
          </a:p>
          <a:p>
            <a:pPr marL="171450" indent="-171450">
              <a:buFontTx/>
              <a:buChar char="-"/>
            </a:pPr>
            <a:endParaRPr lang="en-GB" dirty="0" smtClean="0"/>
          </a:p>
          <a:p>
            <a:pPr marL="171450" indent="-171450">
              <a:buFontTx/>
              <a:buChar char="-"/>
            </a:pPr>
            <a:r>
              <a:rPr lang="en-GB" dirty="0" smtClean="0"/>
              <a:t>Process with council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71267-FAEA-4C31-966B-9C696F4D4C2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808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B0CC7DE-DA12-459D-8956-22926ECDFF7B}"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AF6F48-C98F-466E-A9AA-77804E175EEC}" type="slidenum">
              <a:rPr lang="en-GB" smtClean="0"/>
              <a:t>‹#›</a:t>
            </a:fld>
            <a:endParaRPr lang="en-GB"/>
          </a:p>
        </p:txBody>
      </p:sp>
    </p:spTree>
    <p:extLst>
      <p:ext uri="{BB962C8B-B14F-4D97-AF65-F5344CB8AC3E}">
        <p14:creationId xmlns:p14="http://schemas.microsoft.com/office/powerpoint/2010/main" val="3106258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0CC7DE-DA12-459D-8956-22926ECDFF7B}"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AF6F48-C98F-466E-A9AA-77804E175EEC}" type="slidenum">
              <a:rPr lang="en-GB" smtClean="0"/>
              <a:t>‹#›</a:t>
            </a:fld>
            <a:endParaRPr lang="en-GB"/>
          </a:p>
        </p:txBody>
      </p:sp>
    </p:spTree>
    <p:extLst>
      <p:ext uri="{BB962C8B-B14F-4D97-AF65-F5344CB8AC3E}">
        <p14:creationId xmlns:p14="http://schemas.microsoft.com/office/powerpoint/2010/main" val="1559555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0CC7DE-DA12-459D-8956-22926ECDFF7B}"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AF6F48-C98F-466E-A9AA-77804E175EEC}" type="slidenum">
              <a:rPr lang="en-GB" smtClean="0"/>
              <a:t>‹#›</a:t>
            </a:fld>
            <a:endParaRPr lang="en-GB"/>
          </a:p>
        </p:txBody>
      </p:sp>
    </p:spTree>
    <p:extLst>
      <p:ext uri="{BB962C8B-B14F-4D97-AF65-F5344CB8AC3E}">
        <p14:creationId xmlns:p14="http://schemas.microsoft.com/office/powerpoint/2010/main" val="4051015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lang="en-US" sz="5400" b="1" kern="1200" baseline="30000" dirty="0" smtClean="0">
                <a:solidFill>
                  <a:srgbClr val="4E5590"/>
                </a:solidFill>
                <a:latin typeface="Arial Bold" pitchFamily="34" charset="0"/>
                <a:ea typeface="+mn-ea"/>
                <a:cs typeface="Arial Bold"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a:p>
        </p:txBody>
      </p:sp>
      <p:pic>
        <p:nvPicPr>
          <p:cNvPr id="9" name="Picture 8" descr="CSP MASTER LOGO cmyk.eps"/>
          <p:cNvPicPr>
            <a:picLocks noChangeAspect="1"/>
          </p:cNvPicPr>
          <p:nvPr userDrawn="1"/>
        </p:nvPicPr>
        <p:blipFill>
          <a:blip r:embed="rId2" cstate="print"/>
          <a:stretch>
            <a:fillRect/>
          </a:stretch>
        </p:blipFill>
        <p:spPr>
          <a:xfrm>
            <a:off x="304800" y="228601"/>
            <a:ext cx="2133600" cy="927075"/>
          </a:xfrm>
          <a:prstGeom prst="rect">
            <a:avLst/>
          </a:prstGeom>
        </p:spPr>
      </p:pic>
    </p:spTree>
    <p:extLst>
      <p:ext uri="{BB962C8B-B14F-4D97-AF65-F5344CB8AC3E}">
        <p14:creationId xmlns:p14="http://schemas.microsoft.com/office/powerpoint/2010/main" val="332724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23392" y="1628800"/>
            <a:ext cx="11233149"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dirty="0" smtClean="0"/>
              <a:t>Add title here</a:t>
            </a:r>
          </a:p>
        </p:txBody>
      </p:sp>
      <p:sp>
        <p:nvSpPr>
          <p:cNvPr id="3" name="Content Placeholder 2"/>
          <p:cNvSpPr>
            <a:spLocks noGrp="1"/>
          </p:cNvSpPr>
          <p:nvPr>
            <p:ph idx="1"/>
          </p:nvPr>
        </p:nvSpPr>
        <p:spPr>
          <a:xfrm>
            <a:off x="609600" y="2714621"/>
            <a:ext cx="109728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a:p>
        </p:txBody>
      </p:sp>
      <p:pic>
        <p:nvPicPr>
          <p:cNvPr id="7" name="Picture 6" descr="CSP MASTER LOGO cmyk.eps"/>
          <p:cNvPicPr>
            <a:picLocks noChangeAspect="1"/>
          </p:cNvPicPr>
          <p:nvPr userDrawn="1"/>
        </p:nvPicPr>
        <p:blipFill>
          <a:blip r:embed="rId2" cstate="print"/>
          <a:stretch>
            <a:fillRect/>
          </a:stretch>
        </p:blipFill>
        <p:spPr>
          <a:xfrm>
            <a:off x="304800" y="228601"/>
            <a:ext cx="2133600" cy="927075"/>
          </a:xfrm>
          <a:prstGeom prst="rect">
            <a:avLst/>
          </a:prstGeom>
        </p:spPr>
      </p:pic>
      <p:pic>
        <p:nvPicPr>
          <p:cNvPr id="9" name="Picture 8"/>
          <p:cNvPicPr>
            <a:picLocks noChangeAspect="1"/>
          </p:cNvPicPr>
          <p:nvPr userDrawn="1"/>
        </p:nvPicPr>
        <p:blipFill>
          <a:blip r:embed="rId3" cstate="print"/>
          <a:stretch>
            <a:fillRect/>
          </a:stretch>
        </p:blipFill>
        <p:spPr>
          <a:xfrm>
            <a:off x="9492344" y="334028"/>
            <a:ext cx="3929299" cy="6257272"/>
          </a:xfrm>
          <a:prstGeom prst="rect">
            <a:avLst/>
          </a:prstGeom>
        </p:spPr>
      </p:pic>
    </p:spTree>
    <p:extLst>
      <p:ext uri="{BB962C8B-B14F-4D97-AF65-F5344CB8AC3E}">
        <p14:creationId xmlns:p14="http://schemas.microsoft.com/office/powerpoint/2010/main" val="3991192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23392" y="1628800"/>
            <a:ext cx="11233149"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dirty="0" smtClean="0"/>
              <a:t>Add title here</a:t>
            </a:r>
          </a:p>
        </p:txBody>
      </p:sp>
      <p:sp>
        <p:nvSpPr>
          <p:cNvPr id="3" name="Content Placeholder 2"/>
          <p:cNvSpPr>
            <a:spLocks noGrp="1"/>
          </p:cNvSpPr>
          <p:nvPr>
            <p:ph idx="1"/>
          </p:nvPr>
        </p:nvSpPr>
        <p:spPr>
          <a:xfrm>
            <a:off x="609600" y="2714621"/>
            <a:ext cx="109728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a:p>
        </p:txBody>
      </p:sp>
      <p:pic>
        <p:nvPicPr>
          <p:cNvPr id="7" name="Picture 6" descr="CSP MASTER LOGO cmyk.eps"/>
          <p:cNvPicPr>
            <a:picLocks noChangeAspect="1"/>
          </p:cNvPicPr>
          <p:nvPr userDrawn="1"/>
        </p:nvPicPr>
        <p:blipFill>
          <a:blip r:embed="rId2" cstate="print"/>
          <a:stretch>
            <a:fillRect/>
          </a:stretch>
        </p:blipFill>
        <p:spPr>
          <a:xfrm>
            <a:off x="304800" y="228601"/>
            <a:ext cx="2133600" cy="927075"/>
          </a:xfrm>
          <a:prstGeom prst="rect">
            <a:avLst/>
          </a:prstGeom>
        </p:spPr>
      </p:pic>
    </p:spTree>
    <p:extLst>
      <p:ext uri="{BB962C8B-B14F-4D97-AF65-F5344CB8AC3E}">
        <p14:creationId xmlns:p14="http://schemas.microsoft.com/office/powerpoint/2010/main" val="2173442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000505"/>
            <a:ext cx="10363200" cy="1768471"/>
          </a:xfrm>
        </p:spPr>
        <p:txBody>
          <a:bodyPr anchor="t">
            <a:normAutofit/>
          </a:bodyPr>
          <a:lstStyle>
            <a:lvl1pPr marL="0" algn="l">
              <a:lnSpc>
                <a:spcPct val="200000"/>
              </a:lnSpc>
              <a:spcBef>
                <a:spcPts val="1200"/>
              </a:spcBef>
              <a:defRPr lang="en-US" sz="4800" b="1" kern="1200" baseline="30000" dirty="0" smtClean="0">
                <a:solidFill>
                  <a:srgbClr val="4E5590"/>
                </a:solidFill>
                <a:latin typeface="Arial Bold" pitchFamily="34" charset="0"/>
                <a:ea typeface="+mn-ea"/>
                <a:cs typeface="Arial Bold"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a:p>
        </p:txBody>
      </p:sp>
      <p:pic>
        <p:nvPicPr>
          <p:cNvPr id="8" name="Picture 7" descr="CSP MASTER LOGO cmyk.eps"/>
          <p:cNvPicPr>
            <a:picLocks noChangeAspect="1"/>
          </p:cNvPicPr>
          <p:nvPr userDrawn="1"/>
        </p:nvPicPr>
        <p:blipFill>
          <a:blip r:embed="rId2" cstate="print"/>
          <a:stretch>
            <a:fillRect/>
          </a:stretch>
        </p:blipFill>
        <p:spPr>
          <a:xfrm>
            <a:off x="304800" y="228600"/>
            <a:ext cx="5689600" cy="2472200"/>
          </a:xfrm>
          <a:prstGeom prst="rect">
            <a:avLst/>
          </a:prstGeom>
        </p:spPr>
      </p:pic>
    </p:spTree>
    <p:extLst>
      <p:ext uri="{BB962C8B-B14F-4D97-AF65-F5344CB8AC3E}">
        <p14:creationId xmlns:p14="http://schemas.microsoft.com/office/powerpoint/2010/main" val="1342149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with im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4D4AB1E-6B7D-49B7-ABF6-71E4B0AA11BB}" type="datetimeFigureOut">
              <a:rPr lang="en-US" smtClean="0"/>
              <a:pPr/>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7B4EA-56D5-40A5-951C-369EC0F9CDBA}" type="slidenum">
              <a:rPr lang="en-US" smtClean="0"/>
              <a:pPr/>
              <a:t>‹#›</a:t>
            </a:fld>
            <a:endParaRPr lang="en-US"/>
          </a:p>
        </p:txBody>
      </p:sp>
      <p:pic>
        <p:nvPicPr>
          <p:cNvPr id="8" name="Picture 7"/>
          <p:cNvPicPr>
            <a:picLocks noChangeAspect="1"/>
          </p:cNvPicPr>
          <p:nvPr userDrawn="1"/>
        </p:nvPicPr>
        <p:blipFill>
          <a:blip r:embed="rId2" cstate="print"/>
          <a:stretch>
            <a:fillRect/>
          </a:stretch>
        </p:blipFill>
        <p:spPr>
          <a:xfrm>
            <a:off x="6918656" y="1690175"/>
            <a:ext cx="5273345" cy="5157192"/>
          </a:xfrm>
          <a:prstGeom prst="rect">
            <a:avLst/>
          </a:prstGeom>
        </p:spPr>
      </p:pic>
      <p:pic>
        <p:nvPicPr>
          <p:cNvPr id="9" name="Picture 8" descr="CSP MASTER LOGO cmyk.eps"/>
          <p:cNvPicPr>
            <a:picLocks noChangeAspect="1"/>
          </p:cNvPicPr>
          <p:nvPr userDrawn="1"/>
        </p:nvPicPr>
        <p:blipFill>
          <a:blip r:embed="rId3" cstate="print"/>
          <a:stretch>
            <a:fillRect/>
          </a:stretch>
        </p:blipFill>
        <p:spPr>
          <a:xfrm>
            <a:off x="304800" y="228601"/>
            <a:ext cx="2133600" cy="927075"/>
          </a:xfrm>
          <a:prstGeom prst="rect">
            <a:avLst/>
          </a:prstGeom>
        </p:spPr>
      </p:pic>
      <p:sp>
        <p:nvSpPr>
          <p:cNvPr id="11" name="Text Placeholder 10"/>
          <p:cNvSpPr>
            <a:spLocks noGrp="1"/>
          </p:cNvSpPr>
          <p:nvPr>
            <p:ph type="body" sz="quarter" idx="13"/>
          </p:nvPr>
        </p:nvSpPr>
        <p:spPr>
          <a:xfrm>
            <a:off x="666749" y="1279393"/>
            <a:ext cx="6293347" cy="1388048"/>
          </a:xfrm>
        </p:spPr>
        <p:txBody>
          <a:bodyPr>
            <a:noAutofit/>
          </a:bodyPr>
          <a:lstStyle>
            <a:lvl1pPr marL="0" indent="0">
              <a:buNone/>
              <a:defRPr lang="en-US" sz="4200" b="1" kern="1200" spc="-150" dirty="0" smtClean="0">
                <a:solidFill>
                  <a:srgbClr val="4E5590"/>
                </a:solidFill>
                <a:latin typeface="Arial Bold"/>
                <a:ea typeface="+mn-ea"/>
                <a:cs typeface="Arial Bold"/>
              </a:defRPr>
            </a:lvl1pPr>
          </a:lstStyle>
          <a:p>
            <a:pPr lvl="0"/>
            <a:r>
              <a:rPr lang="en-US" smtClean="0"/>
              <a:t>Click to edit Master text styles</a:t>
            </a:r>
          </a:p>
        </p:txBody>
      </p:sp>
      <p:sp>
        <p:nvSpPr>
          <p:cNvPr id="13" name="Text Placeholder 12"/>
          <p:cNvSpPr>
            <a:spLocks noGrp="1"/>
          </p:cNvSpPr>
          <p:nvPr>
            <p:ph type="body" sz="quarter" idx="14"/>
          </p:nvPr>
        </p:nvSpPr>
        <p:spPr>
          <a:xfrm>
            <a:off x="666751" y="2643189"/>
            <a:ext cx="6293345" cy="3571875"/>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76539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 list with shapes">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4D4AB1E-6B7D-49B7-ABF6-71E4B0AA11BB}" type="datetimeFigureOut">
              <a:rPr lang="en-US" smtClean="0"/>
              <a:pPr/>
              <a:t>7/24/2018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7B4EA-56D5-40A5-951C-369EC0F9CDBA}" type="slidenum">
              <a:rPr lang="en-US" smtClean="0"/>
              <a:pPr/>
              <a:t>‹#›</a:t>
            </a:fld>
            <a:endParaRPr lang="en-US"/>
          </a:p>
        </p:txBody>
      </p:sp>
      <p:sp>
        <p:nvSpPr>
          <p:cNvPr id="10" name="Content Placeholder 2"/>
          <p:cNvSpPr>
            <a:spLocks noGrp="1"/>
          </p:cNvSpPr>
          <p:nvPr userDrawn="1">
            <p:ph idx="1"/>
          </p:nvPr>
        </p:nvSpPr>
        <p:spPr>
          <a:xfrm>
            <a:off x="609600" y="3230563"/>
            <a:ext cx="10972800" cy="2698768"/>
          </a:xfrm>
        </p:spPr>
        <p:txBody>
          <a:bodyPr/>
          <a:lstStyle/>
          <a:p>
            <a:pPr lvl="0"/>
            <a:r>
              <a:rPr lang="en-US" smtClean="0">
                <a:latin typeface="Arial"/>
                <a:cs typeface="Arial"/>
              </a:rPr>
              <a:t>Click to edit Master text styles</a:t>
            </a:r>
          </a:p>
        </p:txBody>
      </p:sp>
      <p:sp>
        <p:nvSpPr>
          <p:cNvPr id="11" name="Title 1"/>
          <p:cNvSpPr>
            <a:spLocks noGrp="1"/>
          </p:cNvSpPr>
          <p:nvPr userDrawn="1">
            <p:ph type="title" hasCustomPrompt="1"/>
          </p:nvPr>
        </p:nvSpPr>
        <p:spPr>
          <a:xfrm>
            <a:off x="609600" y="1905000"/>
            <a:ext cx="10972800" cy="1143000"/>
          </a:xfrm>
        </p:spPr>
        <p:txBody>
          <a:bodyPr>
            <a:normAutofit/>
          </a:bodyPr>
          <a:lstStyle>
            <a:lvl1pPr algn="l" defTabSz="914400" rtl="0" eaLnBrk="1" latinLnBrk="0" hangingPunct="1">
              <a:spcBef>
                <a:spcPct val="0"/>
              </a:spcBef>
              <a:buNone/>
              <a:defRPr lang="en-US" sz="4200" b="1" kern="1200" spc="-150" dirty="0">
                <a:solidFill>
                  <a:srgbClr val="4E5590"/>
                </a:solidFill>
                <a:latin typeface="Arial Bold" pitchFamily="34" charset="0"/>
                <a:ea typeface="+mn-ea"/>
                <a:cs typeface="Arial Bold" pitchFamily="34" charset="0"/>
              </a:defRPr>
            </a:lvl1pPr>
          </a:lstStyle>
          <a:p>
            <a:pPr algn="l"/>
            <a:r>
              <a:rPr lang="en-US" b="1" spc="-150" dirty="0" smtClean="0">
                <a:solidFill>
                  <a:srgbClr val="4E5590"/>
                </a:solidFill>
                <a:latin typeface="Arial"/>
                <a:cs typeface="Arial"/>
              </a:rPr>
              <a:t>Type heading here</a:t>
            </a:r>
            <a:endParaRPr lang="en-US" b="1" spc="-150" dirty="0">
              <a:solidFill>
                <a:srgbClr val="4E5590"/>
              </a:solidFill>
              <a:latin typeface="Arial"/>
              <a:cs typeface="Arial"/>
            </a:endParaRPr>
          </a:p>
        </p:txBody>
      </p:sp>
      <p:pic>
        <p:nvPicPr>
          <p:cNvPr id="12" name="Picture 11"/>
          <p:cNvPicPr>
            <a:picLocks noChangeAspect="1"/>
          </p:cNvPicPr>
          <p:nvPr userDrawn="1"/>
        </p:nvPicPr>
        <p:blipFill>
          <a:blip r:embed="rId2" cstate="print"/>
          <a:stretch>
            <a:fillRect/>
          </a:stretch>
        </p:blipFill>
        <p:spPr>
          <a:xfrm>
            <a:off x="5423926" y="-603448"/>
            <a:ext cx="9672324" cy="9842500"/>
          </a:xfrm>
          <a:prstGeom prst="rect">
            <a:avLst/>
          </a:prstGeom>
        </p:spPr>
      </p:pic>
      <p:pic>
        <p:nvPicPr>
          <p:cNvPr id="13" name="Picture 12" descr="CSP MASTER LOGO cmyk.eps"/>
          <p:cNvPicPr>
            <a:picLocks noChangeAspect="1"/>
          </p:cNvPicPr>
          <p:nvPr userDrawn="1"/>
        </p:nvPicPr>
        <p:blipFill>
          <a:blip r:embed="rId3" cstate="print"/>
          <a:stretch>
            <a:fillRect/>
          </a:stretch>
        </p:blipFill>
        <p:spPr>
          <a:xfrm>
            <a:off x="304800" y="152401"/>
            <a:ext cx="2133600" cy="927075"/>
          </a:xfrm>
          <a:prstGeom prst="rect">
            <a:avLst/>
          </a:prstGeom>
        </p:spPr>
      </p:pic>
    </p:spTree>
    <p:extLst>
      <p:ext uri="{BB962C8B-B14F-4D97-AF65-F5344CB8AC3E}">
        <p14:creationId xmlns:p14="http://schemas.microsoft.com/office/powerpoint/2010/main" val="2971725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ny question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4D4AB1E-6B7D-49B7-ABF6-71E4B0AA11BB}" type="datetimeFigureOut">
              <a:rPr lang="en-US" smtClean="0"/>
              <a:pPr/>
              <a:t>7/24/2018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7B4EA-56D5-40A5-951C-369EC0F9CDBA}" type="slidenum">
              <a:rPr lang="en-US" smtClean="0"/>
              <a:pPr/>
              <a:t>‹#›</a:t>
            </a:fld>
            <a:endParaRPr lang="en-US"/>
          </a:p>
        </p:txBody>
      </p:sp>
      <p:pic>
        <p:nvPicPr>
          <p:cNvPr id="7" name="Picture 6" descr="CSP MASTER LOGO cmyk.eps"/>
          <p:cNvPicPr>
            <a:picLocks noChangeAspect="1"/>
          </p:cNvPicPr>
          <p:nvPr userDrawn="1"/>
        </p:nvPicPr>
        <p:blipFill>
          <a:blip r:embed="rId2" cstate="print"/>
          <a:stretch>
            <a:fillRect/>
          </a:stretch>
        </p:blipFill>
        <p:spPr>
          <a:xfrm>
            <a:off x="304800" y="152401"/>
            <a:ext cx="2133600" cy="927075"/>
          </a:xfrm>
          <a:prstGeom prst="rect">
            <a:avLst/>
          </a:prstGeom>
        </p:spPr>
      </p:pic>
      <p:pic>
        <p:nvPicPr>
          <p:cNvPr id="8" name="Picture 7"/>
          <p:cNvPicPr>
            <a:picLocks noChangeAspect="1"/>
          </p:cNvPicPr>
          <p:nvPr userDrawn="1"/>
        </p:nvPicPr>
        <p:blipFill>
          <a:blip r:embed="rId3" cstate="print"/>
          <a:stretch>
            <a:fillRect/>
          </a:stretch>
        </p:blipFill>
        <p:spPr>
          <a:xfrm>
            <a:off x="2032000" y="152400"/>
            <a:ext cx="9772952" cy="10261600"/>
          </a:xfrm>
          <a:prstGeom prst="rect">
            <a:avLst/>
          </a:prstGeom>
        </p:spPr>
      </p:pic>
    </p:spTree>
    <p:extLst>
      <p:ext uri="{BB962C8B-B14F-4D97-AF65-F5344CB8AC3E}">
        <p14:creationId xmlns:p14="http://schemas.microsoft.com/office/powerpoint/2010/main" val="3569388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 list with large csp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D4AB1E-6B7D-49B7-ABF6-71E4B0AA11BB}" type="datetimeFigureOut">
              <a:rPr lang="en-US" smtClean="0"/>
              <a:pPr/>
              <a:t>7/24/2018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7B4EA-56D5-40A5-951C-369EC0F9CDBA}" type="slidenum">
              <a:rPr lang="en-US" smtClean="0"/>
              <a:pPr/>
              <a:t>‹#›</a:t>
            </a:fld>
            <a:endParaRPr lang="en-US"/>
          </a:p>
        </p:txBody>
      </p:sp>
      <p:pic>
        <p:nvPicPr>
          <p:cNvPr id="5" name="Picture 4" descr="CSP MASTER LOGO cmyk.eps"/>
          <p:cNvPicPr>
            <a:picLocks noChangeAspect="1"/>
          </p:cNvPicPr>
          <p:nvPr userDrawn="1"/>
        </p:nvPicPr>
        <p:blipFill>
          <a:blip r:embed="rId2" cstate="print"/>
          <a:stretch>
            <a:fillRect/>
          </a:stretch>
        </p:blipFill>
        <p:spPr>
          <a:xfrm>
            <a:off x="304800" y="228600"/>
            <a:ext cx="5689600" cy="2472200"/>
          </a:xfrm>
          <a:prstGeom prst="rect">
            <a:avLst/>
          </a:prstGeom>
        </p:spPr>
      </p:pic>
      <p:sp>
        <p:nvSpPr>
          <p:cNvPr id="7" name="Text Placeholder 6"/>
          <p:cNvSpPr>
            <a:spLocks noGrp="1"/>
          </p:cNvSpPr>
          <p:nvPr>
            <p:ph type="body" sz="quarter" idx="13"/>
          </p:nvPr>
        </p:nvSpPr>
        <p:spPr>
          <a:xfrm>
            <a:off x="761963" y="2928939"/>
            <a:ext cx="10763325" cy="2643187"/>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844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0CC7DE-DA12-459D-8956-22926ECDFF7B}"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AF6F48-C98F-466E-A9AA-77804E175EEC}" type="slidenum">
              <a:rPr lang="en-GB" smtClean="0"/>
              <a:t>‹#›</a:t>
            </a:fld>
            <a:endParaRPr lang="en-GB"/>
          </a:p>
        </p:txBody>
      </p:sp>
    </p:spTree>
    <p:extLst>
      <p:ext uri="{BB962C8B-B14F-4D97-AF65-F5344CB8AC3E}">
        <p14:creationId xmlns:p14="http://schemas.microsoft.com/office/powerpoint/2010/main" val="2709175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ysio work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4D4AB1E-6B7D-49B7-ABF6-71E4B0AA11BB}" type="datetimeFigureOut">
              <a:rPr lang="en-US" smtClean="0"/>
              <a:pPr/>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7B4EA-56D5-40A5-951C-369EC0F9CDBA}" type="slidenum">
              <a:rPr lang="en-US" smtClean="0"/>
              <a:pPr/>
              <a:t>‹#›</a:t>
            </a:fld>
            <a:endParaRPr lang="en-US"/>
          </a:p>
        </p:txBody>
      </p:sp>
      <p:pic>
        <p:nvPicPr>
          <p:cNvPr id="8" name="Picture 7" descr="CSP MASTER LOGO cmyk.eps"/>
          <p:cNvPicPr>
            <a:picLocks noChangeAspect="1"/>
          </p:cNvPicPr>
          <p:nvPr userDrawn="1"/>
        </p:nvPicPr>
        <p:blipFill>
          <a:blip r:embed="rId2" cstate="print"/>
          <a:stretch>
            <a:fillRect/>
          </a:stretch>
        </p:blipFill>
        <p:spPr>
          <a:xfrm>
            <a:off x="304800" y="152401"/>
            <a:ext cx="2133600" cy="927075"/>
          </a:xfrm>
          <a:prstGeom prst="rect">
            <a:avLst/>
          </a:prstGeom>
        </p:spPr>
      </p:pic>
      <p:pic>
        <p:nvPicPr>
          <p:cNvPr id="9" name="Picture 8"/>
          <p:cNvPicPr>
            <a:picLocks noChangeAspect="1"/>
          </p:cNvPicPr>
          <p:nvPr userDrawn="1"/>
        </p:nvPicPr>
        <p:blipFill>
          <a:blip r:embed="rId3" cstate="print"/>
          <a:stretch>
            <a:fillRect/>
          </a:stretch>
        </p:blipFill>
        <p:spPr>
          <a:xfrm>
            <a:off x="856342" y="1513114"/>
            <a:ext cx="7078133" cy="2413000"/>
          </a:xfrm>
          <a:prstGeom prst="rect">
            <a:avLst/>
          </a:prstGeom>
        </p:spPr>
      </p:pic>
    </p:spTree>
    <p:extLst>
      <p:ext uri="{BB962C8B-B14F-4D97-AF65-F5344CB8AC3E}">
        <p14:creationId xmlns:p14="http://schemas.microsoft.com/office/powerpoint/2010/main" val="67775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4D4AB1E-6B7D-49B7-ABF6-71E4B0AA11BB}" type="datetimeFigureOut">
              <a:rPr lang="en-US" smtClean="0"/>
              <a:pPr/>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7B4EA-56D5-40A5-951C-369EC0F9CDBA}" type="slidenum">
              <a:rPr lang="en-US" smtClean="0"/>
              <a:pPr/>
              <a:t>‹#›</a:t>
            </a:fld>
            <a:endParaRPr lang="en-US"/>
          </a:p>
        </p:txBody>
      </p:sp>
      <p:pic>
        <p:nvPicPr>
          <p:cNvPr id="8" name="Picture 7"/>
          <p:cNvPicPr>
            <a:picLocks noChangeAspect="1"/>
          </p:cNvPicPr>
          <p:nvPr userDrawn="1"/>
        </p:nvPicPr>
        <p:blipFill>
          <a:blip r:embed="rId2" cstate="print"/>
          <a:stretch>
            <a:fillRect/>
          </a:stretch>
        </p:blipFill>
        <p:spPr>
          <a:xfrm>
            <a:off x="2518992" y="721161"/>
            <a:ext cx="11176000" cy="7315200"/>
          </a:xfrm>
          <a:prstGeom prst="rect">
            <a:avLst/>
          </a:prstGeom>
        </p:spPr>
      </p:pic>
      <p:pic>
        <p:nvPicPr>
          <p:cNvPr id="9" name="Picture 8" descr="CSP MASTER LOGO cmyk.eps"/>
          <p:cNvPicPr>
            <a:picLocks noChangeAspect="1"/>
          </p:cNvPicPr>
          <p:nvPr userDrawn="1"/>
        </p:nvPicPr>
        <p:blipFill>
          <a:blip r:embed="rId3" cstate="print"/>
          <a:stretch>
            <a:fillRect/>
          </a:stretch>
        </p:blipFill>
        <p:spPr>
          <a:xfrm>
            <a:off x="304800" y="228601"/>
            <a:ext cx="2133600" cy="927075"/>
          </a:xfrm>
          <a:prstGeom prst="rect">
            <a:avLst/>
          </a:prstGeom>
        </p:spPr>
      </p:pic>
    </p:spTree>
    <p:extLst>
      <p:ext uri="{BB962C8B-B14F-4D97-AF65-F5344CB8AC3E}">
        <p14:creationId xmlns:p14="http://schemas.microsoft.com/office/powerpoint/2010/main" val="3039413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 list with web addres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a:p>
        </p:txBody>
      </p:sp>
      <p:pic>
        <p:nvPicPr>
          <p:cNvPr id="9" name="Picture 8" descr="CSP MASTER LOGO cmyk.eps"/>
          <p:cNvPicPr>
            <a:picLocks noChangeAspect="1"/>
          </p:cNvPicPr>
          <p:nvPr userDrawn="1"/>
        </p:nvPicPr>
        <p:blipFill>
          <a:blip r:embed="rId2" cstate="print"/>
          <a:stretch>
            <a:fillRect/>
          </a:stretch>
        </p:blipFill>
        <p:spPr>
          <a:xfrm>
            <a:off x="304800" y="228600"/>
            <a:ext cx="4384227" cy="1905000"/>
          </a:xfrm>
          <a:prstGeom prst="rect">
            <a:avLst/>
          </a:prstGeom>
        </p:spPr>
      </p:pic>
      <p:sp>
        <p:nvSpPr>
          <p:cNvPr id="12" name="Title 1"/>
          <p:cNvSpPr txBox="1">
            <a:spLocks/>
          </p:cNvSpPr>
          <p:nvPr userDrawn="1"/>
        </p:nvSpPr>
        <p:spPr>
          <a:xfrm>
            <a:off x="5486400" y="5410200"/>
            <a:ext cx="8940800" cy="1828800"/>
          </a:xfrm>
          <a:prstGeom prst="rect">
            <a:avLst/>
          </a:prstGeom>
        </p:spPr>
        <p:txBody>
          <a:bodyPr vert="horz" lIns="91440" tIns="45720" rIns="91440" bIns="45720" rtlCol="0" anchor="ctr">
            <a:normAutofit/>
          </a:bodyPr>
          <a:lstStyle/>
          <a:p>
            <a:r>
              <a:rPr lang="en-US" sz="7200" b="1" baseline="30000" dirty="0" err="1" smtClean="0">
                <a:solidFill>
                  <a:srgbClr val="4E5590"/>
                </a:solidFill>
                <a:latin typeface="Arial"/>
                <a:cs typeface="Arial"/>
              </a:rPr>
              <a:t>www.csp.org.uk</a:t>
            </a:r>
            <a:endParaRPr lang="en-US" sz="7200" b="1" baseline="30000" dirty="0">
              <a:solidFill>
                <a:srgbClr val="4E5590"/>
              </a:solidFill>
              <a:latin typeface="Arial"/>
              <a:cs typeface="Arial"/>
            </a:endParaRPr>
          </a:p>
        </p:txBody>
      </p:sp>
      <p:sp>
        <p:nvSpPr>
          <p:cNvPr id="14" name="Content Placeholder 13"/>
          <p:cNvSpPr>
            <a:spLocks noGrp="1"/>
          </p:cNvSpPr>
          <p:nvPr>
            <p:ph sz="quarter" idx="13"/>
          </p:nvPr>
        </p:nvSpPr>
        <p:spPr>
          <a:xfrm>
            <a:off x="857251" y="2286000"/>
            <a:ext cx="10477500" cy="314325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9865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go in middl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a:p>
        </p:txBody>
      </p:sp>
      <p:pic>
        <p:nvPicPr>
          <p:cNvPr id="7" name="Picture 6" descr="CSP MASTER LOGO cmyk.eps"/>
          <p:cNvPicPr>
            <a:picLocks noChangeAspect="1"/>
          </p:cNvPicPr>
          <p:nvPr userDrawn="1"/>
        </p:nvPicPr>
        <p:blipFill>
          <a:blip r:embed="rId2" cstate="print"/>
          <a:stretch>
            <a:fillRect/>
          </a:stretch>
        </p:blipFill>
        <p:spPr>
          <a:xfrm>
            <a:off x="2844800" y="1752600"/>
            <a:ext cx="6313285" cy="2743200"/>
          </a:xfrm>
          <a:prstGeom prst="rect">
            <a:avLst/>
          </a:prstGeom>
        </p:spPr>
      </p:pic>
    </p:spTree>
    <p:extLst>
      <p:ext uri="{BB962C8B-B14F-4D97-AF65-F5344CB8AC3E}">
        <p14:creationId xmlns:p14="http://schemas.microsoft.com/office/powerpoint/2010/main" val="32060166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3CD2EE-58CC-004C-A6A7-5F7B7AF5C2D2}" type="datetimeFigureOut">
              <a:rPr lang="en-US" smtClean="0"/>
              <a:t>7/24/2018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2586956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23392" y="1628800"/>
            <a:ext cx="11233149" cy="936625"/>
          </a:xfrm>
        </p:spPr>
        <p:txBody>
          <a:bodyPr/>
          <a:lstStyle>
            <a:lvl1pPr>
              <a:buNone/>
              <a:defRPr lang="en-US" sz="3150" b="1" kern="1200" spc="-113" dirty="0" smtClean="0">
                <a:solidFill>
                  <a:srgbClr val="4E5590"/>
                </a:solidFill>
                <a:latin typeface="Arial Bold"/>
                <a:ea typeface="+mn-ea"/>
                <a:cs typeface="Arial Bold"/>
              </a:defRPr>
            </a:lvl1pPr>
            <a:lvl3pPr>
              <a:buNone/>
              <a:defRPr/>
            </a:lvl3pPr>
            <a:lvl5pPr>
              <a:buNone/>
              <a:defRPr/>
            </a:lvl5pPr>
          </a:lstStyle>
          <a:p>
            <a:pPr lvl="0"/>
            <a:r>
              <a:rPr lang="en-US" dirty="0" smtClean="0"/>
              <a:t>Add title here</a:t>
            </a:r>
          </a:p>
        </p:txBody>
      </p:sp>
      <p:sp>
        <p:nvSpPr>
          <p:cNvPr id="3" name="Content Placeholder 2"/>
          <p:cNvSpPr>
            <a:spLocks noGrp="1"/>
          </p:cNvSpPr>
          <p:nvPr>
            <p:ph idx="1"/>
          </p:nvPr>
        </p:nvSpPr>
        <p:spPr>
          <a:xfrm>
            <a:off x="609600" y="2714623"/>
            <a:ext cx="109728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7" name="Picture 6" descr="CSP MASTER LOGO cmyk.eps"/>
          <p:cNvPicPr>
            <a:picLocks noChangeAspect="1"/>
          </p:cNvPicPr>
          <p:nvPr userDrawn="1"/>
        </p:nvPicPr>
        <p:blipFill>
          <a:blip r:embed="rId2" cstate="print"/>
          <a:stretch>
            <a:fillRect/>
          </a:stretch>
        </p:blipFill>
        <p:spPr>
          <a:xfrm>
            <a:off x="304800" y="228603"/>
            <a:ext cx="2133600" cy="927075"/>
          </a:xfrm>
          <a:prstGeom prst="rect">
            <a:avLst/>
          </a:prstGeom>
        </p:spPr>
      </p:pic>
    </p:spTree>
    <p:extLst>
      <p:ext uri="{BB962C8B-B14F-4D97-AF65-F5344CB8AC3E}">
        <p14:creationId xmlns:p14="http://schemas.microsoft.com/office/powerpoint/2010/main" val="2027623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3CD2EE-58CC-004C-A6A7-5F7B7AF5C2D2}" type="datetimeFigureOut">
              <a:rPr lang="en-US" smtClean="0"/>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2533516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CD2EE-58CC-004C-A6A7-5F7B7AF5C2D2}" type="datetimeFigureOut">
              <a:rPr lang="en-US" smtClean="0"/>
              <a:t>7/24/2018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3261782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23392" y="1628800"/>
            <a:ext cx="11233149" cy="936625"/>
          </a:xfrm>
        </p:spPr>
        <p:txBody>
          <a:bodyPr/>
          <a:lstStyle>
            <a:lvl1pPr>
              <a:buNone/>
              <a:defRPr lang="en-US" sz="3150" b="1" kern="1200" spc="-113" dirty="0" smtClean="0">
                <a:solidFill>
                  <a:srgbClr val="4E5590"/>
                </a:solidFill>
                <a:latin typeface="Arial Bold"/>
                <a:ea typeface="+mn-ea"/>
                <a:cs typeface="Arial Bold"/>
              </a:defRPr>
            </a:lvl1pPr>
            <a:lvl3pPr>
              <a:buNone/>
              <a:defRPr/>
            </a:lvl3pPr>
            <a:lvl5pPr>
              <a:buNone/>
              <a:defRPr/>
            </a:lvl5pPr>
          </a:lstStyle>
          <a:p>
            <a:pPr lvl="0"/>
            <a:r>
              <a:rPr lang="en-US" dirty="0" smtClean="0"/>
              <a:t>Add title here</a:t>
            </a:r>
          </a:p>
        </p:txBody>
      </p:sp>
      <p:sp>
        <p:nvSpPr>
          <p:cNvPr id="3" name="Content Placeholder 2"/>
          <p:cNvSpPr>
            <a:spLocks noGrp="1"/>
          </p:cNvSpPr>
          <p:nvPr>
            <p:ph idx="1"/>
          </p:nvPr>
        </p:nvSpPr>
        <p:spPr>
          <a:xfrm>
            <a:off x="609600" y="2714623"/>
            <a:ext cx="109728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7" name="Picture 6" descr="CSP MASTER LOGO cmyk.eps"/>
          <p:cNvPicPr>
            <a:picLocks noChangeAspect="1"/>
          </p:cNvPicPr>
          <p:nvPr userDrawn="1"/>
        </p:nvPicPr>
        <p:blipFill>
          <a:blip r:embed="rId2" cstate="print"/>
          <a:stretch>
            <a:fillRect/>
          </a:stretch>
        </p:blipFill>
        <p:spPr>
          <a:xfrm>
            <a:off x="304800" y="228603"/>
            <a:ext cx="2133600" cy="927075"/>
          </a:xfrm>
          <a:prstGeom prst="rect">
            <a:avLst/>
          </a:prstGeom>
        </p:spPr>
      </p:pic>
    </p:spTree>
    <p:extLst>
      <p:ext uri="{BB962C8B-B14F-4D97-AF65-F5344CB8AC3E}">
        <p14:creationId xmlns:p14="http://schemas.microsoft.com/office/powerpoint/2010/main" val="30536856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3CD2EE-58CC-004C-A6A7-5F7B7AF5C2D2}" type="datetimeFigureOut">
              <a:rPr lang="en-US" smtClean="0"/>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268925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0CC7DE-DA12-459D-8956-22926ECDFF7B}"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AF6F48-C98F-466E-A9AA-77804E175EEC}" type="slidenum">
              <a:rPr lang="en-GB" smtClean="0"/>
              <a:t>‹#›</a:t>
            </a:fld>
            <a:endParaRPr lang="en-GB"/>
          </a:p>
        </p:txBody>
      </p:sp>
    </p:spTree>
    <p:extLst>
      <p:ext uri="{BB962C8B-B14F-4D97-AF65-F5344CB8AC3E}">
        <p14:creationId xmlns:p14="http://schemas.microsoft.com/office/powerpoint/2010/main" val="10689496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3CD2EE-58CC-004C-A6A7-5F7B7AF5C2D2}" type="datetimeFigureOut">
              <a:rPr lang="en-US" smtClean="0"/>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10050017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3CD2EE-58CC-004C-A6A7-5F7B7AF5C2D2}" type="datetimeFigureOut">
              <a:rPr lang="en-US" smtClean="0"/>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21987659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3CD2EE-58CC-004C-A6A7-5F7B7AF5C2D2}" type="datetimeFigureOut">
              <a:rPr lang="en-US" smtClean="0"/>
              <a:t>7/24/2018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1825685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3CD2EE-58CC-004C-A6A7-5F7B7AF5C2D2}" type="datetimeFigureOut">
              <a:rPr lang="en-US" smtClean="0"/>
              <a:t>7/24/2018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582239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3CD2EE-58CC-004C-A6A7-5F7B7AF5C2D2}" type="datetimeFigureOut">
              <a:rPr lang="en-US" smtClean="0"/>
              <a:t>7/24/2018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23781929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CD2EE-58CC-004C-A6A7-5F7B7AF5C2D2}" type="datetimeFigureOut">
              <a:rPr lang="en-US" smtClean="0"/>
              <a:t>7/24/2018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30043546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3CD2EE-58CC-004C-A6A7-5F7B7AF5C2D2}" type="datetimeFigureOut">
              <a:rPr lang="en-US" smtClean="0"/>
              <a:t>7/24/2018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31585497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3CD2EE-58CC-004C-A6A7-5F7B7AF5C2D2}" type="datetimeFigureOut">
              <a:rPr lang="en-US" smtClean="0"/>
              <a:t>7/24/2018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28453527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3CD2EE-58CC-004C-A6A7-5F7B7AF5C2D2}" type="datetimeFigureOut">
              <a:rPr lang="en-US" smtClean="0"/>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443152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3CD2EE-58CC-004C-A6A7-5F7B7AF5C2D2}" type="datetimeFigureOut">
              <a:rPr lang="en-US" smtClean="0"/>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1228542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B0CC7DE-DA12-459D-8956-22926ECDFF7B}" type="datetimeFigureOut">
              <a:rPr lang="en-GB" smtClean="0"/>
              <a:t>24/07/2018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AF6F48-C98F-466E-A9AA-77804E175EEC}" type="slidenum">
              <a:rPr lang="en-GB" smtClean="0"/>
              <a:t>‹#›</a:t>
            </a:fld>
            <a:endParaRPr lang="en-GB"/>
          </a:p>
        </p:txBody>
      </p:sp>
    </p:spTree>
    <p:extLst>
      <p:ext uri="{BB962C8B-B14F-4D97-AF65-F5344CB8AC3E}">
        <p14:creationId xmlns:p14="http://schemas.microsoft.com/office/powerpoint/2010/main" val="15662847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23392" y="1628800"/>
            <a:ext cx="11233149" cy="936625"/>
          </a:xfrm>
        </p:spPr>
        <p:txBody>
          <a:bodyPr/>
          <a:lstStyle>
            <a:lvl1pPr>
              <a:buNone/>
              <a:defRPr lang="en-US" sz="3150" b="1" kern="1200" spc="-113" dirty="0" smtClean="0">
                <a:solidFill>
                  <a:srgbClr val="4E5590"/>
                </a:solidFill>
                <a:latin typeface="Arial Bold"/>
                <a:ea typeface="+mn-ea"/>
                <a:cs typeface="Arial Bold"/>
              </a:defRPr>
            </a:lvl1pPr>
            <a:lvl3pPr>
              <a:buNone/>
              <a:defRPr/>
            </a:lvl3pPr>
            <a:lvl5pPr>
              <a:buNone/>
              <a:defRPr/>
            </a:lvl5pPr>
          </a:lstStyle>
          <a:p>
            <a:pPr lvl="0"/>
            <a:r>
              <a:rPr lang="en-US" dirty="0" smtClean="0"/>
              <a:t>Add title here</a:t>
            </a:r>
          </a:p>
        </p:txBody>
      </p:sp>
      <p:sp>
        <p:nvSpPr>
          <p:cNvPr id="3" name="Content Placeholder 2"/>
          <p:cNvSpPr>
            <a:spLocks noGrp="1"/>
          </p:cNvSpPr>
          <p:nvPr>
            <p:ph idx="1"/>
          </p:nvPr>
        </p:nvSpPr>
        <p:spPr>
          <a:xfrm>
            <a:off x="609600" y="2714623"/>
            <a:ext cx="109728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7" name="Picture 6" descr="CSP MASTER LOGO cmyk.eps"/>
          <p:cNvPicPr>
            <a:picLocks noChangeAspect="1"/>
          </p:cNvPicPr>
          <p:nvPr userDrawn="1"/>
        </p:nvPicPr>
        <p:blipFill>
          <a:blip r:embed="rId2" cstate="print"/>
          <a:stretch>
            <a:fillRect/>
          </a:stretch>
        </p:blipFill>
        <p:spPr>
          <a:xfrm>
            <a:off x="304800" y="228603"/>
            <a:ext cx="2133600" cy="927075"/>
          </a:xfrm>
          <a:prstGeom prst="rect">
            <a:avLst/>
          </a:prstGeom>
        </p:spPr>
      </p:pic>
    </p:spTree>
    <p:extLst>
      <p:ext uri="{BB962C8B-B14F-4D97-AF65-F5344CB8AC3E}">
        <p14:creationId xmlns:p14="http://schemas.microsoft.com/office/powerpoint/2010/main" val="18251798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23392" y="1628800"/>
            <a:ext cx="11233149" cy="936625"/>
          </a:xfrm>
        </p:spPr>
        <p:txBody>
          <a:bodyPr/>
          <a:lstStyle>
            <a:lvl1pPr>
              <a:buNone/>
              <a:defRPr lang="en-US" sz="3150" b="1" kern="1200" spc="-113" dirty="0" smtClean="0">
                <a:solidFill>
                  <a:srgbClr val="4E5590"/>
                </a:solidFill>
                <a:latin typeface="Arial Bold"/>
                <a:ea typeface="+mn-ea"/>
                <a:cs typeface="Arial Bold"/>
              </a:defRPr>
            </a:lvl1pPr>
            <a:lvl3pPr>
              <a:buNone/>
              <a:defRPr/>
            </a:lvl3pPr>
            <a:lvl5pPr>
              <a:buNone/>
              <a:defRPr/>
            </a:lvl5pPr>
          </a:lstStyle>
          <a:p>
            <a:pPr lvl="0"/>
            <a:r>
              <a:rPr lang="en-US" dirty="0" smtClean="0"/>
              <a:t>Add title here</a:t>
            </a:r>
          </a:p>
        </p:txBody>
      </p:sp>
      <p:sp>
        <p:nvSpPr>
          <p:cNvPr id="3" name="Content Placeholder 2"/>
          <p:cNvSpPr>
            <a:spLocks noGrp="1"/>
          </p:cNvSpPr>
          <p:nvPr>
            <p:ph idx="1"/>
          </p:nvPr>
        </p:nvSpPr>
        <p:spPr>
          <a:xfrm>
            <a:off x="609600" y="2714623"/>
            <a:ext cx="109728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7" name="Picture 6" descr="CSP MASTER LOGO cmyk.eps"/>
          <p:cNvPicPr>
            <a:picLocks noChangeAspect="1"/>
          </p:cNvPicPr>
          <p:nvPr userDrawn="1"/>
        </p:nvPicPr>
        <p:blipFill>
          <a:blip r:embed="rId2" cstate="print"/>
          <a:stretch>
            <a:fillRect/>
          </a:stretch>
        </p:blipFill>
        <p:spPr>
          <a:xfrm>
            <a:off x="304800" y="228603"/>
            <a:ext cx="2133600" cy="927075"/>
          </a:xfrm>
          <a:prstGeom prst="rect">
            <a:avLst/>
          </a:prstGeom>
        </p:spPr>
      </p:pic>
    </p:spTree>
    <p:extLst>
      <p:ext uri="{BB962C8B-B14F-4D97-AF65-F5344CB8AC3E}">
        <p14:creationId xmlns:p14="http://schemas.microsoft.com/office/powerpoint/2010/main" val="851126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B0CC7DE-DA12-459D-8956-22926ECDFF7B}" type="datetimeFigureOut">
              <a:rPr lang="en-GB" smtClean="0"/>
              <a:t>24/07/2018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AF6F48-C98F-466E-A9AA-77804E175EEC}" type="slidenum">
              <a:rPr lang="en-GB" smtClean="0"/>
              <a:t>‹#›</a:t>
            </a:fld>
            <a:endParaRPr lang="en-GB"/>
          </a:p>
        </p:txBody>
      </p:sp>
    </p:spTree>
    <p:extLst>
      <p:ext uri="{BB962C8B-B14F-4D97-AF65-F5344CB8AC3E}">
        <p14:creationId xmlns:p14="http://schemas.microsoft.com/office/powerpoint/2010/main" val="279173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B0CC7DE-DA12-459D-8956-22926ECDFF7B}" type="datetimeFigureOut">
              <a:rPr lang="en-GB" smtClean="0"/>
              <a:t>24/07/2018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AF6F48-C98F-466E-A9AA-77804E175EEC}" type="slidenum">
              <a:rPr lang="en-GB" smtClean="0"/>
              <a:t>‹#›</a:t>
            </a:fld>
            <a:endParaRPr lang="en-GB"/>
          </a:p>
        </p:txBody>
      </p:sp>
    </p:spTree>
    <p:extLst>
      <p:ext uri="{BB962C8B-B14F-4D97-AF65-F5344CB8AC3E}">
        <p14:creationId xmlns:p14="http://schemas.microsoft.com/office/powerpoint/2010/main" val="4057091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0CC7DE-DA12-459D-8956-22926ECDFF7B}" type="datetimeFigureOut">
              <a:rPr lang="en-GB" smtClean="0"/>
              <a:t>24/07/2018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AF6F48-C98F-466E-A9AA-77804E175EEC}" type="slidenum">
              <a:rPr lang="en-GB" smtClean="0"/>
              <a:t>‹#›</a:t>
            </a:fld>
            <a:endParaRPr lang="en-GB"/>
          </a:p>
        </p:txBody>
      </p:sp>
    </p:spTree>
    <p:extLst>
      <p:ext uri="{BB962C8B-B14F-4D97-AF65-F5344CB8AC3E}">
        <p14:creationId xmlns:p14="http://schemas.microsoft.com/office/powerpoint/2010/main" val="229383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0CC7DE-DA12-459D-8956-22926ECDFF7B}" type="datetimeFigureOut">
              <a:rPr lang="en-GB" smtClean="0"/>
              <a:t>24/07/2018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AF6F48-C98F-466E-A9AA-77804E175EEC}" type="slidenum">
              <a:rPr lang="en-GB" smtClean="0"/>
              <a:t>‹#›</a:t>
            </a:fld>
            <a:endParaRPr lang="en-GB"/>
          </a:p>
        </p:txBody>
      </p:sp>
    </p:spTree>
    <p:extLst>
      <p:ext uri="{BB962C8B-B14F-4D97-AF65-F5344CB8AC3E}">
        <p14:creationId xmlns:p14="http://schemas.microsoft.com/office/powerpoint/2010/main" val="35237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0CC7DE-DA12-459D-8956-22926ECDFF7B}" type="datetimeFigureOut">
              <a:rPr lang="en-GB" smtClean="0"/>
              <a:t>24/07/2018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AF6F48-C98F-466E-A9AA-77804E175EEC}" type="slidenum">
              <a:rPr lang="en-GB" smtClean="0"/>
              <a:t>‹#›</a:t>
            </a:fld>
            <a:endParaRPr lang="en-GB"/>
          </a:p>
        </p:txBody>
      </p:sp>
    </p:spTree>
    <p:extLst>
      <p:ext uri="{BB962C8B-B14F-4D97-AF65-F5344CB8AC3E}">
        <p14:creationId xmlns:p14="http://schemas.microsoft.com/office/powerpoint/2010/main" val="1123933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CC7DE-DA12-459D-8956-22926ECDFF7B}" type="datetimeFigureOut">
              <a:rPr lang="en-GB" smtClean="0"/>
              <a:t>24/07/2018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AF6F48-C98F-466E-A9AA-77804E175EEC}" type="slidenum">
              <a:rPr lang="en-GB" smtClean="0"/>
              <a:t>‹#›</a:t>
            </a:fld>
            <a:endParaRPr lang="en-GB"/>
          </a:p>
        </p:txBody>
      </p:sp>
    </p:spTree>
    <p:extLst>
      <p:ext uri="{BB962C8B-B14F-4D97-AF65-F5344CB8AC3E}">
        <p14:creationId xmlns:p14="http://schemas.microsoft.com/office/powerpoint/2010/main" val="1901945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endParaRPr lang="en-US" dirty="0"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4AB1E-6B7D-49B7-ABF6-71E4B0AA11BB}" type="datetimeFigureOut">
              <a:rPr lang="en-US" smtClean="0"/>
              <a:pPr/>
              <a:t>7/24/2018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7B4EA-56D5-40A5-951C-369EC0F9CDBA}" type="slidenum">
              <a:rPr lang="en-US" smtClean="0"/>
              <a:pPr/>
              <a:t>‹#›</a:t>
            </a:fld>
            <a:endParaRPr lang="en-US"/>
          </a:p>
        </p:txBody>
      </p:sp>
      <p:pic>
        <p:nvPicPr>
          <p:cNvPr id="7" name="Picture 6"/>
          <p:cNvPicPr>
            <a:picLocks noChangeAspect="1"/>
          </p:cNvPicPr>
          <p:nvPr/>
        </p:nvPicPr>
        <p:blipFill>
          <a:blip r:embed="rId19" cstate="print"/>
          <a:srcRect t="28740"/>
          <a:stretch>
            <a:fillRect/>
          </a:stretch>
        </p:blipFill>
        <p:spPr>
          <a:xfrm>
            <a:off x="0" y="2492896"/>
            <a:ext cx="23097067" cy="11140516"/>
          </a:xfrm>
          <a:prstGeom prst="rect">
            <a:avLst/>
          </a:prstGeom>
        </p:spPr>
      </p:pic>
    </p:spTree>
    <p:extLst>
      <p:ext uri="{BB962C8B-B14F-4D97-AF65-F5344CB8AC3E}">
        <p14:creationId xmlns:p14="http://schemas.microsoft.com/office/powerpoint/2010/main" val="3802264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spcBef>
          <a:spcPct val="0"/>
        </a:spcBef>
        <a:buNone/>
        <a:defRPr lang="en-US" sz="5400" b="1" kern="1200" baseline="30000" dirty="0">
          <a:solidFill>
            <a:srgbClr val="4E5590"/>
          </a:solidFill>
          <a:latin typeface="Arial"/>
          <a:ea typeface="+mn-ea"/>
          <a:cs typeface="Arial"/>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03CD2EE-58CC-004C-A6A7-5F7B7AF5C2D2}" type="datetimeFigureOut">
              <a:rPr lang="en-US" smtClean="0"/>
              <a:t>7/24/2018</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76F054B-E6F7-DD4F-BAB8-1C8178B4DDE5}" type="slidenum">
              <a:rPr lang="en-US" smtClean="0"/>
              <a:t>‹#›</a:t>
            </a:fld>
            <a:endParaRPr lang="en-US" dirty="0"/>
          </a:p>
        </p:txBody>
      </p:sp>
    </p:spTree>
    <p:extLst>
      <p:ext uri="{BB962C8B-B14F-4D97-AF65-F5344CB8AC3E}">
        <p14:creationId xmlns:p14="http://schemas.microsoft.com/office/powerpoint/2010/main" val="248016151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874757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A93C"/>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897103" y="1731592"/>
            <a:ext cx="2586281" cy="3260018"/>
          </a:xfrm>
          <a:prstGeom prst="rect">
            <a:avLst/>
          </a:prstGeom>
        </p:spPr>
      </p:pic>
      <p:pic>
        <p:nvPicPr>
          <p:cNvPr id="6" name="Picture 5"/>
          <p:cNvPicPr>
            <a:picLocks noChangeAspect="1"/>
          </p:cNvPicPr>
          <p:nvPr/>
        </p:nvPicPr>
        <p:blipFill>
          <a:blip r:embed="rId4"/>
          <a:stretch>
            <a:fillRect/>
          </a:stretch>
        </p:blipFill>
        <p:spPr>
          <a:xfrm>
            <a:off x="2694617" y="1731592"/>
            <a:ext cx="2373968" cy="3815692"/>
          </a:xfrm>
          <a:prstGeom prst="rect">
            <a:avLst/>
          </a:prstGeom>
          <a:effectLst>
            <a:glow>
              <a:schemeClr val="accent1">
                <a:alpha val="40000"/>
              </a:schemeClr>
            </a:glow>
          </a:effectLst>
        </p:spPr>
      </p:pic>
    </p:spTree>
    <p:extLst>
      <p:ext uri="{BB962C8B-B14F-4D97-AF65-F5344CB8AC3E}">
        <p14:creationId xmlns:p14="http://schemas.microsoft.com/office/powerpoint/2010/main" val="1147209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A93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1"/>
                </a:solidFill>
              </a:rPr>
              <a:t>Empowering members and exerting influence</a:t>
            </a:r>
            <a:endParaRPr lang="en-GB" b="1"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GB" dirty="0" smtClean="0">
                <a:solidFill>
                  <a:schemeClr val="bg1"/>
                </a:solidFill>
              </a:rPr>
              <a:t>We’ll help physiotherapy networks and communities organise themselves to influence on behalf of the profession and support members so that more people can gain the benefits that physiotherapy can provide. </a:t>
            </a:r>
          </a:p>
          <a:p>
            <a:pPr marL="0" indent="0">
              <a:buNone/>
            </a:pPr>
            <a:endParaRPr lang="en-GB" dirty="0">
              <a:solidFill>
                <a:schemeClr val="bg1"/>
              </a:solidFill>
            </a:endParaRPr>
          </a:p>
          <a:p>
            <a:pPr marL="0" indent="0">
              <a:buNone/>
            </a:pPr>
            <a:r>
              <a:rPr lang="en-GB" dirty="0" smtClean="0">
                <a:solidFill>
                  <a:schemeClr val="bg1"/>
                </a:solidFill>
              </a:rPr>
              <a:t>We will support our members in their regional and local networks and group so that they can: </a:t>
            </a:r>
          </a:p>
          <a:p>
            <a:r>
              <a:rPr lang="en-GB" dirty="0" smtClean="0">
                <a:solidFill>
                  <a:schemeClr val="bg1"/>
                </a:solidFill>
              </a:rPr>
              <a:t>Exert positive influence on decisions that impact on services regionally and nationally</a:t>
            </a:r>
          </a:p>
          <a:p>
            <a:r>
              <a:rPr lang="en-GB" dirty="0" smtClean="0">
                <a:solidFill>
                  <a:schemeClr val="bg1"/>
                </a:solidFill>
              </a:rPr>
              <a:t>Engage fellow members actively in countries, regions, localities and workplaces</a:t>
            </a:r>
          </a:p>
          <a:p>
            <a:pPr marL="0" indent="0" algn="r">
              <a:buNone/>
            </a:pPr>
            <a:r>
              <a:rPr lang="en-GB" dirty="0" smtClean="0">
                <a:solidFill>
                  <a:schemeClr val="bg1"/>
                </a:solidFill>
              </a:rPr>
              <a:t>(CSP Corporate Strategy, 2017-20)</a:t>
            </a:r>
            <a:endParaRPr lang="en-GB" dirty="0">
              <a:solidFill>
                <a:schemeClr val="bg1"/>
              </a:solidFill>
            </a:endParaRPr>
          </a:p>
        </p:txBody>
      </p:sp>
    </p:spTree>
    <p:extLst>
      <p:ext uri="{BB962C8B-B14F-4D97-AF65-F5344CB8AC3E}">
        <p14:creationId xmlns:p14="http://schemas.microsoft.com/office/powerpoint/2010/main" val="1625064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3"/>
          <a:stretch>
            <a:fillRect/>
          </a:stretch>
        </p:blipFill>
        <p:spPr>
          <a:xfrm>
            <a:off x="2423593" y="1052737"/>
            <a:ext cx="7489567" cy="210684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9577" y="3573017"/>
            <a:ext cx="3179445" cy="2004773"/>
          </a:xfrm>
          <a:prstGeom prst="rect">
            <a:avLst/>
          </a:prstGeom>
        </p:spPr>
      </p:pic>
    </p:spTree>
    <p:extLst>
      <p:ext uri="{BB962C8B-B14F-4D97-AF65-F5344CB8AC3E}">
        <p14:creationId xmlns:p14="http://schemas.microsoft.com/office/powerpoint/2010/main" val="838826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rgbClr val="5D2884"/>
                </a:solidFill>
              </a:rPr>
              <a:t>My own tips for influencing</a:t>
            </a:r>
            <a:endParaRPr lang="en-GB" dirty="0">
              <a:solidFill>
                <a:srgbClr val="5D2884"/>
              </a:solidFill>
            </a:endParaRPr>
          </a:p>
        </p:txBody>
      </p:sp>
      <p:sp>
        <p:nvSpPr>
          <p:cNvPr id="5" name="Content Placeholder 4"/>
          <p:cNvSpPr>
            <a:spLocks noGrp="1"/>
          </p:cNvSpPr>
          <p:nvPr>
            <p:ph sz="half" idx="1"/>
          </p:nvPr>
        </p:nvSpPr>
        <p:spPr/>
        <p:txBody>
          <a:bodyPr>
            <a:normAutofit fontScale="92500" lnSpcReduction="20000"/>
          </a:bodyPr>
          <a:lstStyle/>
          <a:p>
            <a:pPr marL="385763" indent="-385763">
              <a:buFont typeface="+mj-lt"/>
              <a:buAutoNum type="arabicPeriod"/>
            </a:pPr>
            <a:r>
              <a:rPr lang="en-GB" dirty="0" smtClean="0">
                <a:solidFill>
                  <a:srgbClr val="5D2884"/>
                </a:solidFill>
              </a:rPr>
              <a:t>Walk in their shoes</a:t>
            </a:r>
          </a:p>
          <a:p>
            <a:pPr marL="385763" indent="-385763">
              <a:buFont typeface="+mj-lt"/>
              <a:buAutoNum type="arabicPeriod"/>
            </a:pPr>
            <a:r>
              <a:rPr lang="en-GB" dirty="0" smtClean="0">
                <a:solidFill>
                  <a:srgbClr val="5D2884"/>
                </a:solidFill>
              </a:rPr>
              <a:t>Avoid self-interest</a:t>
            </a:r>
          </a:p>
          <a:p>
            <a:pPr marL="385763" indent="-385763">
              <a:buFont typeface="+mj-lt"/>
              <a:buAutoNum type="arabicPeriod"/>
            </a:pPr>
            <a:r>
              <a:rPr lang="en-GB" dirty="0" smtClean="0">
                <a:solidFill>
                  <a:srgbClr val="5D2884"/>
                </a:solidFill>
              </a:rPr>
              <a:t>Respect</a:t>
            </a:r>
          </a:p>
          <a:p>
            <a:pPr marL="385763" indent="-385763">
              <a:buFont typeface="+mj-lt"/>
              <a:buAutoNum type="arabicPeriod"/>
            </a:pPr>
            <a:r>
              <a:rPr lang="en-GB" dirty="0" smtClean="0">
                <a:solidFill>
                  <a:srgbClr val="5D2884"/>
                </a:solidFill>
              </a:rPr>
              <a:t>Preparation</a:t>
            </a:r>
          </a:p>
          <a:p>
            <a:pPr marL="385763" indent="-385763">
              <a:buFont typeface="+mj-lt"/>
              <a:buAutoNum type="arabicPeriod"/>
            </a:pPr>
            <a:r>
              <a:rPr lang="en-GB" dirty="0" smtClean="0">
                <a:solidFill>
                  <a:srgbClr val="5D2884"/>
                </a:solidFill>
              </a:rPr>
              <a:t>Alliance building</a:t>
            </a:r>
          </a:p>
          <a:p>
            <a:pPr marL="385763" indent="-385763">
              <a:buFont typeface="+mj-lt"/>
              <a:buAutoNum type="arabicPeriod"/>
            </a:pPr>
            <a:r>
              <a:rPr lang="en-GB" dirty="0" smtClean="0">
                <a:solidFill>
                  <a:srgbClr val="5D2884"/>
                </a:solidFill>
              </a:rPr>
              <a:t>Tell a story</a:t>
            </a:r>
          </a:p>
          <a:p>
            <a:pPr marL="385763" indent="-385763">
              <a:buFont typeface="+mj-lt"/>
              <a:buAutoNum type="arabicPeriod"/>
            </a:pPr>
            <a:r>
              <a:rPr lang="en-GB" dirty="0" smtClean="0">
                <a:solidFill>
                  <a:srgbClr val="5D2884"/>
                </a:solidFill>
              </a:rPr>
              <a:t>Private persuasion vs public passion</a:t>
            </a:r>
          </a:p>
          <a:p>
            <a:pPr marL="385763" indent="-385763">
              <a:buFont typeface="+mj-lt"/>
              <a:buAutoNum type="arabicPeriod"/>
            </a:pPr>
            <a:r>
              <a:rPr lang="en-GB" dirty="0" smtClean="0">
                <a:solidFill>
                  <a:srgbClr val="5D2884"/>
                </a:solidFill>
              </a:rPr>
              <a:t>Resilience</a:t>
            </a:r>
            <a:endParaRPr lang="en-GB" dirty="0">
              <a:solidFill>
                <a:srgbClr val="5D2884"/>
              </a:solidFill>
            </a:endParaRP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10312" y="2125267"/>
            <a:ext cx="3944870" cy="2288024"/>
          </a:xfr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3491" y="4845363"/>
            <a:ext cx="1590675" cy="1002987"/>
          </a:xfrm>
          <a:prstGeom prst="rect">
            <a:avLst/>
          </a:prstGeom>
        </p:spPr>
      </p:pic>
    </p:spTree>
    <p:extLst>
      <p:ext uri="{BB962C8B-B14F-4D97-AF65-F5344CB8AC3E}">
        <p14:creationId xmlns:p14="http://schemas.microsoft.com/office/powerpoint/2010/main" val="2139329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5D2884"/>
                </a:solidFill>
              </a:rPr>
              <a:t>Others’ thoughts on influencing approaches</a:t>
            </a:r>
            <a:endParaRPr lang="en-GB" dirty="0">
              <a:solidFill>
                <a:srgbClr val="5D2884"/>
              </a:solidFill>
            </a:endParaRPr>
          </a:p>
        </p:txBody>
      </p:sp>
      <p:sp>
        <p:nvSpPr>
          <p:cNvPr id="4" name="Content Placeholder 3"/>
          <p:cNvSpPr>
            <a:spLocks noGrp="1"/>
          </p:cNvSpPr>
          <p:nvPr>
            <p:ph sz="half" idx="2"/>
          </p:nvPr>
        </p:nvSpPr>
        <p:spPr/>
        <p:txBody>
          <a:bodyPr>
            <a:normAutofit/>
          </a:bodyPr>
          <a:lstStyle/>
          <a:p>
            <a:endParaRPr lang="en-GB" dirty="0"/>
          </a:p>
          <a:p>
            <a:endParaRPr lang="en-GB" dirty="0" smtClean="0"/>
          </a:p>
          <a:p>
            <a:endParaRPr lang="en-GB" dirty="0"/>
          </a:p>
          <a:p>
            <a:endParaRPr lang="en-GB" dirty="0" smtClean="0"/>
          </a:p>
          <a:p>
            <a:endParaRPr lang="en-GB" dirty="0"/>
          </a:p>
          <a:p>
            <a:endParaRPr lang="en-GB" dirty="0"/>
          </a:p>
          <a:p>
            <a:endParaRPr lang="en-GB" dirty="0"/>
          </a:p>
          <a:p>
            <a:endParaRPr lang="en-GB" dirty="0"/>
          </a:p>
        </p:txBody>
      </p:sp>
      <p:sp>
        <p:nvSpPr>
          <p:cNvPr id="6" name="Rounded Rectangle 5"/>
          <p:cNvSpPr/>
          <p:nvPr/>
        </p:nvSpPr>
        <p:spPr>
          <a:xfrm>
            <a:off x="2152650" y="2226469"/>
            <a:ext cx="3760470" cy="3263504"/>
          </a:xfrm>
          <a:prstGeom prst="roundRect">
            <a:avLst/>
          </a:prstGeom>
          <a:solidFill>
            <a:srgbClr val="F0AB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white"/>
                </a:solidFill>
                <a:effectLst/>
                <a:uLnTx/>
                <a:uFillTx/>
                <a:latin typeface="Calibri"/>
                <a:ea typeface="+mn-ea"/>
                <a:cs typeface="+mn-cs"/>
              </a:rPr>
              <a:t>Get into their heads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white"/>
                </a:solidFill>
                <a:effectLst/>
                <a:uLnTx/>
                <a:uFillTx/>
                <a:latin typeface="Calibri"/>
                <a:ea typeface="+mn-ea"/>
                <a:cs typeface="+mn-cs"/>
              </a:rPr>
              <a:t>Get out of your comfort zone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white"/>
                </a:solidFill>
                <a:effectLst/>
                <a:uLnTx/>
                <a:uFillTx/>
                <a:latin typeface="Calibri"/>
                <a:ea typeface="+mn-ea"/>
                <a:cs typeface="+mn-cs"/>
              </a:rPr>
              <a:t>Find an friend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white"/>
                </a:solidFill>
                <a:effectLst/>
                <a:uLnTx/>
                <a:uFillTx/>
                <a:latin typeface="Calibri"/>
                <a:ea typeface="+mn-ea"/>
                <a:cs typeface="+mn-cs"/>
              </a:rPr>
              <a:t>Pull, don’t push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white"/>
                </a:solidFill>
                <a:effectLst/>
                <a:uLnTx/>
                <a:uFillTx/>
                <a:latin typeface="Calibri"/>
                <a:ea typeface="+mn-ea"/>
                <a:cs typeface="+mn-cs"/>
              </a:rPr>
              <a:t>Think about style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white"/>
                </a:solidFill>
                <a:effectLst/>
                <a:uLnTx/>
                <a:uFillTx/>
                <a:latin typeface="Calibri"/>
                <a:ea typeface="+mn-ea"/>
                <a:cs typeface="+mn-cs"/>
              </a:rPr>
              <a:t>Be united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white"/>
                </a:solidFill>
                <a:effectLst/>
                <a:uLnTx/>
                <a:uFillTx/>
                <a:latin typeface="Calibri"/>
                <a:ea typeface="+mn-ea"/>
                <a:cs typeface="+mn-cs"/>
              </a:rPr>
              <a:t>You win some, you lose some</a:t>
            </a:r>
          </a:p>
        </p:txBody>
      </p:sp>
      <p:sp>
        <p:nvSpPr>
          <p:cNvPr id="7" name="Rounded Rectangle 6"/>
          <p:cNvSpPr/>
          <p:nvPr/>
        </p:nvSpPr>
        <p:spPr>
          <a:xfrm>
            <a:off x="6313170" y="2226469"/>
            <a:ext cx="3726180" cy="651510"/>
          </a:xfrm>
          <a:prstGeom prst="roundRect">
            <a:avLst/>
          </a:prstGeom>
          <a:solidFill>
            <a:srgbClr val="F0AB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prstClr val="white"/>
                </a:solidFill>
                <a:effectLst/>
                <a:uLnTx/>
                <a:uFillTx/>
                <a:latin typeface="Calibri"/>
                <a:ea typeface="+mn-ea"/>
                <a:cs typeface="+mn-cs"/>
              </a:rPr>
              <a:t>Use humour, gender and sprinkling stardust</a:t>
            </a:r>
          </a:p>
        </p:txBody>
      </p:sp>
      <p:sp>
        <p:nvSpPr>
          <p:cNvPr id="8" name="Rounded Rectangle 7"/>
          <p:cNvSpPr/>
          <p:nvPr/>
        </p:nvSpPr>
        <p:spPr>
          <a:xfrm>
            <a:off x="6313170" y="3074670"/>
            <a:ext cx="3726180" cy="525780"/>
          </a:xfrm>
          <a:prstGeom prst="roundRect">
            <a:avLst/>
          </a:prstGeom>
          <a:solidFill>
            <a:srgbClr val="F0AB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prstClr val="white"/>
                </a:solidFill>
                <a:effectLst/>
                <a:uLnTx/>
                <a:uFillTx/>
                <a:latin typeface="Calibri"/>
                <a:ea typeface="+mn-ea"/>
                <a:cs typeface="+mn-cs"/>
              </a:rPr>
              <a:t>Aim to achieve ¼ turns</a:t>
            </a:r>
          </a:p>
        </p:txBody>
      </p:sp>
      <p:sp>
        <p:nvSpPr>
          <p:cNvPr id="9" name="Rounded Rectangle 8"/>
          <p:cNvSpPr/>
          <p:nvPr/>
        </p:nvSpPr>
        <p:spPr>
          <a:xfrm>
            <a:off x="6313170" y="3863341"/>
            <a:ext cx="3726180" cy="1626632"/>
          </a:xfrm>
          <a:prstGeom prst="roundRect">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white"/>
                </a:solidFill>
                <a:effectLst/>
                <a:uLnTx/>
                <a:uFillTx/>
                <a:latin typeface="Calibri"/>
                <a:ea typeface="+mn-ea"/>
                <a:cs typeface="+mn-cs"/>
              </a:rPr>
              <a:t>Rationalise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white"/>
                </a:solidFill>
                <a:effectLst/>
                <a:uLnTx/>
                <a:uFillTx/>
                <a:latin typeface="Calibri"/>
                <a:ea typeface="+mn-ea"/>
                <a:cs typeface="+mn-cs"/>
              </a:rPr>
              <a:t>Assert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white"/>
                </a:solidFill>
                <a:effectLst/>
                <a:uLnTx/>
                <a:uFillTx/>
                <a:latin typeface="Calibri"/>
                <a:ea typeface="+mn-ea"/>
                <a:cs typeface="+mn-cs"/>
              </a:rPr>
              <a:t>Negotiate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white"/>
                </a:solidFill>
                <a:effectLst/>
                <a:uLnTx/>
                <a:uFillTx/>
                <a:latin typeface="Calibri"/>
                <a:ea typeface="+mn-ea"/>
                <a:cs typeface="+mn-cs"/>
              </a:rPr>
              <a:t>Inspire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white"/>
                </a:solidFill>
                <a:effectLst/>
                <a:uLnTx/>
                <a:uFillTx/>
                <a:latin typeface="Calibri"/>
                <a:ea typeface="+mn-ea"/>
                <a:cs typeface="+mn-cs"/>
              </a:rPr>
              <a:t>Build bridges</a:t>
            </a:r>
          </a:p>
        </p:txBody>
      </p:sp>
    </p:spTree>
    <p:extLst>
      <p:ext uri="{BB962C8B-B14F-4D97-AF65-F5344CB8AC3E}">
        <p14:creationId xmlns:p14="http://schemas.microsoft.com/office/powerpoint/2010/main" val="314286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solidFill>
                  <a:srgbClr val="5D2884"/>
                </a:solidFill>
              </a:rPr>
              <a:t>Developing your own style of influencing</a:t>
            </a:r>
            <a:endParaRPr lang="en-GB" dirty="0">
              <a:solidFill>
                <a:srgbClr val="5D2884"/>
              </a:solidFill>
            </a:endParaRPr>
          </a:p>
        </p:txBody>
      </p:sp>
      <p:sp>
        <p:nvSpPr>
          <p:cNvPr id="6" name="Content Placeholder 5"/>
          <p:cNvSpPr>
            <a:spLocks noGrp="1"/>
          </p:cNvSpPr>
          <p:nvPr>
            <p:ph idx="1"/>
          </p:nvPr>
        </p:nvSpPr>
        <p:spPr>
          <a:xfrm>
            <a:off x="1889760" y="1916170"/>
            <a:ext cx="8229600" cy="4525963"/>
          </a:xfrm>
        </p:spPr>
        <p:txBody>
          <a:bodyPr>
            <a:normAutofit/>
          </a:bodyPr>
          <a:lstStyle/>
          <a:p>
            <a:pPr marL="385763" indent="-385763">
              <a:buFont typeface="+mj-lt"/>
              <a:buAutoNum type="arabicPeriod"/>
            </a:pPr>
            <a:r>
              <a:rPr lang="en-GB" sz="2400" dirty="0">
                <a:solidFill>
                  <a:srgbClr val="5D2884"/>
                </a:solidFill>
              </a:rPr>
              <a:t>Look to the published evidence base around influencing</a:t>
            </a:r>
          </a:p>
          <a:p>
            <a:pPr marL="385763" indent="-385763">
              <a:buFont typeface="+mj-lt"/>
              <a:buAutoNum type="arabicPeriod"/>
            </a:pPr>
            <a:r>
              <a:rPr lang="en-GB" sz="2400" dirty="0">
                <a:solidFill>
                  <a:srgbClr val="5D2884"/>
                </a:solidFill>
              </a:rPr>
              <a:t>Reflect on your successes and failures</a:t>
            </a:r>
          </a:p>
          <a:p>
            <a:pPr marL="385763" indent="-385763">
              <a:buFont typeface="+mj-lt"/>
              <a:buAutoNum type="arabicPeriod"/>
            </a:pPr>
            <a:r>
              <a:rPr lang="en-GB" sz="2400" dirty="0">
                <a:solidFill>
                  <a:srgbClr val="5D2884"/>
                </a:solidFill>
              </a:rPr>
              <a:t>Be yourself</a:t>
            </a:r>
          </a:p>
          <a:p>
            <a:pPr marL="385763" indent="-385763">
              <a:buFont typeface="+mj-lt"/>
              <a:buAutoNum type="arabicPeriod"/>
            </a:pPr>
            <a:r>
              <a:rPr lang="en-GB" sz="2400" dirty="0">
                <a:solidFill>
                  <a:srgbClr val="5D2884"/>
                </a:solidFill>
              </a:rPr>
              <a:t>Learn from others</a:t>
            </a:r>
          </a:p>
          <a:p>
            <a:pPr marL="385763" indent="-385763">
              <a:buFont typeface="+mj-lt"/>
              <a:buAutoNum type="arabicPeriod"/>
            </a:pPr>
            <a:r>
              <a:rPr lang="en-GB" sz="2400" dirty="0">
                <a:solidFill>
                  <a:srgbClr val="5D2884"/>
                </a:solidFill>
              </a:rPr>
              <a:t>Seek mentorship</a:t>
            </a:r>
          </a:p>
          <a:p>
            <a:pPr marL="385763" indent="-385763">
              <a:buFont typeface="+mj-lt"/>
              <a:buAutoNum type="arabicPeriod"/>
            </a:pPr>
            <a:r>
              <a:rPr lang="en-GB" sz="2400" dirty="0">
                <a:solidFill>
                  <a:srgbClr val="5D2884"/>
                </a:solidFill>
              </a:rPr>
              <a:t>Practice, practice, practice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2104" y="2924944"/>
            <a:ext cx="2777490" cy="2277542"/>
          </a:xfrm>
          <a:prstGeom prst="rect">
            <a:avLst/>
          </a:prstGeom>
        </p:spPr>
      </p:pic>
    </p:spTree>
    <p:extLst>
      <p:ext uri="{BB962C8B-B14F-4D97-AF65-F5344CB8AC3E}">
        <p14:creationId xmlns:p14="http://schemas.microsoft.com/office/powerpoint/2010/main" val="2844722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480" y="242888"/>
            <a:ext cx="5292090" cy="6615113"/>
          </a:xfrm>
          <a:prstGeom prst="rect">
            <a:avLst/>
          </a:prstGeom>
        </p:spPr>
      </p:pic>
      <p:sp>
        <p:nvSpPr>
          <p:cNvPr id="5" name="TextBox 4"/>
          <p:cNvSpPr txBox="1"/>
          <p:nvPr/>
        </p:nvSpPr>
        <p:spPr>
          <a:xfrm>
            <a:off x="6189009" y="1238126"/>
            <a:ext cx="317754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oper Black" panose="0208090404030B020404" pitchFamily="18" charset="0"/>
                <a:ea typeface="+mn-ea"/>
                <a:cs typeface="+mn-cs"/>
              </a:rPr>
              <a:t>EAST MIDLANDS NEEDS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 </a:t>
            </a:r>
            <a:r>
              <a:rPr kumimoji="0" lang="en-GB" sz="5400" b="0" i="0" u="none" strike="noStrike" kern="1200" cap="none" spc="0" normalizeH="0" baseline="0" noProof="0" dirty="0">
                <a:ln>
                  <a:noFill/>
                </a:ln>
                <a:solidFill>
                  <a:srgbClr val="CC0000"/>
                </a:solidFill>
                <a:effectLst/>
                <a:uLnTx/>
                <a:uFillTx/>
                <a:latin typeface="Cooper Black" panose="0208090404030B020404" pitchFamily="18" charset="0"/>
                <a:ea typeface="+mn-ea"/>
                <a:cs typeface="+mn-cs"/>
              </a:rPr>
              <a:t>YOU!</a:t>
            </a:r>
          </a:p>
        </p:txBody>
      </p:sp>
      <p:sp>
        <p:nvSpPr>
          <p:cNvPr id="6" name="5-Point Star 5"/>
          <p:cNvSpPr/>
          <p:nvPr/>
        </p:nvSpPr>
        <p:spPr>
          <a:xfrm>
            <a:off x="6870352" y="843251"/>
            <a:ext cx="217170" cy="240030"/>
          </a:xfrm>
          <a:prstGeom prst="star5">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sp>
        <p:nvSpPr>
          <p:cNvPr id="7" name="5-Point Star 6"/>
          <p:cNvSpPr/>
          <p:nvPr/>
        </p:nvSpPr>
        <p:spPr>
          <a:xfrm>
            <a:off x="8357927" y="832859"/>
            <a:ext cx="217170" cy="240030"/>
          </a:xfrm>
          <a:prstGeom prst="star5">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5-Point Star 7"/>
          <p:cNvSpPr/>
          <p:nvPr/>
        </p:nvSpPr>
        <p:spPr>
          <a:xfrm>
            <a:off x="7634354" y="832859"/>
            <a:ext cx="217170" cy="240030"/>
          </a:xfrm>
          <a:prstGeom prst="star5">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sp>
        <p:nvSpPr>
          <p:cNvPr id="9" name="5-Point Star 8"/>
          <p:cNvSpPr/>
          <p:nvPr/>
        </p:nvSpPr>
        <p:spPr>
          <a:xfrm>
            <a:off x="7234933" y="843251"/>
            <a:ext cx="217170" cy="240030"/>
          </a:xfrm>
          <a:prstGeom prst="star5">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sp>
        <p:nvSpPr>
          <p:cNvPr id="10" name="5-Point Star 9"/>
          <p:cNvSpPr/>
          <p:nvPr/>
        </p:nvSpPr>
        <p:spPr>
          <a:xfrm>
            <a:off x="7998935" y="832859"/>
            <a:ext cx="217170" cy="240030"/>
          </a:xfrm>
          <a:prstGeom prst="star5">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p:cNvSpPr txBox="1"/>
          <p:nvPr/>
        </p:nvSpPr>
        <p:spPr>
          <a:xfrm>
            <a:off x="6816589" y="2337771"/>
            <a:ext cx="2069870" cy="3000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Cooper Black" panose="0208090404030B020404" pitchFamily="18" charset="0"/>
                <a:ea typeface="+mn-ea"/>
                <a:cs typeface="+mn-cs"/>
              </a:rPr>
              <a:t>#INFLUENCE</a:t>
            </a:r>
          </a:p>
        </p:txBody>
      </p:sp>
    </p:spTree>
    <p:extLst>
      <p:ext uri="{BB962C8B-B14F-4D97-AF65-F5344CB8AC3E}">
        <p14:creationId xmlns:p14="http://schemas.microsoft.com/office/powerpoint/2010/main" val="4189737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359696" y="1124744"/>
            <a:ext cx="6186002" cy="2052228"/>
          </a:xfrm>
          <a:prstGeom prst="rect">
            <a:avLst/>
          </a:prstGeom>
        </p:spPr>
      </p:pic>
      <p:sp>
        <p:nvSpPr>
          <p:cNvPr id="7" name="TextBox 6"/>
          <p:cNvSpPr txBox="1"/>
          <p:nvPr/>
        </p:nvSpPr>
        <p:spPr>
          <a:xfrm>
            <a:off x="3215680" y="3429000"/>
            <a:ext cx="6552728" cy="245451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0" i="0" u="none" strike="noStrike" kern="1200" cap="none" spc="0" normalizeH="0" baseline="0" noProof="0" dirty="0">
                <a:ln>
                  <a:noFill/>
                </a:ln>
                <a:solidFill>
                  <a:srgbClr val="5D2884"/>
                </a:solidFill>
                <a:effectLst/>
                <a:uLnTx/>
                <a:uFillTx/>
                <a:latin typeface="Calibri"/>
                <a:ea typeface="+mn-ea"/>
                <a:cs typeface="+mn-cs"/>
              </a:rPr>
              <a:t>Evidence matters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0" i="0" u="none" strike="noStrike" kern="1200" cap="none" spc="0" normalizeH="0" baseline="0" noProof="0" dirty="0">
                <a:ln>
                  <a:noFill/>
                </a:ln>
                <a:solidFill>
                  <a:srgbClr val="5D2884"/>
                </a:solidFill>
                <a:effectLst/>
                <a:uLnTx/>
                <a:uFillTx/>
                <a:latin typeface="Calibri"/>
                <a:ea typeface="+mn-ea"/>
                <a:cs typeface="+mn-cs"/>
              </a:rPr>
              <a:t>LEAD: Leadership Exploration, Advocacy &amp; Development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0" i="0" u="none" strike="noStrike" kern="1200" cap="none" spc="0" normalizeH="0" baseline="0" noProof="0" dirty="0">
                <a:ln>
                  <a:noFill/>
                </a:ln>
                <a:solidFill>
                  <a:srgbClr val="5D2884"/>
                </a:solidFill>
                <a:effectLst/>
                <a:uLnTx/>
                <a:uFillTx/>
                <a:latin typeface="Calibri"/>
                <a:ea typeface="+mn-ea"/>
                <a:cs typeface="+mn-cs"/>
              </a:rPr>
              <a:t>Our Digital Movement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0" i="0" u="none" strike="noStrike" kern="1200" cap="none" spc="0" normalizeH="0" baseline="0" noProof="0" dirty="0">
                <a:ln>
                  <a:noFill/>
                </a:ln>
                <a:solidFill>
                  <a:srgbClr val="5D2884"/>
                </a:solidFill>
                <a:effectLst/>
                <a:uLnTx/>
                <a:uFillTx/>
                <a:latin typeface="Calibri"/>
                <a:ea typeface="+mn-ea"/>
                <a:cs typeface="+mn-cs"/>
              </a:rPr>
              <a:t>Your service, your improvement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3156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79576" y="2070494"/>
            <a:ext cx="7772400" cy="1430515"/>
          </a:xfrm>
        </p:spPr>
        <p:txBody>
          <a:bodyPr>
            <a:noAutofit/>
          </a:bodyPr>
          <a:lstStyle/>
          <a:p>
            <a:r>
              <a:rPr lang="en-GB" sz="7200" dirty="0">
                <a:solidFill>
                  <a:srgbClr val="5D2884"/>
                </a:solidFill>
              </a:rPr>
              <a:t>Communication Skills</a:t>
            </a:r>
            <a:r>
              <a:rPr lang="en-GB" dirty="0"/>
              <a:t/>
            </a:r>
            <a:br>
              <a:rPr lang="en-GB" dirty="0"/>
            </a:br>
            <a:endParaRPr lang="en-GB" dirty="0"/>
          </a:p>
        </p:txBody>
      </p:sp>
      <p:sp>
        <p:nvSpPr>
          <p:cNvPr id="5" name="Subtitle 4"/>
          <p:cNvSpPr>
            <a:spLocks noGrp="1"/>
          </p:cNvSpPr>
          <p:nvPr>
            <p:ph type="subTitle" idx="1"/>
          </p:nvPr>
        </p:nvSpPr>
        <p:spPr>
          <a:xfrm>
            <a:off x="1703512" y="3573016"/>
            <a:ext cx="8712968" cy="2664296"/>
          </a:xfrm>
        </p:spPr>
        <p:txBody>
          <a:bodyPr>
            <a:noAutofit/>
          </a:bodyPr>
          <a:lstStyle/>
          <a:p>
            <a:r>
              <a:rPr lang="en-GB" sz="2800" b="1" dirty="0">
                <a:solidFill>
                  <a:srgbClr val="5D2884"/>
                </a:solidFill>
              </a:rPr>
              <a:t>Jack March</a:t>
            </a:r>
          </a:p>
          <a:p>
            <a:r>
              <a:rPr lang="en-GB" sz="2800" dirty="0">
                <a:solidFill>
                  <a:srgbClr val="5D2884"/>
                </a:solidFill>
              </a:rPr>
              <a:t>Chews Health Rheumatology Clinical Lead</a:t>
            </a:r>
          </a:p>
        </p:txBody>
      </p:sp>
    </p:spTree>
    <p:extLst>
      <p:ext uri="{BB962C8B-B14F-4D97-AF65-F5344CB8AC3E}">
        <p14:creationId xmlns:p14="http://schemas.microsoft.com/office/powerpoint/2010/main" val="3398779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91D438A-7D48-49D2-877F-99F4DD50623E}"/>
              </a:ext>
            </a:extLst>
          </p:cNvPr>
          <p:cNvSpPr>
            <a:spLocks noGrp="1" noChangeArrowheads="1"/>
          </p:cNvSpPr>
          <p:nvPr>
            <p:ph type="ctrTitle"/>
          </p:nvPr>
        </p:nvSpPr>
        <p:spPr>
          <a:xfrm>
            <a:off x="2423592" y="1628801"/>
            <a:ext cx="7772400" cy="1110457"/>
          </a:xfrm>
        </p:spPr>
        <p:txBody>
          <a:bodyPr>
            <a:noAutofit/>
          </a:bodyPr>
          <a:lstStyle/>
          <a:p>
            <a:pPr eaLnBrk="1" hangingPunct="1">
              <a:defRPr/>
            </a:pPr>
            <a:r>
              <a:rPr lang="en-GB" sz="8000" dirty="0">
                <a:solidFill>
                  <a:srgbClr val="5D2884"/>
                </a:solidFill>
                <a:latin typeface="Arial" panose="020B0604020202020204" pitchFamily="34" charset="0"/>
                <a:cs typeface="Arial" panose="020B0604020202020204" pitchFamily="34" charset="0"/>
              </a:rPr>
              <a:t>Agenda</a:t>
            </a:r>
            <a:endParaRPr lang="en-US" sz="8000" dirty="0">
              <a:solidFill>
                <a:srgbClr val="5D2884"/>
              </a:solidFill>
              <a:latin typeface="Arial" panose="020B0604020202020204" pitchFamily="34" charset="0"/>
              <a:cs typeface="Arial" panose="020B0604020202020204" pitchFamily="34" charset="0"/>
            </a:endParaRPr>
          </a:p>
        </p:txBody>
      </p:sp>
      <p:sp>
        <p:nvSpPr>
          <p:cNvPr id="8" name="Rectangle 2">
            <a:extLst>
              <a:ext uri="{FF2B5EF4-FFF2-40B4-BE49-F238E27FC236}">
                <a16:creationId xmlns:a16="http://schemas.microsoft.com/office/drawing/2014/main" id="{9409391F-4FE0-46BC-BA89-3376015EB2F7}"/>
              </a:ext>
            </a:extLst>
          </p:cNvPr>
          <p:cNvSpPr txBox="1">
            <a:spLocks noChangeArrowheads="1"/>
          </p:cNvSpPr>
          <p:nvPr/>
        </p:nvSpPr>
        <p:spPr bwMode="auto">
          <a:xfrm>
            <a:off x="2351584" y="2636913"/>
            <a:ext cx="7772400" cy="1551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a:lstStyle>
          <a:p>
            <a:pPr marL="5715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3200" b="1" i="0" u="none" strike="noStrike" kern="0" cap="none" spc="0" normalizeH="0" baseline="0" noProof="0" dirty="0">
                <a:ln>
                  <a:noFill/>
                </a:ln>
                <a:solidFill>
                  <a:srgbClr val="5D2884"/>
                </a:solidFill>
                <a:effectLst/>
                <a:uLnTx/>
                <a:uFillTx/>
                <a:latin typeface="Arial" panose="020B0604020202020204" pitchFamily="34" charset="0"/>
                <a:ea typeface="+mj-ea"/>
                <a:cs typeface="Arial" panose="020B0604020202020204" pitchFamily="34" charset="0"/>
              </a:rPr>
              <a:t>Types of (relevant) communication</a:t>
            </a:r>
          </a:p>
          <a:p>
            <a:pPr marL="5715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3200" b="1" i="0" u="none" strike="noStrike" kern="0" cap="none" spc="0" normalizeH="0" baseline="0" noProof="0" dirty="0">
                <a:ln>
                  <a:noFill/>
                </a:ln>
                <a:solidFill>
                  <a:srgbClr val="5D2884"/>
                </a:solidFill>
                <a:effectLst/>
                <a:uLnTx/>
                <a:uFillTx/>
                <a:latin typeface="Arial" panose="020B0604020202020204" pitchFamily="34" charset="0"/>
                <a:ea typeface="+mj-ea"/>
                <a:cs typeface="Arial" panose="020B0604020202020204" pitchFamily="34" charset="0"/>
              </a:rPr>
              <a:t>Reach</a:t>
            </a:r>
          </a:p>
          <a:p>
            <a:pPr marL="5715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3200" b="1" i="0" u="none" strike="noStrike" kern="0" cap="none" spc="0" normalizeH="0" baseline="0" noProof="0" dirty="0">
                <a:ln>
                  <a:noFill/>
                </a:ln>
                <a:solidFill>
                  <a:srgbClr val="5D2884"/>
                </a:solidFill>
                <a:effectLst/>
                <a:uLnTx/>
                <a:uFillTx/>
                <a:latin typeface="Arial" panose="020B0604020202020204" pitchFamily="34" charset="0"/>
                <a:ea typeface="+mj-ea"/>
                <a:cs typeface="Arial" panose="020B0604020202020204" pitchFamily="34" charset="0"/>
              </a:rPr>
              <a:t>Impact</a:t>
            </a:r>
          </a:p>
        </p:txBody>
      </p:sp>
    </p:spTree>
    <p:extLst>
      <p:ext uri="{BB962C8B-B14F-4D97-AF65-F5344CB8AC3E}">
        <p14:creationId xmlns:p14="http://schemas.microsoft.com/office/powerpoint/2010/main" val="399121274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79576" y="2070494"/>
            <a:ext cx="7772400" cy="1470025"/>
          </a:xfrm>
        </p:spPr>
        <p:txBody>
          <a:bodyPr>
            <a:noAutofit/>
          </a:bodyPr>
          <a:lstStyle/>
          <a:p>
            <a:r>
              <a:rPr lang="en-GB" dirty="0" smtClean="0">
                <a:solidFill>
                  <a:srgbClr val="5D2884"/>
                </a:solidFill>
              </a:rPr>
              <a:t>Influence </a:t>
            </a:r>
            <a:r>
              <a:rPr lang="en-GB" dirty="0">
                <a:solidFill>
                  <a:srgbClr val="5D2884"/>
                </a:solidFill>
              </a:rPr>
              <a:t>&amp; Sustainability and Transformation Partnerships</a:t>
            </a:r>
            <a:r>
              <a:rPr lang="en-GB" dirty="0"/>
              <a:t/>
            </a:r>
            <a:br>
              <a:rPr lang="en-GB" dirty="0"/>
            </a:br>
            <a:endParaRPr lang="en-GB" dirty="0"/>
          </a:p>
        </p:txBody>
      </p:sp>
      <p:sp>
        <p:nvSpPr>
          <p:cNvPr id="5" name="Subtitle 4"/>
          <p:cNvSpPr>
            <a:spLocks noGrp="1"/>
          </p:cNvSpPr>
          <p:nvPr>
            <p:ph type="subTitle" idx="1"/>
          </p:nvPr>
        </p:nvSpPr>
        <p:spPr>
          <a:xfrm>
            <a:off x="1703512" y="3573016"/>
            <a:ext cx="8712968" cy="2664296"/>
          </a:xfrm>
        </p:spPr>
        <p:txBody>
          <a:bodyPr>
            <a:noAutofit/>
          </a:bodyPr>
          <a:lstStyle/>
          <a:p>
            <a:r>
              <a:rPr lang="en-GB" sz="2800" b="1" dirty="0">
                <a:solidFill>
                  <a:srgbClr val="5D2884"/>
                </a:solidFill>
              </a:rPr>
              <a:t>Karen Middleton </a:t>
            </a:r>
          </a:p>
          <a:p>
            <a:r>
              <a:rPr lang="en-GB" sz="2800" dirty="0">
                <a:solidFill>
                  <a:srgbClr val="5D2884"/>
                </a:solidFill>
              </a:rPr>
              <a:t>Chief Executive</a:t>
            </a:r>
          </a:p>
          <a:p>
            <a:r>
              <a:rPr lang="en-GB" sz="2800" dirty="0">
                <a:solidFill>
                  <a:srgbClr val="5D2884"/>
                </a:solidFill>
              </a:rPr>
              <a:t>The Chartered Society of Physiotherapy</a:t>
            </a:r>
          </a:p>
          <a:p>
            <a:endParaRPr lang="en-GB" sz="2800" dirty="0">
              <a:solidFill>
                <a:srgbClr val="5D2884"/>
              </a:solidFill>
            </a:endParaRPr>
          </a:p>
          <a:p>
            <a:r>
              <a:rPr lang="en-GB" sz="2800" dirty="0">
                <a:solidFill>
                  <a:srgbClr val="5D2884"/>
                </a:solidFill>
              </a:rPr>
              <a:t>Twitter: @</a:t>
            </a:r>
            <a:r>
              <a:rPr lang="en-GB" sz="2800" dirty="0" err="1">
                <a:solidFill>
                  <a:srgbClr val="5D2884"/>
                </a:solidFill>
              </a:rPr>
              <a:t>KMiddletonCSP</a:t>
            </a:r>
            <a:endParaRPr lang="en-GB" sz="2800" dirty="0">
              <a:solidFill>
                <a:srgbClr val="5D2884"/>
              </a:solidFill>
            </a:endParaRPr>
          </a:p>
        </p:txBody>
      </p:sp>
    </p:spTree>
    <p:extLst>
      <p:ext uri="{BB962C8B-B14F-4D97-AF65-F5344CB8AC3E}">
        <p14:creationId xmlns:p14="http://schemas.microsoft.com/office/powerpoint/2010/main" val="3364901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EC3377B-28C2-4A15-AA19-3F0E11DDB0A7}"/>
              </a:ext>
            </a:extLst>
          </p:cNvPr>
          <p:cNvSpPr>
            <a:spLocks noGrp="1" noChangeArrowheads="1"/>
          </p:cNvSpPr>
          <p:nvPr>
            <p:ph type="title"/>
          </p:nvPr>
        </p:nvSpPr>
        <p:spPr>
          <a:xfrm>
            <a:off x="2247900" y="1205886"/>
            <a:ext cx="8229600" cy="1143000"/>
          </a:xfrm>
        </p:spPr>
        <p:txBody>
          <a:bodyPr>
            <a:normAutofit/>
          </a:bodyPr>
          <a:lstStyle/>
          <a:p>
            <a:pPr eaLnBrk="1" hangingPunct="1">
              <a:defRPr/>
            </a:pPr>
            <a:r>
              <a:rPr lang="en-GB" sz="8000" dirty="0">
                <a:solidFill>
                  <a:srgbClr val="5D2884"/>
                </a:solidFill>
                <a:latin typeface="Arial" panose="020B0604020202020204" pitchFamily="34" charset="0"/>
                <a:cs typeface="Arial" panose="020B0604020202020204" pitchFamily="34" charset="0"/>
              </a:rPr>
              <a:t>First…</a:t>
            </a:r>
            <a:endParaRPr lang="en-US" sz="8000" dirty="0">
              <a:solidFill>
                <a:srgbClr val="5D2884"/>
              </a:solidFill>
              <a:latin typeface="Arial" panose="020B0604020202020204" pitchFamily="34" charset="0"/>
              <a:cs typeface="Arial" panose="020B0604020202020204" pitchFamily="34" charset="0"/>
            </a:endParaRPr>
          </a:p>
        </p:txBody>
      </p:sp>
      <p:sp>
        <p:nvSpPr>
          <p:cNvPr id="24579" name="Rectangle 3">
            <a:extLst>
              <a:ext uri="{FF2B5EF4-FFF2-40B4-BE49-F238E27FC236}">
                <a16:creationId xmlns:a16="http://schemas.microsoft.com/office/drawing/2014/main" id="{EC50E984-9A7F-4E4F-9A7C-FF81491E2D80}"/>
              </a:ext>
            </a:extLst>
          </p:cNvPr>
          <p:cNvSpPr>
            <a:spLocks noGrp="1" noChangeArrowheads="1"/>
          </p:cNvSpPr>
          <p:nvPr>
            <p:ph type="body" idx="1"/>
          </p:nvPr>
        </p:nvSpPr>
        <p:spPr>
          <a:xfrm>
            <a:off x="4612966" y="2635250"/>
            <a:ext cx="3339182" cy="1931989"/>
          </a:xfrm>
        </p:spPr>
        <p:txBody>
          <a:bodyPr>
            <a:noAutofit/>
          </a:bodyPr>
          <a:lstStyle/>
          <a:p>
            <a:pPr eaLnBrk="1" hangingPunct="1">
              <a:defRPr/>
            </a:pPr>
            <a:r>
              <a:rPr lang="en-GB" sz="4000" b="1" dirty="0">
                <a:solidFill>
                  <a:srgbClr val="5D2884"/>
                </a:solidFill>
              </a:rPr>
              <a:t>Who am I?</a:t>
            </a:r>
          </a:p>
          <a:p>
            <a:pPr eaLnBrk="1" hangingPunct="1">
              <a:defRPr/>
            </a:pPr>
            <a:r>
              <a:rPr lang="en-GB" sz="4000" b="1" dirty="0">
                <a:solidFill>
                  <a:srgbClr val="5D2884"/>
                </a:solidFill>
              </a:rPr>
              <a:t>Why Me?</a:t>
            </a:r>
            <a:endParaRPr lang="en-US" sz="4000" b="1" dirty="0">
              <a:solidFill>
                <a:srgbClr val="5D2884"/>
              </a:solidFill>
            </a:endParaRPr>
          </a:p>
        </p:txBody>
      </p:sp>
      <p:sp>
        <p:nvSpPr>
          <p:cNvPr id="8196" name="Text Box 8"/>
          <p:cNvSpPr txBox="1">
            <a:spLocks noChangeArrowheads="1"/>
          </p:cNvSpPr>
          <p:nvPr/>
        </p:nvSpPr>
        <p:spPr bwMode="auto">
          <a:xfrm>
            <a:off x="4853068" y="4728020"/>
            <a:ext cx="30192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0" lang="en-GB" altLang="en-US" sz="3200" b="1" i="0" u="none" strike="noStrike" kern="1200" cap="none" spc="0" normalizeH="0" baseline="0" noProof="0" dirty="0">
                <a:ln>
                  <a:noFill/>
                </a:ln>
                <a:solidFill>
                  <a:srgbClr val="5D2884"/>
                </a:solidFill>
                <a:effectLst/>
                <a:uLnTx/>
                <a:uFillTx/>
                <a:latin typeface="Arial" panose="020B0604020202020204" pitchFamily="34" charset="0"/>
                <a:ea typeface="+mn-ea"/>
                <a:cs typeface="Arial" panose="020B0604020202020204" pitchFamily="34" charset="0"/>
              </a:rPr>
              <a:t>@</a:t>
            </a:r>
            <a:r>
              <a:rPr kumimoji="0" lang="en-GB" altLang="en-US" sz="3200" b="1" i="0" u="none" strike="noStrike" kern="1200" cap="none" spc="0" normalizeH="0" baseline="0" noProof="0" dirty="0" err="1">
                <a:ln>
                  <a:noFill/>
                </a:ln>
                <a:solidFill>
                  <a:srgbClr val="5D2884"/>
                </a:solidFill>
                <a:effectLst/>
                <a:uLnTx/>
                <a:uFillTx/>
                <a:latin typeface="Arial" panose="020B0604020202020204" pitchFamily="34" charset="0"/>
                <a:ea typeface="+mn-ea"/>
                <a:cs typeface="Arial" panose="020B0604020202020204" pitchFamily="34" charset="0"/>
              </a:rPr>
              <a:t>physiojack</a:t>
            </a:r>
            <a:endParaRPr kumimoji="0" lang="en-US" altLang="en-US" sz="3200" b="1" i="0" u="none" strike="noStrike" kern="1200" cap="none" spc="0" normalizeH="0" baseline="0" noProof="0" dirty="0">
              <a:ln>
                <a:noFill/>
              </a:ln>
              <a:solidFill>
                <a:srgbClr val="5D2884"/>
              </a:solidFill>
              <a:effectLst/>
              <a:uLnTx/>
              <a:uFillTx/>
              <a:latin typeface="Arial" panose="020B0604020202020204" pitchFamily="34" charset="0"/>
              <a:ea typeface="+mn-ea"/>
              <a:cs typeface="Arial" panose="020B0604020202020204" pitchFamily="34" charset="0"/>
            </a:endParaRPr>
          </a:p>
        </p:txBody>
      </p:sp>
      <p:pic>
        <p:nvPicPr>
          <p:cNvPr id="81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6878" y="3861049"/>
            <a:ext cx="19859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32356" y="3961545"/>
            <a:ext cx="1682750"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9307" y="2204864"/>
            <a:ext cx="20621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7201" y="1910737"/>
            <a:ext cx="20955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476667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6C8B779-1662-4D82-AD47-D268A8985D90}"/>
              </a:ext>
            </a:extLst>
          </p:cNvPr>
          <p:cNvSpPr>
            <a:spLocks noGrp="1" noChangeArrowheads="1"/>
          </p:cNvSpPr>
          <p:nvPr>
            <p:ph type="title"/>
          </p:nvPr>
        </p:nvSpPr>
        <p:spPr>
          <a:xfrm>
            <a:off x="2428556" y="1495403"/>
            <a:ext cx="8229600" cy="1143000"/>
          </a:xfrm>
        </p:spPr>
        <p:txBody>
          <a:bodyPr>
            <a:normAutofit/>
          </a:bodyPr>
          <a:lstStyle/>
          <a:p>
            <a:pPr eaLnBrk="1" hangingPunct="1">
              <a:defRPr/>
            </a:pPr>
            <a:r>
              <a:rPr lang="en-GB" sz="8000" dirty="0">
                <a:solidFill>
                  <a:srgbClr val="5D2884"/>
                </a:solidFill>
                <a:latin typeface="Arial" panose="020B0604020202020204" pitchFamily="34" charset="0"/>
                <a:cs typeface="Arial" panose="020B0604020202020204" pitchFamily="34" charset="0"/>
              </a:rPr>
              <a:t>Why Discuss?</a:t>
            </a:r>
            <a:endParaRPr lang="en-US" sz="8000" dirty="0">
              <a:solidFill>
                <a:srgbClr val="5D2884"/>
              </a:solidFill>
              <a:latin typeface="Arial" panose="020B0604020202020204" pitchFamily="34" charset="0"/>
              <a:cs typeface="Arial" panose="020B0604020202020204" pitchFamily="34" charset="0"/>
            </a:endParaRPr>
          </a:p>
        </p:txBody>
      </p:sp>
      <p:sp>
        <p:nvSpPr>
          <p:cNvPr id="24579" name="Rectangle 3">
            <a:extLst>
              <a:ext uri="{FF2B5EF4-FFF2-40B4-BE49-F238E27FC236}">
                <a16:creationId xmlns:a16="http://schemas.microsoft.com/office/drawing/2014/main" id="{7D368464-8008-4858-ADBB-B17192E77E18}"/>
              </a:ext>
            </a:extLst>
          </p:cNvPr>
          <p:cNvSpPr>
            <a:spLocks noGrp="1" noChangeArrowheads="1"/>
          </p:cNvSpPr>
          <p:nvPr>
            <p:ph type="body" idx="1"/>
          </p:nvPr>
        </p:nvSpPr>
        <p:spPr>
          <a:xfrm>
            <a:off x="6023992" y="2343150"/>
            <a:ext cx="4110608" cy="2526010"/>
          </a:xfrm>
        </p:spPr>
        <p:txBody>
          <a:bodyPr>
            <a:normAutofit fontScale="85000" lnSpcReduction="10000"/>
          </a:bodyPr>
          <a:lstStyle/>
          <a:p>
            <a:pPr marL="0" indent="0">
              <a:buNone/>
              <a:defRPr/>
            </a:pPr>
            <a:endParaRPr lang="en-US" dirty="0">
              <a:latin typeface="Calisto MT" pitchFamily="18" charset="0"/>
            </a:endParaRPr>
          </a:p>
          <a:p>
            <a:pPr eaLnBrk="1" hangingPunct="1">
              <a:defRPr/>
            </a:pPr>
            <a:r>
              <a:rPr lang="en-US" dirty="0">
                <a:solidFill>
                  <a:srgbClr val="5D2884"/>
                </a:solidFill>
              </a:rPr>
              <a:t>Communication is </a:t>
            </a:r>
            <a:r>
              <a:rPr lang="en-US" b="1" dirty="0">
                <a:solidFill>
                  <a:srgbClr val="5D2884"/>
                </a:solidFill>
              </a:rPr>
              <a:t>EASY</a:t>
            </a:r>
          </a:p>
          <a:p>
            <a:pPr eaLnBrk="1" hangingPunct="1">
              <a:defRPr/>
            </a:pPr>
            <a:r>
              <a:rPr lang="en-US" dirty="0">
                <a:solidFill>
                  <a:srgbClr val="5D2884"/>
                </a:solidFill>
              </a:rPr>
              <a:t>Doing it well </a:t>
            </a:r>
            <a:r>
              <a:rPr lang="en-US" b="1" dirty="0">
                <a:solidFill>
                  <a:srgbClr val="5D2884"/>
                </a:solidFill>
              </a:rPr>
              <a:t>IS NOT</a:t>
            </a:r>
          </a:p>
          <a:p>
            <a:pPr eaLnBrk="1" hangingPunct="1">
              <a:defRPr/>
            </a:pPr>
            <a:r>
              <a:rPr lang="en-US" dirty="0">
                <a:solidFill>
                  <a:srgbClr val="5D2884"/>
                </a:solidFill>
              </a:rPr>
              <a:t>Must generate </a:t>
            </a:r>
            <a:r>
              <a:rPr lang="en-US" b="1" dirty="0">
                <a:solidFill>
                  <a:srgbClr val="5D2884"/>
                </a:solidFill>
              </a:rPr>
              <a:t>IMPACT</a:t>
            </a:r>
          </a:p>
        </p:txBody>
      </p:sp>
      <p:pic>
        <p:nvPicPr>
          <p:cNvPr id="1024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7608" y="2639702"/>
            <a:ext cx="31242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380302"/>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04C00AE-9155-4FE7-BA89-72547F9EFF27}"/>
              </a:ext>
            </a:extLst>
          </p:cNvPr>
          <p:cNvSpPr>
            <a:spLocks noGrp="1" noChangeArrowheads="1"/>
          </p:cNvSpPr>
          <p:nvPr>
            <p:ph type="title"/>
          </p:nvPr>
        </p:nvSpPr>
        <p:spPr>
          <a:xfrm>
            <a:off x="1991544" y="1340768"/>
            <a:ext cx="8229600" cy="1143000"/>
          </a:xfrm>
        </p:spPr>
        <p:txBody>
          <a:bodyPr>
            <a:noAutofit/>
          </a:bodyPr>
          <a:lstStyle/>
          <a:p>
            <a:pPr eaLnBrk="1" hangingPunct="1">
              <a:defRPr/>
            </a:pPr>
            <a:r>
              <a:rPr lang="en-GB" sz="8000" dirty="0">
                <a:solidFill>
                  <a:srgbClr val="5D2884"/>
                </a:solidFill>
                <a:latin typeface="Arial" panose="020B0604020202020204" pitchFamily="34" charset="0"/>
                <a:cs typeface="Arial" panose="020B0604020202020204" pitchFamily="34" charset="0"/>
              </a:rPr>
              <a:t>Relevant Communication Types</a:t>
            </a:r>
            <a:endParaRPr lang="en-US" sz="8000" dirty="0">
              <a:solidFill>
                <a:srgbClr val="5D2884"/>
              </a:solidFill>
              <a:latin typeface="Arial" panose="020B0604020202020204" pitchFamily="34" charset="0"/>
              <a:cs typeface="Arial" panose="020B0604020202020204" pitchFamily="34" charset="0"/>
            </a:endParaRPr>
          </a:p>
        </p:txBody>
      </p:sp>
      <p:sp>
        <p:nvSpPr>
          <p:cNvPr id="24579" name="Rectangle 3">
            <a:extLst>
              <a:ext uri="{FF2B5EF4-FFF2-40B4-BE49-F238E27FC236}">
                <a16:creationId xmlns:a16="http://schemas.microsoft.com/office/drawing/2014/main" id="{5076D973-692A-4E64-A0D4-726327BB523B}"/>
              </a:ext>
            </a:extLst>
          </p:cNvPr>
          <p:cNvSpPr>
            <a:spLocks noGrp="1" noChangeArrowheads="1"/>
          </p:cNvSpPr>
          <p:nvPr>
            <p:ph type="body" idx="1"/>
          </p:nvPr>
        </p:nvSpPr>
        <p:spPr>
          <a:xfrm>
            <a:off x="2855640" y="2204864"/>
            <a:ext cx="7543800" cy="3321496"/>
          </a:xfrm>
        </p:spPr>
        <p:txBody>
          <a:bodyPr>
            <a:normAutofit/>
          </a:bodyPr>
          <a:lstStyle/>
          <a:p>
            <a:pPr eaLnBrk="1" hangingPunct="1">
              <a:defRPr/>
            </a:pPr>
            <a:endParaRPr lang="en-US" dirty="0">
              <a:latin typeface="Calisto MT" pitchFamily="18" charset="0"/>
            </a:endParaRPr>
          </a:p>
          <a:p>
            <a:pPr eaLnBrk="1" hangingPunct="1">
              <a:defRPr/>
            </a:pPr>
            <a:r>
              <a:rPr lang="en-US" dirty="0">
                <a:solidFill>
                  <a:srgbClr val="5D2884"/>
                </a:solidFill>
              </a:rPr>
              <a:t>Audio – in person, podcast*, audio clip*</a:t>
            </a:r>
          </a:p>
          <a:p>
            <a:pPr eaLnBrk="1" hangingPunct="1">
              <a:defRPr/>
            </a:pPr>
            <a:r>
              <a:rPr lang="en-US" dirty="0">
                <a:solidFill>
                  <a:srgbClr val="5D2884"/>
                </a:solidFill>
              </a:rPr>
              <a:t>Visual only – poster, infographic*</a:t>
            </a:r>
          </a:p>
          <a:p>
            <a:pPr eaLnBrk="1" hangingPunct="1">
              <a:defRPr/>
            </a:pPr>
            <a:r>
              <a:rPr lang="en-US" dirty="0">
                <a:solidFill>
                  <a:srgbClr val="5D2884"/>
                </a:solidFill>
              </a:rPr>
              <a:t>Audiovisual*</a:t>
            </a:r>
          </a:p>
          <a:p>
            <a:pPr eaLnBrk="1" hangingPunct="1">
              <a:defRPr/>
            </a:pPr>
            <a:endParaRPr lang="en-US" dirty="0">
              <a:latin typeface="Calisto MT" pitchFamily="18" charset="0"/>
            </a:endParaRPr>
          </a:p>
        </p:txBody>
      </p:sp>
    </p:spTree>
    <p:extLst>
      <p:ext uri="{BB962C8B-B14F-4D97-AF65-F5344CB8AC3E}">
        <p14:creationId xmlns:p14="http://schemas.microsoft.com/office/powerpoint/2010/main" val="621285428"/>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AF2B928-586D-4CFF-9830-9CA9C9798FD7}"/>
              </a:ext>
            </a:extLst>
          </p:cNvPr>
          <p:cNvSpPr>
            <a:spLocks noGrp="1" noChangeArrowheads="1"/>
          </p:cNvSpPr>
          <p:nvPr>
            <p:ph type="title"/>
          </p:nvPr>
        </p:nvSpPr>
        <p:spPr>
          <a:xfrm>
            <a:off x="2063552" y="1124744"/>
            <a:ext cx="8229600" cy="1143000"/>
          </a:xfrm>
        </p:spPr>
        <p:txBody>
          <a:bodyPr>
            <a:normAutofit/>
          </a:bodyPr>
          <a:lstStyle/>
          <a:p>
            <a:pPr eaLnBrk="1" hangingPunct="1">
              <a:defRPr/>
            </a:pPr>
            <a:r>
              <a:rPr lang="en-GB" sz="8000" dirty="0">
                <a:solidFill>
                  <a:srgbClr val="5D2884"/>
                </a:solidFill>
                <a:latin typeface="Arial" panose="020B0604020202020204" pitchFamily="34" charset="0"/>
                <a:cs typeface="Arial" panose="020B0604020202020204" pitchFamily="34" charset="0"/>
              </a:rPr>
              <a:t>Audio (pros)</a:t>
            </a:r>
            <a:endParaRPr lang="en-US" sz="8000" dirty="0">
              <a:solidFill>
                <a:srgbClr val="5D2884"/>
              </a:solidFill>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7E32682E-F1AF-4092-A557-56376B6C6FF7}"/>
              </a:ext>
            </a:extLst>
          </p:cNvPr>
          <p:cNvSpPr>
            <a:spLocks noGrp="1"/>
          </p:cNvSpPr>
          <p:nvPr>
            <p:ph idx="1"/>
          </p:nvPr>
        </p:nvSpPr>
        <p:spPr>
          <a:xfrm>
            <a:off x="3071665" y="2060849"/>
            <a:ext cx="6550363" cy="3113187"/>
          </a:xfrm>
        </p:spPr>
        <p:txBody>
          <a:bodyPr/>
          <a:lstStyle/>
          <a:p>
            <a:pPr>
              <a:defRPr/>
            </a:pPr>
            <a:r>
              <a:rPr lang="en-GB" dirty="0">
                <a:solidFill>
                  <a:srgbClr val="5D2884"/>
                </a:solidFill>
              </a:rPr>
              <a:t>Small Files</a:t>
            </a:r>
          </a:p>
          <a:p>
            <a:pPr>
              <a:defRPr/>
            </a:pPr>
            <a:r>
              <a:rPr lang="en-GB" dirty="0">
                <a:solidFill>
                  <a:srgbClr val="5D2884"/>
                </a:solidFill>
              </a:rPr>
              <a:t>Easy to edit/upload/disseminate</a:t>
            </a:r>
          </a:p>
          <a:p>
            <a:pPr>
              <a:defRPr/>
            </a:pPr>
            <a:r>
              <a:rPr lang="en-GB" dirty="0">
                <a:solidFill>
                  <a:srgbClr val="5D2884"/>
                </a:solidFill>
              </a:rPr>
              <a:t>Free/low cost</a:t>
            </a:r>
          </a:p>
          <a:p>
            <a:pPr>
              <a:defRPr/>
            </a:pPr>
            <a:r>
              <a:rPr lang="en-GB" dirty="0">
                <a:solidFill>
                  <a:srgbClr val="5D2884"/>
                </a:solidFill>
              </a:rPr>
              <a:t>Large amounts of info/complex messages</a:t>
            </a:r>
          </a:p>
        </p:txBody>
      </p:sp>
    </p:spTree>
    <p:extLst>
      <p:ext uri="{BB962C8B-B14F-4D97-AF65-F5344CB8AC3E}">
        <p14:creationId xmlns:p14="http://schemas.microsoft.com/office/powerpoint/2010/main" val="2762667298"/>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E570A-7E2D-497E-BA34-99BFA03BD776}"/>
              </a:ext>
            </a:extLst>
          </p:cNvPr>
          <p:cNvSpPr>
            <a:spLocks noGrp="1"/>
          </p:cNvSpPr>
          <p:nvPr>
            <p:ph type="title"/>
          </p:nvPr>
        </p:nvSpPr>
        <p:spPr>
          <a:xfrm>
            <a:off x="1981200" y="1124744"/>
            <a:ext cx="8229600" cy="1143000"/>
          </a:xfrm>
        </p:spPr>
        <p:txBody>
          <a:bodyPr>
            <a:normAutofit/>
          </a:bodyPr>
          <a:lstStyle/>
          <a:p>
            <a:pPr>
              <a:defRPr/>
            </a:pPr>
            <a:r>
              <a:rPr lang="en-GB" sz="8000" dirty="0">
                <a:solidFill>
                  <a:srgbClr val="5D2884"/>
                </a:solidFill>
                <a:latin typeface="Arial" panose="020B0604020202020204" pitchFamily="34" charset="0"/>
                <a:cs typeface="Arial" panose="020B0604020202020204" pitchFamily="34" charset="0"/>
              </a:rPr>
              <a:t>Audio (cons)</a:t>
            </a:r>
          </a:p>
        </p:txBody>
      </p:sp>
      <p:sp>
        <p:nvSpPr>
          <p:cNvPr id="3" name="Content Placeholder 2">
            <a:extLst>
              <a:ext uri="{FF2B5EF4-FFF2-40B4-BE49-F238E27FC236}">
                <a16:creationId xmlns:a16="http://schemas.microsoft.com/office/drawing/2014/main" id="{B01A50CA-5164-46BA-B120-201AE3F0F6C5}"/>
              </a:ext>
            </a:extLst>
          </p:cNvPr>
          <p:cNvSpPr>
            <a:spLocks noGrp="1"/>
          </p:cNvSpPr>
          <p:nvPr>
            <p:ph idx="1"/>
          </p:nvPr>
        </p:nvSpPr>
        <p:spPr>
          <a:xfrm>
            <a:off x="3863752" y="2256601"/>
            <a:ext cx="5544616" cy="2520280"/>
          </a:xfrm>
        </p:spPr>
        <p:txBody>
          <a:bodyPr/>
          <a:lstStyle/>
          <a:p>
            <a:pPr>
              <a:defRPr/>
            </a:pPr>
            <a:r>
              <a:rPr lang="en-GB" dirty="0">
                <a:solidFill>
                  <a:srgbClr val="5D2884"/>
                </a:solidFill>
              </a:rPr>
              <a:t>Lots of prep</a:t>
            </a:r>
          </a:p>
          <a:p>
            <a:pPr>
              <a:defRPr/>
            </a:pPr>
            <a:r>
              <a:rPr lang="en-GB" dirty="0">
                <a:solidFill>
                  <a:srgbClr val="5D2884"/>
                </a:solidFill>
              </a:rPr>
              <a:t>Low visual hook</a:t>
            </a:r>
          </a:p>
          <a:p>
            <a:pPr>
              <a:defRPr/>
            </a:pPr>
            <a:r>
              <a:rPr lang="en-GB" dirty="0">
                <a:solidFill>
                  <a:srgbClr val="5D2884"/>
                </a:solidFill>
              </a:rPr>
              <a:t>Requires comfort</a:t>
            </a:r>
          </a:p>
        </p:txBody>
      </p:sp>
    </p:spTree>
    <p:extLst>
      <p:ext uri="{BB962C8B-B14F-4D97-AF65-F5344CB8AC3E}">
        <p14:creationId xmlns:p14="http://schemas.microsoft.com/office/powerpoint/2010/main" val="3778824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E8DB5CE-FAA4-436B-98DB-7B6B4F7A90C6}"/>
              </a:ext>
            </a:extLst>
          </p:cNvPr>
          <p:cNvSpPr>
            <a:spLocks noGrp="1" noChangeArrowheads="1"/>
          </p:cNvSpPr>
          <p:nvPr>
            <p:ph type="title"/>
          </p:nvPr>
        </p:nvSpPr>
        <p:spPr>
          <a:xfrm>
            <a:off x="2207568" y="1124744"/>
            <a:ext cx="8229600" cy="1143000"/>
          </a:xfrm>
        </p:spPr>
        <p:txBody>
          <a:bodyPr>
            <a:normAutofit/>
          </a:bodyPr>
          <a:lstStyle/>
          <a:p>
            <a:pPr eaLnBrk="1" hangingPunct="1">
              <a:defRPr/>
            </a:pPr>
            <a:r>
              <a:rPr lang="en-US" sz="8000" dirty="0">
                <a:solidFill>
                  <a:srgbClr val="5D2884"/>
                </a:solidFill>
                <a:latin typeface="Arial" panose="020B0604020202020204" pitchFamily="34" charset="0"/>
                <a:cs typeface="Arial" panose="020B0604020202020204" pitchFamily="34" charset="0"/>
              </a:rPr>
              <a:t>Visual (infographic)</a:t>
            </a:r>
          </a:p>
        </p:txBody>
      </p:sp>
      <p:sp>
        <p:nvSpPr>
          <p:cNvPr id="2" name="Content Placeholder 1">
            <a:extLst>
              <a:ext uri="{FF2B5EF4-FFF2-40B4-BE49-F238E27FC236}">
                <a16:creationId xmlns:a16="http://schemas.microsoft.com/office/drawing/2014/main" id="{3DE56498-9855-4C43-A31D-681BF56DC235}"/>
              </a:ext>
            </a:extLst>
          </p:cNvPr>
          <p:cNvSpPr>
            <a:spLocks noGrp="1"/>
          </p:cNvSpPr>
          <p:nvPr>
            <p:ph idx="1"/>
          </p:nvPr>
        </p:nvSpPr>
        <p:spPr>
          <a:xfrm>
            <a:off x="2855640" y="2365502"/>
            <a:ext cx="6696744" cy="3223739"/>
          </a:xfrm>
        </p:spPr>
        <p:txBody>
          <a:bodyPr/>
          <a:lstStyle/>
          <a:p>
            <a:pPr>
              <a:defRPr/>
            </a:pPr>
            <a:r>
              <a:rPr lang="en-GB" dirty="0">
                <a:solidFill>
                  <a:srgbClr val="5D2884"/>
                </a:solidFill>
              </a:rPr>
              <a:t>Tiny file</a:t>
            </a:r>
          </a:p>
          <a:p>
            <a:pPr>
              <a:defRPr/>
            </a:pPr>
            <a:r>
              <a:rPr lang="en-GB" dirty="0">
                <a:solidFill>
                  <a:srgbClr val="5D2884"/>
                </a:solidFill>
              </a:rPr>
              <a:t>Simple/minimal prep</a:t>
            </a:r>
          </a:p>
          <a:p>
            <a:pPr>
              <a:defRPr/>
            </a:pPr>
            <a:r>
              <a:rPr lang="en-GB" dirty="0">
                <a:solidFill>
                  <a:srgbClr val="5D2884"/>
                </a:solidFill>
              </a:rPr>
              <a:t>Excellent for simple messages or small amounts of information</a:t>
            </a:r>
          </a:p>
        </p:txBody>
      </p:sp>
    </p:spTree>
    <p:extLst>
      <p:ext uri="{BB962C8B-B14F-4D97-AF65-F5344CB8AC3E}">
        <p14:creationId xmlns:p14="http://schemas.microsoft.com/office/powerpoint/2010/main" val="1196577996"/>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1705" y="764705"/>
            <a:ext cx="4752429" cy="59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4671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A4BD6F6-8232-42D4-98D6-6060B0AE01EA}"/>
              </a:ext>
            </a:extLst>
          </p:cNvPr>
          <p:cNvSpPr>
            <a:spLocks noGrp="1" noChangeArrowheads="1"/>
          </p:cNvSpPr>
          <p:nvPr>
            <p:ph type="title"/>
          </p:nvPr>
        </p:nvSpPr>
        <p:spPr>
          <a:xfrm>
            <a:off x="2207568" y="1196752"/>
            <a:ext cx="8229600" cy="1143000"/>
          </a:xfrm>
        </p:spPr>
        <p:txBody>
          <a:bodyPr>
            <a:normAutofit/>
          </a:bodyPr>
          <a:lstStyle/>
          <a:p>
            <a:pPr eaLnBrk="1" hangingPunct="1">
              <a:defRPr/>
            </a:pPr>
            <a:r>
              <a:rPr lang="en-US" sz="8000" dirty="0">
                <a:solidFill>
                  <a:srgbClr val="5D2884"/>
                </a:solidFill>
                <a:latin typeface="Arial" panose="020B0604020202020204" pitchFamily="34" charset="0"/>
                <a:cs typeface="Arial" panose="020B0604020202020204" pitchFamily="34" charset="0"/>
              </a:rPr>
              <a:t>Audiovisual (pros)</a:t>
            </a:r>
          </a:p>
        </p:txBody>
      </p:sp>
      <p:sp>
        <p:nvSpPr>
          <p:cNvPr id="2" name="Content Placeholder 1">
            <a:extLst>
              <a:ext uri="{FF2B5EF4-FFF2-40B4-BE49-F238E27FC236}">
                <a16:creationId xmlns:a16="http://schemas.microsoft.com/office/drawing/2014/main" id="{85E95AC4-2D4D-4797-AC72-BB1480F24F9D}"/>
              </a:ext>
            </a:extLst>
          </p:cNvPr>
          <p:cNvSpPr>
            <a:spLocks noGrp="1"/>
          </p:cNvSpPr>
          <p:nvPr>
            <p:ph idx="1"/>
          </p:nvPr>
        </p:nvSpPr>
        <p:spPr>
          <a:xfrm>
            <a:off x="3264394" y="2132857"/>
            <a:ext cx="6115949" cy="4525963"/>
          </a:xfrm>
        </p:spPr>
        <p:txBody>
          <a:bodyPr/>
          <a:lstStyle/>
          <a:p>
            <a:pPr>
              <a:defRPr/>
            </a:pPr>
            <a:r>
              <a:rPr lang="en-GB" dirty="0">
                <a:solidFill>
                  <a:srgbClr val="5D2884"/>
                </a:solidFill>
                <a:effectLst/>
              </a:rPr>
              <a:t>Excellent for large amounts of information</a:t>
            </a:r>
          </a:p>
          <a:p>
            <a:pPr>
              <a:defRPr/>
            </a:pPr>
            <a:r>
              <a:rPr lang="en-GB" dirty="0">
                <a:solidFill>
                  <a:srgbClr val="5D2884"/>
                </a:solidFill>
                <a:effectLst/>
              </a:rPr>
              <a:t>Inclusive</a:t>
            </a:r>
          </a:p>
          <a:p>
            <a:pPr>
              <a:defRPr/>
            </a:pPr>
            <a:r>
              <a:rPr lang="en-GB" dirty="0">
                <a:solidFill>
                  <a:srgbClr val="5D2884"/>
                </a:solidFill>
                <a:effectLst/>
              </a:rPr>
              <a:t>Excellent visual hook</a:t>
            </a:r>
          </a:p>
          <a:p>
            <a:pPr>
              <a:defRPr/>
            </a:pPr>
            <a:endParaRPr lang="en-GB" dirty="0">
              <a:effectLst/>
            </a:endParaRPr>
          </a:p>
          <a:p>
            <a:pPr lvl="1">
              <a:defRPr/>
            </a:pPr>
            <a:endParaRPr lang="en-GB" dirty="0"/>
          </a:p>
        </p:txBody>
      </p:sp>
    </p:spTree>
    <p:extLst>
      <p:ext uri="{BB962C8B-B14F-4D97-AF65-F5344CB8AC3E}">
        <p14:creationId xmlns:p14="http://schemas.microsoft.com/office/powerpoint/2010/main" val="1819456344"/>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9366BCD-3992-4F46-AC39-EBA0FC24EEC7}"/>
              </a:ext>
            </a:extLst>
          </p:cNvPr>
          <p:cNvSpPr>
            <a:spLocks noGrp="1" noChangeArrowheads="1"/>
          </p:cNvSpPr>
          <p:nvPr>
            <p:ph type="title"/>
          </p:nvPr>
        </p:nvSpPr>
        <p:spPr>
          <a:xfrm>
            <a:off x="2567608" y="1700808"/>
            <a:ext cx="8229600" cy="1143000"/>
          </a:xfrm>
        </p:spPr>
        <p:txBody>
          <a:bodyPr>
            <a:normAutofit/>
          </a:bodyPr>
          <a:lstStyle/>
          <a:p>
            <a:pPr eaLnBrk="1" hangingPunct="1">
              <a:defRPr/>
            </a:pPr>
            <a:r>
              <a:rPr lang="en-US" sz="8000" dirty="0">
                <a:solidFill>
                  <a:srgbClr val="5D2884"/>
                </a:solidFill>
                <a:latin typeface="Arial" panose="020B0604020202020204" pitchFamily="34" charset="0"/>
                <a:cs typeface="Arial" panose="020B0604020202020204" pitchFamily="34" charset="0"/>
              </a:rPr>
              <a:t>Audiovisual (cons)</a:t>
            </a:r>
          </a:p>
        </p:txBody>
      </p:sp>
      <p:sp>
        <p:nvSpPr>
          <p:cNvPr id="2" name="Content Placeholder 1">
            <a:extLst>
              <a:ext uri="{FF2B5EF4-FFF2-40B4-BE49-F238E27FC236}">
                <a16:creationId xmlns:a16="http://schemas.microsoft.com/office/drawing/2014/main" id="{2CC446B3-8D24-4C0D-B8FB-4B5E515B4719}"/>
              </a:ext>
            </a:extLst>
          </p:cNvPr>
          <p:cNvSpPr>
            <a:spLocks noGrp="1"/>
          </p:cNvSpPr>
          <p:nvPr>
            <p:ph idx="1"/>
          </p:nvPr>
        </p:nvSpPr>
        <p:spPr>
          <a:xfrm>
            <a:off x="3575720" y="2708920"/>
            <a:ext cx="4618856" cy="2692896"/>
          </a:xfrm>
        </p:spPr>
        <p:txBody>
          <a:bodyPr/>
          <a:lstStyle/>
          <a:p>
            <a:pPr>
              <a:defRPr/>
            </a:pPr>
            <a:r>
              <a:rPr lang="en-GB" dirty="0">
                <a:solidFill>
                  <a:srgbClr val="5D2884"/>
                </a:solidFill>
                <a:effectLst/>
              </a:rPr>
              <a:t>Very large files</a:t>
            </a:r>
          </a:p>
          <a:p>
            <a:pPr>
              <a:defRPr/>
            </a:pPr>
            <a:r>
              <a:rPr lang="en-GB" dirty="0">
                <a:solidFill>
                  <a:srgbClr val="5D2884"/>
                </a:solidFill>
                <a:effectLst/>
              </a:rPr>
              <a:t>Editing is difficult</a:t>
            </a:r>
          </a:p>
          <a:p>
            <a:pPr>
              <a:defRPr/>
            </a:pPr>
            <a:r>
              <a:rPr lang="en-GB" dirty="0">
                <a:solidFill>
                  <a:srgbClr val="5D2884"/>
                </a:solidFill>
                <a:effectLst/>
              </a:rPr>
              <a:t>Much higher cost</a:t>
            </a:r>
          </a:p>
          <a:p>
            <a:pPr>
              <a:defRPr/>
            </a:pPr>
            <a:r>
              <a:rPr lang="en-GB" dirty="0">
                <a:solidFill>
                  <a:srgbClr val="5D2884"/>
                </a:solidFill>
                <a:effectLst/>
              </a:rPr>
              <a:t>Upload/storage</a:t>
            </a:r>
          </a:p>
          <a:p>
            <a:pPr>
              <a:defRPr/>
            </a:pPr>
            <a:endParaRPr lang="en-GB" dirty="0">
              <a:effectLst/>
            </a:endParaRPr>
          </a:p>
          <a:p>
            <a:pPr>
              <a:defRPr/>
            </a:pPr>
            <a:endParaRPr lang="en-GB" dirty="0">
              <a:effectLst/>
            </a:endParaRPr>
          </a:p>
          <a:p>
            <a:pPr lvl="1">
              <a:defRPr/>
            </a:pPr>
            <a:endParaRPr lang="en-GB" dirty="0"/>
          </a:p>
        </p:txBody>
      </p:sp>
    </p:spTree>
    <p:extLst>
      <p:ext uri="{BB962C8B-B14F-4D97-AF65-F5344CB8AC3E}">
        <p14:creationId xmlns:p14="http://schemas.microsoft.com/office/powerpoint/2010/main" val="3437261813"/>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908720"/>
            <a:ext cx="8820150"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4954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5D2884"/>
                </a:solidFill>
              </a:rPr>
              <a:t>Challenges for the NHS</a:t>
            </a:r>
            <a:endParaRPr lang="en-GB" dirty="0">
              <a:solidFill>
                <a:srgbClr val="5D2884"/>
              </a:solidFill>
            </a:endParaRPr>
          </a:p>
        </p:txBody>
      </p:sp>
      <p:pic>
        <p:nvPicPr>
          <p:cNvPr id="5" name="Picture 2"/>
          <p:cNvPicPr>
            <a:picLocks noGrp="1" noChangeAspect="1" noChangeArrowheads="1"/>
          </p:cNvPicPr>
          <p:nvPr>
            <p:ph sz="half" idx="1"/>
          </p:nvPr>
        </p:nvPicPr>
        <p:blipFill>
          <a:blip r:embed="rId3"/>
          <a:srcRect/>
          <a:stretch>
            <a:fillRect/>
          </a:stretch>
        </p:blipFill>
        <p:spPr bwMode="auto">
          <a:xfrm>
            <a:off x="2585157" y="2057402"/>
            <a:ext cx="2830686" cy="3394075"/>
          </a:xfrm>
          <a:prstGeom prst="rect">
            <a:avLst/>
          </a:prstGeom>
          <a:noFill/>
          <a:ln w="9525">
            <a:noFill/>
            <a:miter lim="800000"/>
            <a:headEnd/>
            <a:tailEnd/>
          </a:ln>
          <a:effectLst/>
        </p:spPr>
      </p:pic>
      <p:pic>
        <p:nvPicPr>
          <p:cNvPr id="7170" name="Picture 2"/>
          <p:cNvPicPr>
            <a:picLocks noGrp="1" noChangeAspect="1" noChangeArrowheads="1"/>
          </p:cNvPicPr>
          <p:nvPr>
            <p:ph sz="half" idx="2"/>
          </p:nvPr>
        </p:nvPicPr>
        <p:blipFill>
          <a:blip r:embed="rId4"/>
          <a:srcRect/>
          <a:stretch>
            <a:fillRect/>
          </a:stretch>
        </p:blipFill>
        <p:spPr bwMode="auto">
          <a:xfrm>
            <a:off x="6172200" y="2058654"/>
            <a:ext cx="4038600" cy="3391571"/>
          </a:xfrm>
          <a:prstGeom prst="rect">
            <a:avLst/>
          </a:prstGeom>
          <a:noFill/>
          <a:ln w="9525">
            <a:noFill/>
            <a:miter lim="800000"/>
            <a:headEnd/>
            <a:tailEnd/>
          </a:ln>
        </p:spPr>
      </p:pic>
    </p:spTree>
    <p:extLst>
      <p:ext uri="{BB962C8B-B14F-4D97-AF65-F5344CB8AC3E}">
        <p14:creationId xmlns:p14="http://schemas.microsoft.com/office/powerpoint/2010/main" val="3554951421"/>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1196753"/>
            <a:ext cx="8891588"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16936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4007BBA-C40A-4B9E-8C51-6ABD2F9AE921}"/>
              </a:ext>
            </a:extLst>
          </p:cNvPr>
          <p:cNvSpPr>
            <a:spLocks noGrp="1" noChangeArrowheads="1"/>
          </p:cNvSpPr>
          <p:nvPr>
            <p:ph type="title"/>
          </p:nvPr>
        </p:nvSpPr>
        <p:spPr>
          <a:xfrm>
            <a:off x="2423592" y="1124744"/>
            <a:ext cx="3405064" cy="1143000"/>
          </a:xfrm>
        </p:spPr>
        <p:txBody>
          <a:bodyPr>
            <a:normAutofit/>
          </a:bodyPr>
          <a:lstStyle/>
          <a:p>
            <a:pPr eaLnBrk="1" hangingPunct="1">
              <a:defRPr/>
            </a:pPr>
            <a:r>
              <a:rPr lang="en-US" sz="8000" dirty="0">
                <a:solidFill>
                  <a:srgbClr val="5D2884"/>
                </a:solidFill>
                <a:latin typeface="Arial" panose="020B0604020202020204" pitchFamily="34" charset="0"/>
                <a:cs typeface="Arial" panose="020B0604020202020204" pitchFamily="34" charset="0"/>
              </a:rPr>
              <a:t>Reach</a:t>
            </a:r>
          </a:p>
        </p:txBody>
      </p:sp>
      <p:sp>
        <p:nvSpPr>
          <p:cNvPr id="2" name="Content Placeholder 1">
            <a:extLst>
              <a:ext uri="{FF2B5EF4-FFF2-40B4-BE49-F238E27FC236}">
                <a16:creationId xmlns:a16="http://schemas.microsoft.com/office/drawing/2014/main" id="{00C41746-9FA4-46FF-9A6E-5F1B4F947129}"/>
              </a:ext>
            </a:extLst>
          </p:cNvPr>
          <p:cNvSpPr>
            <a:spLocks noGrp="1"/>
          </p:cNvSpPr>
          <p:nvPr>
            <p:ph idx="1"/>
          </p:nvPr>
        </p:nvSpPr>
        <p:spPr>
          <a:xfrm>
            <a:off x="2639616" y="2204865"/>
            <a:ext cx="4752528" cy="3456384"/>
          </a:xfrm>
        </p:spPr>
        <p:txBody>
          <a:bodyPr/>
          <a:lstStyle/>
          <a:p>
            <a:pPr>
              <a:defRPr/>
            </a:pPr>
            <a:r>
              <a:rPr lang="en-GB" dirty="0">
                <a:solidFill>
                  <a:srgbClr val="5D2884"/>
                </a:solidFill>
                <a:effectLst/>
              </a:rPr>
              <a:t>Target</a:t>
            </a:r>
          </a:p>
          <a:p>
            <a:pPr lvl="1">
              <a:defRPr/>
            </a:pPr>
            <a:r>
              <a:rPr lang="en-GB" dirty="0">
                <a:solidFill>
                  <a:srgbClr val="5D2884"/>
                </a:solidFill>
                <a:effectLst/>
              </a:rPr>
              <a:t>Type, platform</a:t>
            </a:r>
          </a:p>
          <a:p>
            <a:pPr>
              <a:defRPr/>
            </a:pPr>
            <a:r>
              <a:rPr lang="en-GB" dirty="0">
                <a:solidFill>
                  <a:srgbClr val="5D2884"/>
                </a:solidFill>
                <a:effectLst/>
              </a:rPr>
              <a:t>Maximise!</a:t>
            </a:r>
          </a:p>
          <a:p>
            <a:pPr lvl="1">
              <a:defRPr/>
            </a:pPr>
            <a:r>
              <a:rPr lang="en-GB" dirty="0">
                <a:solidFill>
                  <a:srgbClr val="5D2884"/>
                </a:solidFill>
                <a:effectLst/>
              </a:rPr>
              <a:t>£££</a:t>
            </a:r>
          </a:p>
          <a:p>
            <a:pPr lvl="1">
              <a:defRPr/>
            </a:pPr>
            <a:r>
              <a:rPr lang="en-GB" dirty="0">
                <a:solidFill>
                  <a:srgbClr val="5D2884"/>
                </a:solidFill>
                <a:effectLst/>
              </a:rPr>
              <a:t>Timing</a:t>
            </a:r>
          </a:p>
          <a:p>
            <a:pPr lvl="1">
              <a:defRPr/>
            </a:pPr>
            <a:r>
              <a:rPr lang="en-GB" dirty="0">
                <a:solidFill>
                  <a:srgbClr val="5D2884"/>
                </a:solidFill>
                <a:effectLst/>
              </a:rPr>
              <a:t>Cheat</a:t>
            </a:r>
          </a:p>
          <a:p>
            <a:pPr>
              <a:defRPr/>
            </a:pPr>
            <a:endParaRPr lang="en-GB" dirty="0">
              <a:solidFill>
                <a:srgbClr val="5D2884"/>
              </a:solidFill>
              <a:effectLst/>
            </a:endParaRPr>
          </a:p>
          <a:p>
            <a:pPr lvl="1">
              <a:defRPr/>
            </a:pPr>
            <a:endParaRPr lang="en-GB" dirty="0">
              <a:solidFill>
                <a:srgbClr val="5D2884"/>
              </a:solidFill>
            </a:endParaRPr>
          </a:p>
        </p:txBody>
      </p:sp>
    </p:spTree>
    <p:extLst>
      <p:ext uri="{BB962C8B-B14F-4D97-AF65-F5344CB8AC3E}">
        <p14:creationId xmlns:p14="http://schemas.microsoft.com/office/powerpoint/2010/main" val="341494299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4789" y="5013177"/>
            <a:ext cx="3114675"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Screen Shot 2016-11-07 at 12.57.5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7568" y="2133600"/>
            <a:ext cx="4042420" cy="2606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Screen Shot 2016-11-07 at 12.56.3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1651" y="2228057"/>
            <a:ext cx="3411538"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Screen Shot 2016-11-07 at 13.01.28.png"/>
          <p:cNvPicPr>
            <a:picLocks noChangeAspect="1" noChangeArrowheads="1"/>
          </p:cNvPicPr>
          <p:nvPr/>
        </p:nvPicPr>
        <p:blipFill>
          <a:blip r:embed="rId6">
            <a:extLst>
              <a:ext uri="{28A0092B-C50C-407E-A947-70E740481C1C}">
                <a14:useLocalDpi xmlns:a14="http://schemas.microsoft.com/office/drawing/2010/main" val="0"/>
              </a:ext>
            </a:extLst>
          </a:blip>
          <a:srcRect b="38583"/>
          <a:stretch>
            <a:fillRect/>
          </a:stretch>
        </p:blipFill>
        <p:spPr bwMode="auto">
          <a:xfrm>
            <a:off x="1919537" y="4802167"/>
            <a:ext cx="4180067" cy="159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twitter bir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6474" y="2519363"/>
            <a:ext cx="1897041" cy="189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facebook-button.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93431" y="2838054"/>
            <a:ext cx="1527175"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YouTube-Logo.png">
            <a:extLst>
              <a:ext uri="{FF2B5EF4-FFF2-40B4-BE49-F238E27FC236}">
                <a16:creationId xmlns:a16="http://schemas.microsoft.com/office/drawing/2014/main" id="{494963B8-F3EB-47FF-B545-5401E88DA6E6}"/>
              </a:ext>
            </a:extLst>
          </p:cNvPr>
          <p:cNvPicPr>
            <a:picLocks noChangeAspect="1"/>
          </p:cNvPicPr>
          <p:nvPr/>
        </p:nvPicPr>
        <p:blipFill rotWithShape="1">
          <a:blip r:embed="rId9" cstate="email">
            <a:alphaModFix amt="46000"/>
            <a:extLst>
              <a:ext uri="{28A0092B-C50C-407E-A947-70E740481C1C}">
                <a14:useLocalDpi xmlns:a14="http://schemas.microsoft.com/office/drawing/2010/main" val="0"/>
              </a:ext>
            </a:extLst>
          </a:blip>
          <a:srcRect l="13203" t="23631" r="13023" b="31016"/>
          <a:stretch/>
        </p:blipFill>
        <p:spPr>
          <a:xfrm>
            <a:off x="3290669" y="5013176"/>
            <a:ext cx="1965614" cy="987110"/>
          </a:xfrm>
          <a:prstGeom prst="roundRect">
            <a:avLst/>
          </a:prstGeom>
        </p:spPr>
      </p:pic>
      <p:pic>
        <p:nvPicPr>
          <p:cNvPr id="29" name="Picture 28" descr="TPM logo.png">
            <a:extLst>
              <a:ext uri="{FF2B5EF4-FFF2-40B4-BE49-F238E27FC236}">
                <a16:creationId xmlns:a16="http://schemas.microsoft.com/office/drawing/2014/main" id="{F6AA9F2F-60F6-407A-A3FC-A11724141E54}"/>
              </a:ext>
            </a:extLst>
          </p:cNvPr>
          <p:cNvPicPr>
            <a:picLocks noChangeAspect="1"/>
          </p:cNvPicPr>
          <p:nvPr/>
        </p:nvPicPr>
        <p:blipFill rotWithShape="1">
          <a:blip r:embed="rId10" cstate="email">
            <a:alphaModFix amt="50000"/>
            <a:extLst>
              <a:ext uri="{28A0092B-C50C-407E-A947-70E740481C1C}">
                <a14:useLocalDpi xmlns:a14="http://schemas.microsoft.com/office/drawing/2010/main" val="0"/>
              </a:ext>
            </a:extLst>
          </a:blip>
          <a:srcRect l="9433" t="5671" r="11279" b="16055"/>
          <a:stretch/>
        </p:blipFill>
        <p:spPr>
          <a:xfrm>
            <a:off x="7752185" y="4802167"/>
            <a:ext cx="1801091" cy="1065041"/>
          </a:xfrm>
          <a:prstGeom prst="roundRect">
            <a:avLst/>
          </a:prstGeom>
        </p:spPr>
      </p:pic>
      <p:sp>
        <p:nvSpPr>
          <p:cNvPr id="24" name="Rectangle 2">
            <a:extLst>
              <a:ext uri="{FF2B5EF4-FFF2-40B4-BE49-F238E27FC236}">
                <a16:creationId xmlns:a16="http://schemas.microsoft.com/office/drawing/2014/main" id="{DE7E207E-BF3E-47DB-82EC-CC10652624F4}"/>
              </a:ext>
            </a:extLst>
          </p:cNvPr>
          <p:cNvSpPr txBox="1">
            <a:spLocks noChangeArrowheads="1"/>
          </p:cNvSpPr>
          <p:nvPr/>
        </p:nvSpPr>
        <p:spPr bwMode="auto">
          <a:xfrm>
            <a:off x="2782888" y="1176338"/>
            <a:ext cx="75438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dirty="0">
                <a:ln>
                  <a:noFill/>
                </a:ln>
                <a:solidFill>
                  <a:srgbClr val="5D2884"/>
                </a:solidFill>
                <a:effectLst/>
                <a:uLnTx/>
                <a:uFillTx/>
                <a:latin typeface="Arial" panose="020B0604020202020204" pitchFamily="34" charset="0"/>
                <a:ea typeface="+mj-ea"/>
                <a:cs typeface="Arial" panose="020B0604020202020204" pitchFamily="34" charset="0"/>
              </a:rPr>
              <a:t>Relevant Platforms</a:t>
            </a:r>
            <a:endParaRPr kumimoji="0" lang="en-US" sz="4000" b="1" i="0" u="none" strike="noStrike" kern="0" cap="none" spc="0" normalizeH="0" baseline="0" noProof="0" dirty="0">
              <a:ln>
                <a:noFill/>
              </a:ln>
              <a:solidFill>
                <a:srgbClr val="5D2884"/>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32235578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96975"/>
            <a:ext cx="9144000"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27586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FE8B7FA-53C9-4E75-9863-CC0536DD2D46}"/>
              </a:ext>
            </a:extLst>
          </p:cNvPr>
          <p:cNvGraphicFramePr>
            <a:graphicFrameLocks noGrp="1"/>
          </p:cNvGraphicFramePr>
          <p:nvPr>
            <p:extLst/>
          </p:nvPr>
        </p:nvGraphicFramePr>
        <p:xfrm>
          <a:off x="2639616" y="620689"/>
          <a:ext cx="6791932" cy="1584175"/>
        </p:xfrm>
        <a:graphic>
          <a:graphicData uri="http://schemas.openxmlformats.org/drawingml/2006/table">
            <a:tbl>
              <a:tblPr>
                <a:tableStyleId>{5C22544A-7EE6-4342-B048-85BDC9FD1C3A}</a:tableStyleId>
              </a:tblPr>
              <a:tblGrid>
                <a:gridCol w="783685">
                  <a:extLst>
                    <a:ext uri="{9D8B030D-6E8A-4147-A177-3AD203B41FA5}">
                      <a16:colId xmlns:a16="http://schemas.microsoft.com/office/drawing/2014/main" val="1479846219"/>
                    </a:ext>
                  </a:extLst>
                </a:gridCol>
                <a:gridCol w="783685">
                  <a:extLst>
                    <a:ext uri="{9D8B030D-6E8A-4147-A177-3AD203B41FA5}">
                      <a16:colId xmlns:a16="http://schemas.microsoft.com/office/drawing/2014/main" val="22068159"/>
                    </a:ext>
                  </a:extLst>
                </a:gridCol>
                <a:gridCol w="997416">
                  <a:extLst>
                    <a:ext uri="{9D8B030D-6E8A-4147-A177-3AD203B41FA5}">
                      <a16:colId xmlns:a16="http://schemas.microsoft.com/office/drawing/2014/main" val="1007765989"/>
                    </a:ext>
                  </a:extLst>
                </a:gridCol>
                <a:gridCol w="854929">
                  <a:extLst>
                    <a:ext uri="{9D8B030D-6E8A-4147-A177-3AD203B41FA5}">
                      <a16:colId xmlns:a16="http://schemas.microsoft.com/office/drawing/2014/main" val="2208291765"/>
                    </a:ext>
                  </a:extLst>
                </a:gridCol>
                <a:gridCol w="1092409">
                  <a:extLst>
                    <a:ext uri="{9D8B030D-6E8A-4147-A177-3AD203B41FA5}">
                      <a16:colId xmlns:a16="http://schemas.microsoft.com/office/drawing/2014/main" val="3580943923"/>
                    </a:ext>
                  </a:extLst>
                </a:gridCol>
                <a:gridCol w="759936">
                  <a:extLst>
                    <a:ext uri="{9D8B030D-6E8A-4147-A177-3AD203B41FA5}">
                      <a16:colId xmlns:a16="http://schemas.microsoft.com/office/drawing/2014/main" val="2222444369"/>
                    </a:ext>
                  </a:extLst>
                </a:gridCol>
                <a:gridCol w="759936">
                  <a:extLst>
                    <a:ext uri="{9D8B030D-6E8A-4147-A177-3AD203B41FA5}">
                      <a16:colId xmlns:a16="http://schemas.microsoft.com/office/drawing/2014/main" val="3173379701"/>
                    </a:ext>
                  </a:extLst>
                </a:gridCol>
                <a:gridCol w="759936">
                  <a:extLst>
                    <a:ext uri="{9D8B030D-6E8A-4147-A177-3AD203B41FA5}">
                      <a16:colId xmlns:a16="http://schemas.microsoft.com/office/drawing/2014/main" val="3338805717"/>
                    </a:ext>
                  </a:extLst>
                </a:gridCol>
              </a:tblGrid>
              <a:tr h="316835">
                <a:tc gridSpan="7">
                  <a:txBody>
                    <a:bodyPr/>
                    <a:lstStyle/>
                    <a:p>
                      <a:pPr algn="ctr" fontAlgn="b"/>
                      <a:r>
                        <a:rPr lang="en-GB" sz="1100" b="1" u="none" strike="noStrike" dirty="0">
                          <a:effectLst/>
                        </a:rPr>
                        <a:t>Conference </a:t>
                      </a:r>
                      <a:r>
                        <a:rPr lang="en-GB" sz="1100" b="1" u="none" strike="noStrike" dirty="0" err="1">
                          <a:effectLst/>
                        </a:rPr>
                        <a:t>SoMe</a:t>
                      </a:r>
                      <a:r>
                        <a:rPr lang="en-GB" sz="1100" b="1" u="none" strike="noStrike" dirty="0">
                          <a:effectLst/>
                        </a:rPr>
                        <a:t> data for BSR and Physios in research (27/04/2017)</a:t>
                      </a:r>
                      <a:endParaRPr lang="en-GB" sz="1100" b="1" i="0" u="none" strike="noStrike" dirty="0">
                        <a:solidFill>
                          <a:srgbClr val="000000"/>
                        </a:solidFill>
                        <a:effectLst/>
                        <a:latin typeface="Calibri" panose="020F0502020204030204" pitchFamily="34" charset="0"/>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372611693"/>
                  </a:ext>
                </a:extLst>
              </a:tr>
              <a:tr h="316835">
                <a:tc gridSpan="3">
                  <a:txBody>
                    <a:bodyPr/>
                    <a:lstStyle/>
                    <a:p>
                      <a:pPr algn="ctr" fontAlgn="b"/>
                      <a:r>
                        <a:rPr lang="en-GB" sz="1100" u="none" strike="noStrike" dirty="0">
                          <a:effectLst/>
                        </a:rPr>
                        <a:t>Tweets (27/04/2017 only)</a:t>
                      </a:r>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5">
                  <a:txBody>
                    <a:bodyPr/>
                    <a:lstStyle/>
                    <a:p>
                      <a:pPr algn="ctr" fontAlgn="b"/>
                      <a:r>
                        <a:rPr lang="en-GB" sz="1100" u="none" strike="noStrike">
                          <a:effectLst/>
                        </a:rPr>
                        <a:t>Videos/streams (27/04/2017-06/05/2017)</a:t>
                      </a:r>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94481098"/>
                  </a:ext>
                </a:extLst>
              </a:tr>
              <a:tr h="316835">
                <a:tc>
                  <a:txBody>
                    <a:bodyPr/>
                    <a:lstStyle/>
                    <a:p>
                      <a:pPr algn="l" fontAlgn="b"/>
                      <a:r>
                        <a:rPr lang="en-GB" sz="1100" u="none" strike="noStrike">
                          <a:effectLst/>
                        </a:rPr>
                        <a:t>No.</a:t>
                      </a:r>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GB" sz="1100" u="none" strike="noStrike" dirty="0">
                          <a:effectLst/>
                        </a:rPr>
                        <a:t>Reach</a:t>
                      </a:r>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GB" sz="1100" u="none" strike="noStrike" dirty="0">
                          <a:effectLst/>
                        </a:rPr>
                        <a:t>Engagement</a:t>
                      </a:r>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GB" sz="1100" u="none" strike="noStrike" dirty="0">
                          <a:effectLst/>
                        </a:rPr>
                        <a:t>No.</a:t>
                      </a:r>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GB" sz="1100" u="none" strike="noStrike" dirty="0">
                          <a:effectLst/>
                        </a:rPr>
                        <a:t>Reach</a:t>
                      </a:r>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GB" sz="1100" u="none" strike="noStrike">
                          <a:effectLst/>
                        </a:rPr>
                        <a:t>Views</a:t>
                      </a:r>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88318525"/>
                  </a:ext>
                </a:extLst>
              </a:tr>
              <a:tr h="316835">
                <a:tc>
                  <a:txBody>
                    <a:bodyPr/>
                    <a:lstStyle/>
                    <a:p>
                      <a:pPr algn="r" fontAlgn="b"/>
                      <a:r>
                        <a:rPr lang="en-GB" sz="1100" u="none" strike="noStrike">
                          <a:effectLst/>
                        </a:rPr>
                        <a:t>93</a:t>
                      </a:r>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GB" sz="1100" u="none" strike="noStrike" dirty="0">
                          <a:effectLst/>
                        </a:rPr>
                        <a:t>45.8k</a:t>
                      </a:r>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GB" sz="1100" u="none" strike="noStrike" dirty="0">
                          <a:effectLst/>
                        </a:rPr>
                        <a:t>2% (900+)</a:t>
                      </a:r>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r>
                        <a:rPr lang="en-GB" sz="1100" u="none" strike="noStrike" dirty="0">
                          <a:effectLst/>
                        </a:rPr>
                        <a:t>7</a:t>
                      </a:r>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r>
                        <a:rPr lang="en-GB" sz="1100" u="none" strike="noStrike" dirty="0">
                          <a:effectLst/>
                        </a:rPr>
                        <a:t>29550</a:t>
                      </a:r>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r>
                        <a:rPr lang="en-GB" sz="1100" u="none" strike="noStrike" dirty="0">
                          <a:effectLst/>
                        </a:rPr>
                        <a:t>10787</a:t>
                      </a:r>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525608897"/>
                  </a:ext>
                </a:extLst>
              </a:tr>
              <a:tr h="316835">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685832048"/>
                  </a:ext>
                </a:extLst>
              </a:tr>
            </a:tbl>
          </a:graphicData>
        </a:graphic>
      </p:graphicFrame>
      <p:graphicFrame>
        <p:nvGraphicFramePr>
          <p:cNvPr id="5" name="Table 4">
            <a:extLst>
              <a:ext uri="{FF2B5EF4-FFF2-40B4-BE49-F238E27FC236}">
                <a16:creationId xmlns:a16="http://schemas.microsoft.com/office/drawing/2014/main" id="{43655B38-6328-4D84-943D-1DDDB6F066B1}"/>
              </a:ext>
            </a:extLst>
          </p:cNvPr>
          <p:cNvGraphicFramePr>
            <a:graphicFrameLocks noGrp="1"/>
          </p:cNvGraphicFramePr>
          <p:nvPr>
            <p:extLst/>
          </p:nvPr>
        </p:nvGraphicFramePr>
        <p:xfrm>
          <a:off x="2639618" y="2348880"/>
          <a:ext cx="6791931" cy="3672404"/>
        </p:xfrm>
        <a:graphic>
          <a:graphicData uri="http://schemas.openxmlformats.org/drawingml/2006/table">
            <a:tbl>
              <a:tblPr>
                <a:tableStyleId>{5C22544A-7EE6-4342-B048-85BDC9FD1C3A}</a:tableStyleId>
              </a:tblPr>
              <a:tblGrid>
                <a:gridCol w="2917746">
                  <a:extLst>
                    <a:ext uri="{9D8B030D-6E8A-4147-A177-3AD203B41FA5}">
                      <a16:colId xmlns:a16="http://schemas.microsoft.com/office/drawing/2014/main" val="3633522662"/>
                    </a:ext>
                  </a:extLst>
                </a:gridCol>
                <a:gridCol w="774837">
                  <a:extLst>
                    <a:ext uri="{9D8B030D-6E8A-4147-A177-3AD203B41FA5}">
                      <a16:colId xmlns:a16="http://schemas.microsoft.com/office/drawing/2014/main" val="3754901204"/>
                    </a:ext>
                  </a:extLst>
                </a:gridCol>
                <a:gridCol w="774837">
                  <a:extLst>
                    <a:ext uri="{9D8B030D-6E8A-4147-A177-3AD203B41FA5}">
                      <a16:colId xmlns:a16="http://schemas.microsoft.com/office/drawing/2014/main" val="833676650"/>
                    </a:ext>
                  </a:extLst>
                </a:gridCol>
                <a:gridCol w="774837">
                  <a:extLst>
                    <a:ext uri="{9D8B030D-6E8A-4147-A177-3AD203B41FA5}">
                      <a16:colId xmlns:a16="http://schemas.microsoft.com/office/drawing/2014/main" val="960910240"/>
                    </a:ext>
                  </a:extLst>
                </a:gridCol>
                <a:gridCol w="774837">
                  <a:extLst>
                    <a:ext uri="{9D8B030D-6E8A-4147-A177-3AD203B41FA5}">
                      <a16:colId xmlns:a16="http://schemas.microsoft.com/office/drawing/2014/main" val="2195811934"/>
                    </a:ext>
                  </a:extLst>
                </a:gridCol>
                <a:gridCol w="774837">
                  <a:extLst>
                    <a:ext uri="{9D8B030D-6E8A-4147-A177-3AD203B41FA5}">
                      <a16:colId xmlns:a16="http://schemas.microsoft.com/office/drawing/2014/main" val="2910512063"/>
                    </a:ext>
                  </a:extLst>
                </a:gridCol>
              </a:tblGrid>
              <a:tr h="341551">
                <a:tc gridSpan="6">
                  <a:txBody>
                    <a:bodyPr/>
                    <a:lstStyle/>
                    <a:p>
                      <a:pPr algn="ctr" fontAlgn="b"/>
                      <a:r>
                        <a:rPr lang="en-GB" sz="1100" u="none" strike="noStrike">
                          <a:effectLst/>
                        </a:rPr>
                        <a:t>Twitter ad campains 2015 Breakdown</a:t>
                      </a:r>
                      <a:endParaRPr lang="en-GB" sz="1100" b="0" i="0" u="none" strike="noStrike">
                        <a:solidFill>
                          <a:srgbClr val="3F3F76"/>
                        </a:solidFill>
                        <a:effectLst/>
                        <a:latin typeface="Calibri" panose="020F0502020204030204" pitchFamily="34" charset="0"/>
                      </a:endParaRPr>
                    </a:p>
                  </a:txBody>
                  <a:tcPr marL="9525" marR="9525" marT="9528" marB="45732"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95569090"/>
                  </a:ext>
                </a:extLst>
              </a:tr>
              <a:tr h="341551">
                <a:tc gridSpan="6">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8" marB="45732"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3378195"/>
                  </a:ext>
                </a:extLst>
              </a:tr>
              <a:tr h="598445">
                <a:tc>
                  <a:txBody>
                    <a:bodyPr/>
                    <a:lstStyle/>
                    <a:p>
                      <a:pPr algn="l" fontAlgn="b"/>
                      <a:r>
                        <a:rPr lang="en-GB" sz="1100" u="none" strike="noStrike">
                          <a:effectLst/>
                        </a:rPr>
                        <a:t>Campaign</a:t>
                      </a:r>
                      <a:endParaRPr lang="en-GB" sz="1100" b="0" i="0" u="none" strike="noStrike">
                        <a:solidFill>
                          <a:srgbClr val="3F3F76"/>
                        </a:solidFill>
                        <a:effectLst/>
                        <a:latin typeface="Calibri" panose="020F0502020204030204" pitchFamily="34" charset="0"/>
                      </a:endParaRPr>
                    </a:p>
                  </a:txBody>
                  <a:tcPr marL="9525" marR="9525" marT="9528" marB="45732" anchor="b"/>
                </a:tc>
                <a:tc>
                  <a:txBody>
                    <a:bodyPr/>
                    <a:lstStyle/>
                    <a:p>
                      <a:pPr algn="l" fontAlgn="b"/>
                      <a:r>
                        <a:rPr lang="en-GB" sz="1100" u="none" strike="noStrike">
                          <a:effectLst/>
                        </a:rPr>
                        <a:t>Spend</a:t>
                      </a:r>
                      <a:endParaRPr lang="en-GB" sz="1100" b="0" i="0" u="none" strike="noStrike">
                        <a:solidFill>
                          <a:srgbClr val="000000"/>
                        </a:solidFill>
                        <a:effectLst/>
                        <a:latin typeface="Calibri" panose="020F0502020204030204" pitchFamily="34" charset="0"/>
                      </a:endParaRPr>
                    </a:p>
                  </a:txBody>
                  <a:tcPr marL="9525" marR="9525" marT="9528" marB="45732" anchor="b"/>
                </a:tc>
                <a:tc>
                  <a:txBody>
                    <a:bodyPr/>
                    <a:lstStyle/>
                    <a:p>
                      <a:pPr algn="l" fontAlgn="b"/>
                      <a:r>
                        <a:rPr lang="en-GB" sz="1100" u="none" strike="noStrike">
                          <a:effectLst/>
                        </a:rPr>
                        <a:t>Reach</a:t>
                      </a:r>
                      <a:endParaRPr lang="en-GB" sz="1100" b="0" i="0" u="none" strike="noStrike">
                        <a:solidFill>
                          <a:srgbClr val="000000"/>
                        </a:solidFill>
                        <a:effectLst/>
                        <a:latin typeface="Calibri" panose="020F0502020204030204" pitchFamily="34" charset="0"/>
                      </a:endParaRPr>
                    </a:p>
                  </a:txBody>
                  <a:tcPr marL="9525" marR="9525" marT="9528" marB="45732" anchor="b"/>
                </a:tc>
                <a:tc>
                  <a:txBody>
                    <a:bodyPr/>
                    <a:lstStyle/>
                    <a:p>
                      <a:pPr algn="l" fontAlgn="b"/>
                      <a:r>
                        <a:rPr lang="en-GB" sz="1100" u="none" strike="noStrike">
                          <a:effectLst/>
                        </a:rPr>
                        <a:t>Follows</a:t>
                      </a:r>
                      <a:endParaRPr lang="en-GB" sz="1100" b="0" i="0" u="none" strike="noStrike">
                        <a:solidFill>
                          <a:srgbClr val="000000"/>
                        </a:solidFill>
                        <a:effectLst/>
                        <a:latin typeface="Calibri" panose="020F0502020204030204" pitchFamily="34" charset="0"/>
                      </a:endParaRPr>
                    </a:p>
                  </a:txBody>
                  <a:tcPr marL="9525" marR="9525" marT="9528" marB="45732" anchor="b"/>
                </a:tc>
                <a:tc>
                  <a:txBody>
                    <a:bodyPr/>
                    <a:lstStyle/>
                    <a:p>
                      <a:pPr algn="l" fontAlgn="b"/>
                      <a:r>
                        <a:rPr lang="en-GB" sz="1100" u="none" strike="noStrike">
                          <a:effectLst/>
                        </a:rPr>
                        <a:t>Engagements</a:t>
                      </a:r>
                      <a:endParaRPr lang="en-GB" sz="1100" b="0" i="0" u="none" strike="noStrike">
                        <a:solidFill>
                          <a:srgbClr val="000000"/>
                        </a:solidFill>
                        <a:effectLst/>
                        <a:latin typeface="Calibri" panose="020F0502020204030204" pitchFamily="34" charset="0"/>
                      </a:endParaRPr>
                    </a:p>
                  </a:txBody>
                  <a:tcPr marL="9525" marR="9525" marT="9528" marB="45732"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8" marB="45732" anchor="b"/>
                </a:tc>
                <a:extLst>
                  <a:ext uri="{0D108BD9-81ED-4DB2-BD59-A6C34878D82A}">
                    <a16:rowId xmlns:a16="http://schemas.microsoft.com/office/drawing/2014/main" val="827590867"/>
                  </a:ext>
                </a:extLst>
              </a:tr>
              <a:tr h="341551">
                <a:tc>
                  <a:txBody>
                    <a:bodyPr/>
                    <a:lstStyle/>
                    <a:p>
                      <a:pPr algn="l" fontAlgn="b"/>
                      <a:r>
                        <a:rPr lang="en-GB" sz="1100" u="none" strike="noStrike">
                          <a:effectLst/>
                        </a:rPr>
                        <a:t>Twitter ad 1</a:t>
                      </a:r>
                      <a:endParaRPr lang="en-GB" sz="1100" b="0" i="0" u="none" strike="noStrike">
                        <a:solidFill>
                          <a:srgbClr val="3F3F76"/>
                        </a:solidFill>
                        <a:effectLst/>
                        <a:latin typeface="Calibri" panose="020F0502020204030204" pitchFamily="34" charset="0"/>
                      </a:endParaRPr>
                    </a:p>
                  </a:txBody>
                  <a:tcPr marL="9525" marR="9525" marT="9528" marB="45732" anchor="b"/>
                </a:tc>
                <a:tc>
                  <a:txBody>
                    <a:bodyPr/>
                    <a:lstStyle/>
                    <a:p>
                      <a:pPr algn="r" fontAlgn="b"/>
                      <a:r>
                        <a:rPr lang="en-GB" sz="1100" u="none" strike="noStrike">
                          <a:effectLst/>
                        </a:rPr>
                        <a:t>£6.34</a:t>
                      </a:r>
                      <a:endParaRPr lang="en-GB" sz="1100" b="0" i="0" u="none" strike="noStrike">
                        <a:solidFill>
                          <a:srgbClr val="000000"/>
                        </a:solidFill>
                        <a:effectLst/>
                        <a:latin typeface="Calibri" panose="020F0502020204030204" pitchFamily="34" charset="0"/>
                      </a:endParaRPr>
                    </a:p>
                  </a:txBody>
                  <a:tcPr marL="9525" marR="9525" marT="9528" marB="45732" anchor="b"/>
                </a:tc>
                <a:tc>
                  <a:txBody>
                    <a:bodyPr/>
                    <a:lstStyle/>
                    <a:p>
                      <a:pPr algn="r" fontAlgn="b"/>
                      <a:r>
                        <a:rPr lang="en-GB" sz="1100" u="none" strike="noStrike">
                          <a:effectLst/>
                        </a:rPr>
                        <a:t>43,719</a:t>
                      </a:r>
                      <a:endParaRPr lang="en-GB" sz="1100" b="0" i="0" u="none" strike="noStrike">
                        <a:solidFill>
                          <a:srgbClr val="000000"/>
                        </a:solidFill>
                        <a:effectLst/>
                        <a:latin typeface="Calibri" panose="020F0502020204030204" pitchFamily="34" charset="0"/>
                      </a:endParaRPr>
                    </a:p>
                  </a:txBody>
                  <a:tcPr marL="9525" marR="9525" marT="9528" marB="45732" anchor="b"/>
                </a:tc>
                <a:tc>
                  <a:txBody>
                    <a:bodyPr/>
                    <a:lstStyle/>
                    <a:p>
                      <a:pPr algn="r" fontAlgn="b"/>
                      <a:r>
                        <a:rPr lang="en-GB" sz="1100" u="none" strike="noStrike">
                          <a:effectLst/>
                        </a:rPr>
                        <a:t>29</a:t>
                      </a:r>
                      <a:endParaRPr lang="en-GB" sz="1100" b="0" i="0" u="none" strike="noStrike">
                        <a:solidFill>
                          <a:srgbClr val="000000"/>
                        </a:solidFill>
                        <a:effectLst/>
                        <a:latin typeface="Calibri" panose="020F0502020204030204" pitchFamily="34" charset="0"/>
                      </a:endParaRPr>
                    </a:p>
                  </a:txBody>
                  <a:tcPr marL="9525" marR="9525" marT="9528" marB="45732" anchor="b"/>
                </a:tc>
                <a:tc>
                  <a:txBody>
                    <a:bodyPr/>
                    <a:lstStyle/>
                    <a:p>
                      <a:pPr algn="r" fontAlgn="b"/>
                      <a:r>
                        <a:rPr lang="en-GB" sz="1100" u="none" strike="noStrike">
                          <a:effectLst/>
                        </a:rPr>
                        <a:t>116</a:t>
                      </a:r>
                      <a:endParaRPr lang="en-GB" sz="1100" b="0" i="0" u="none" strike="noStrike">
                        <a:solidFill>
                          <a:srgbClr val="000000"/>
                        </a:solidFill>
                        <a:effectLst/>
                        <a:latin typeface="Calibri" panose="020F0502020204030204" pitchFamily="34" charset="0"/>
                      </a:endParaRPr>
                    </a:p>
                  </a:txBody>
                  <a:tcPr marL="9525" marR="9525" marT="9528" marB="45732"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8" marB="45732" anchor="b"/>
                </a:tc>
                <a:extLst>
                  <a:ext uri="{0D108BD9-81ED-4DB2-BD59-A6C34878D82A}">
                    <a16:rowId xmlns:a16="http://schemas.microsoft.com/office/drawing/2014/main" val="1018874822"/>
                  </a:ext>
                </a:extLst>
              </a:tr>
              <a:tr h="341551">
                <a:tc>
                  <a:txBody>
                    <a:bodyPr/>
                    <a:lstStyle/>
                    <a:p>
                      <a:pPr algn="l" fontAlgn="b"/>
                      <a:r>
                        <a:rPr lang="en-GB" sz="1100" u="none" strike="noStrike">
                          <a:effectLst/>
                        </a:rPr>
                        <a:t>Twitter ad 2</a:t>
                      </a:r>
                      <a:endParaRPr lang="en-GB" sz="1100" b="0" i="0" u="none" strike="noStrike">
                        <a:solidFill>
                          <a:srgbClr val="3F3F76"/>
                        </a:solidFill>
                        <a:effectLst/>
                        <a:latin typeface="Calibri" panose="020F0502020204030204" pitchFamily="34" charset="0"/>
                      </a:endParaRPr>
                    </a:p>
                  </a:txBody>
                  <a:tcPr marL="9525" marR="9525" marT="9528" marB="45732" anchor="b"/>
                </a:tc>
                <a:tc>
                  <a:txBody>
                    <a:bodyPr/>
                    <a:lstStyle/>
                    <a:p>
                      <a:pPr algn="r" fontAlgn="b"/>
                      <a:r>
                        <a:rPr lang="en-GB" sz="1100" u="none" strike="noStrike">
                          <a:effectLst/>
                        </a:rPr>
                        <a:t>£11.27</a:t>
                      </a:r>
                      <a:endParaRPr lang="en-GB" sz="1100" b="0" i="0" u="none" strike="noStrike">
                        <a:solidFill>
                          <a:srgbClr val="000000"/>
                        </a:solidFill>
                        <a:effectLst/>
                        <a:latin typeface="Calibri" panose="020F0502020204030204" pitchFamily="34" charset="0"/>
                      </a:endParaRPr>
                    </a:p>
                  </a:txBody>
                  <a:tcPr marL="9525" marR="9525" marT="9528" marB="45732" anchor="b"/>
                </a:tc>
                <a:tc>
                  <a:txBody>
                    <a:bodyPr/>
                    <a:lstStyle/>
                    <a:p>
                      <a:pPr algn="r" fontAlgn="b"/>
                      <a:r>
                        <a:rPr lang="en-GB" sz="1100" u="none" strike="noStrike">
                          <a:effectLst/>
                        </a:rPr>
                        <a:t>69,305</a:t>
                      </a:r>
                      <a:endParaRPr lang="en-GB" sz="1100" b="0" i="0" u="none" strike="noStrike">
                        <a:solidFill>
                          <a:srgbClr val="000000"/>
                        </a:solidFill>
                        <a:effectLst/>
                        <a:latin typeface="Calibri" panose="020F0502020204030204" pitchFamily="34" charset="0"/>
                      </a:endParaRPr>
                    </a:p>
                  </a:txBody>
                  <a:tcPr marL="9525" marR="9525" marT="9528" marB="45732" anchor="b"/>
                </a:tc>
                <a:tc>
                  <a:txBody>
                    <a:bodyPr/>
                    <a:lstStyle/>
                    <a:p>
                      <a:pPr algn="r" fontAlgn="b"/>
                      <a:r>
                        <a:rPr lang="en-GB" sz="1100" u="none" strike="noStrike">
                          <a:effectLst/>
                        </a:rPr>
                        <a:t>60</a:t>
                      </a:r>
                      <a:endParaRPr lang="en-GB" sz="1100" b="0" i="0" u="none" strike="noStrike">
                        <a:solidFill>
                          <a:srgbClr val="000000"/>
                        </a:solidFill>
                        <a:effectLst/>
                        <a:latin typeface="Calibri" panose="020F0502020204030204" pitchFamily="34" charset="0"/>
                      </a:endParaRPr>
                    </a:p>
                  </a:txBody>
                  <a:tcPr marL="9525" marR="9525" marT="9528" marB="45732" anchor="b"/>
                </a:tc>
                <a:tc>
                  <a:txBody>
                    <a:bodyPr/>
                    <a:lstStyle/>
                    <a:p>
                      <a:pPr algn="r" fontAlgn="b"/>
                      <a:r>
                        <a:rPr lang="en-GB" sz="1100" u="none" strike="noStrike">
                          <a:effectLst/>
                        </a:rPr>
                        <a:t>215</a:t>
                      </a:r>
                      <a:endParaRPr lang="en-GB" sz="1100" b="0" i="0" u="none" strike="noStrike">
                        <a:solidFill>
                          <a:srgbClr val="000000"/>
                        </a:solidFill>
                        <a:effectLst/>
                        <a:latin typeface="Calibri" panose="020F0502020204030204" pitchFamily="34" charset="0"/>
                      </a:endParaRPr>
                    </a:p>
                  </a:txBody>
                  <a:tcPr marL="9525" marR="9525" marT="9528" marB="45732"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8" marB="45732" anchor="b"/>
                </a:tc>
                <a:extLst>
                  <a:ext uri="{0D108BD9-81ED-4DB2-BD59-A6C34878D82A}">
                    <a16:rowId xmlns:a16="http://schemas.microsoft.com/office/drawing/2014/main" val="4147345154"/>
                  </a:ext>
                </a:extLst>
              </a:tr>
              <a:tr h="341551">
                <a:tc>
                  <a:txBody>
                    <a:bodyPr/>
                    <a:lstStyle/>
                    <a:p>
                      <a:pPr algn="l" fontAlgn="b"/>
                      <a:r>
                        <a:rPr lang="en-GB" sz="1100" u="none" strike="noStrike">
                          <a:effectLst/>
                        </a:rPr>
                        <a:t>Twitter ad 3</a:t>
                      </a:r>
                      <a:endParaRPr lang="en-GB" sz="1100" b="0" i="0" u="none" strike="noStrike">
                        <a:solidFill>
                          <a:srgbClr val="3F3F76"/>
                        </a:solidFill>
                        <a:effectLst/>
                        <a:latin typeface="Calibri" panose="020F0502020204030204" pitchFamily="34" charset="0"/>
                      </a:endParaRPr>
                    </a:p>
                  </a:txBody>
                  <a:tcPr marL="9525" marR="9525" marT="9528" marB="45732" anchor="b"/>
                </a:tc>
                <a:tc>
                  <a:txBody>
                    <a:bodyPr/>
                    <a:lstStyle/>
                    <a:p>
                      <a:pPr algn="r" fontAlgn="b"/>
                      <a:r>
                        <a:rPr lang="en-GB" sz="1100" u="none" strike="noStrike">
                          <a:effectLst/>
                        </a:rPr>
                        <a:t>£7.39</a:t>
                      </a:r>
                      <a:endParaRPr lang="en-GB" sz="1100" b="0" i="0" u="none" strike="noStrike">
                        <a:solidFill>
                          <a:srgbClr val="000000"/>
                        </a:solidFill>
                        <a:effectLst/>
                        <a:latin typeface="Calibri" panose="020F0502020204030204" pitchFamily="34" charset="0"/>
                      </a:endParaRPr>
                    </a:p>
                  </a:txBody>
                  <a:tcPr marL="9525" marR="9525" marT="9528" marB="45732" anchor="b"/>
                </a:tc>
                <a:tc>
                  <a:txBody>
                    <a:bodyPr/>
                    <a:lstStyle/>
                    <a:p>
                      <a:pPr algn="r" fontAlgn="b"/>
                      <a:r>
                        <a:rPr lang="en-GB" sz="1100" u="none" strike="noStrike">
                          <a:effectLst/>
                        </a:rPr>
                        <a:t>5,606</a:t>
                      </a:r>
                      <a:endParaRPr lang="en-GB" sz="1100" b="0" i="0" u="none" strike="noStrike">
                        <a:solidFill>
                          <a:srgbClr val="000000"/>
                        </a:solidFill>
                        <a:effectLst/>
                        <a:latin typeface="Calibri" panose="020F0502020204030204" pitchFamily="34" charset="0"/>
                      </a:endParaRPr>
                    </a:p>
                  </a:txBody>
                  <a:tcPr marL="9525" marR="9525" marT="9528" marB="45732" anchor="b"/>
                </a:tc>
                <a:tc>
                  <a:txBody>
                    <a:bodyPr/>
                    <a:lstStyle/>
                    <a:p>
                      <a:pPr algn="r" fontAlgn="b"/>
                      <a:r>
                        <a:rPr lang="en-GB" sz="1100" u="none" strike="noStrike">
                          <a:effectLst/>
                        </a:rPr>
                        <a:t>2</a:t>
                      </a:r>
                      <a:endParaRPr lang="en-GB" sz="1100" b="0" i="0" u="none" strike="noStrike">
                        <a:solidFill>
                          <a:srgbClr val="000000"/>
                        </a:solidFill>
                        <a:effectLst/>
                        <a:latin typeface="Calibri" panose="020F0502020204030204" pitchFamily="34" charset="0"/>
                      </a:endParaRPr>
                    </a:p>
                  </a:txBody>
                  <a:tcPr marL="9525" marR="9525" marT="9528" marB="45732" anchor="b"/>
                </a:tc>
                <a:tc>
                  <a:txBody>
                    <a:bodyPr/>
                    <a:lstStyle/>
                    <a:p>
                      <a:pPr algn="r" fontAlgn="b"/>
                      <a:r>
                        <a:rPr lang="en-GB" sz="1100" u="none" strike="noStrike">
                          <a:effectLst/>
                        </a:rPr>
                        <a:t>126</a:t>
                      </a:r>
                      <a:endParaRPr lang="en-GB" sz="1100" b="0" i="0" u="none" strike="noStrike">
                        <a:solidFill>
                          <a:srgbClr val="000000"/>
                        </a:solidFill>
                        <a:effectLst/>
                        <a:latin typeface="Calibri" panose="020F0502020204030204" pitchFamily="34" charset="0"/>
                      </a:endParaRPr>
                    </a:p>
                  </a:txBody>
                  <a:tcPr marL="9525" marR="9525" marT="9528" marB="45732"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8" marB="45732" anchor="b"/>
                </a:tc>
                <a:extLst>
                  <a:ext uri="{0D108BD9-81ED-4DB2-BD59-A6C34878D82A}">
                    <a16:rowId xmlns:a16="http://schemas.microsoft.com/office/drawing/2014/main" val="2019768327"/>
                  </a:ext>
                </a:extLst>
              </a:tr>
              <a:tr h="341551">
                <a:tc>
                  <a:txBody>
                    <a:bodyPr/>
                    <a:lstStyle/>
                    <a:p>
                      <a:pPr algn="l" fontAlgn="b"/>
                      <a:r>
                        <a:rPr lang="en-GB" sz="1100" u="none" strike="noStrike">
                          <a:effectLst/>
                        </a:rPr>
                        <a:t>AOCP ep 1 </a:t>
                      </a:r>
                      <a:endParaRPr lang="en-GB" sz="1100" b="0" i="0" u="none" strike="noStrike">
                        <a:solidFill>
                          <a:srgbClr val="3F3F76"/>
                        </a:solidFill>
                        <a:effectLst/>
                        <a:latin typeface="Calibri" panose="020F0502020204030204" pitchFamily="34" charset="0"/>
                      </a:endParaRPr>
                    </a:p>
                  </a:txBody>
                  <a:tcPr marL="9525" marR="9525" marT="9528" marB="45732" anchor="b"/>
                </a:tc>
                <a:tc>
                  <a:txBody>
                    <a:bodyPr/>
                    <a:lstStyle/>
                    <a:p>
                      <a:pPr algn="r" fontAlgn="b"/>
                      <a:r>
                        <a:rPr lang="en-GB" sz="1100" u="none" strike="noStrike">
                          <a:effectLst/>
                        </a:rPr>
                        <a:t>£12.50</a:t>
                      </a:r>
                      <a:endParaRPr lang="en-GB" sz="1100" b="0" i="0" u="none" strike="noStrike">
                        <a:solidFill>
                          <a:srgbClr val="000000"/>
                        </a:solidFill>
                        <a:effectLst/>
                        <a:latin typeface="Calibri" panose="020F0502020204030204" pitchFamily="34" charset="0"/>
                      </a:endParaRPr>
                    </a:p>
                  </a:txBody>
                  <a:tcPr marL="9525" marR="9525" marT="9528" marB="45732" anchor="b"/>
                </a:tc>
                <a:tc>
                  <a:txBody>
                    <a:bodyPr/>
                    <a:lstStyle/>
                    <a:p>
                      <a:pPr algn="r" fontAlgn="b"/>
                      <a:r>
                        <a:rPr lang="en-GB" sz="1100" u="none" strike="noStrike">
                          <a:effectLst/>
                        </a:rPr>
                        <a:t>12,566</a:t>
                      </a:r>
                      <a:endParaRPr lang="en-GB" sz="1100" b="0" i="0" u="none" strike="noStrike">
                        <a:solidFill>
                          <a:srgbClr val="000000"/>
                        </a:solidFill>
                        <a:effectLst/>
                        <a:latin typeface="Calibri" panose="020F0502020204030204" pitchFamily="34" charset="0"/>
                      </a:endParaRPr>
                    </a:p>
                  </a:txBody>
                  <a:tcPr marL="9525" marR="9525" marT="9528" marB="45732" anchor="b"/>
                </a:tc>
                <a:tc>
                  <a:txBody>
                    <a:bodyPr/>
                    <a:lstStyle/>
                    <a:p>
                      <a:pPr algn="r" fontAlgn="b"/>
                      <a:r>
                        <a:rPr lang="en-GB" sz="1100" u="none" strike="noStrike">
                          <a:effectLst/>
                        </a:rPr>
                        <a:t>13</a:t>
                      </a:r>
                      <a:endParaRPr lang="en-GB" sz="1100" b="0" i="0" u="none" strike="noStrike">
                        <a:solidFill>
                          <a:srgbClr val="000000"/>
                        </a:solidFill>
                        <a:effectLst/>
                        <a:latin typeface="Calibri" panose="020F0502020204030204" pitchFamily="34" charset="0"/>
                      </a:endParaRPr>
                    </a:p>
                  </a:txBody>
                  <a:tcPr marL="9525" marR="9525" marT="9528" marB="45732" anchor="b"/>
                </a:tc>
                <a:tc>
                  <a:txBody>
                    <a:bodyPr/>
                    <a:lstStyle/>
                    <a:p>
                      <a:pPr algn="r" fontAlgn="b"/>
                      <a:r>
                        <a:rPr lang="en-GB" sz="1100" u="none" strike="noStrike">
                          <a:effectLst/>
                        </a:rPr>
                        <a:t>255</a:t>
                      </a:r>
                      <a:endParaRPr lang="en-GB" sz="1100" b="0" i="0" u="none" strike="noStrike">
                        <a:solidFill>
                          <a:srgbClr val="000000"/>
                        </a:solidFill>
                        <a:effectLst/>
                        <a:latin typeface="Calibri" panose="020F0502020204030204" pitchFamily="34" charset="0"/>
                      </a:endParaRPr>
                    </a:p>
                  </a:txBody>
                  <a:tcPr marL="9525" marR="9525" marT="9528" marB="45732"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8" marB="45732" anchor="b"/>
                </a:tc>
                <a:extLst>
                  <a:ext uri="{0D108BD9-81ED-4DB2-BD59-A6C34878D82A}">
                    <a16:rowId xmlns:a16="http://schemas.microsoft.com/office/drawing/2014/main" val="130459828"/>
                  </a:ext>
                </a:extLst>
              </a:tr>
              <a:tr h="341551">
                <a:tc>
                  <a:txBody>
                    <a:bodyPr/>
                    <a:lstStyle/>
                    <a:p>
                      <a:pPr algn="l" fontAlgn="b"/>
                      <a:r>
                        <a:rPr lang="en-GB" sz="1100" u="none" strike="noStrike">
                          <a:effectLst/>
                        </a:rPr>
                        <a:t>Totals</a:t>
                      </a:r>
                      <a:endParaRPr lang="en-GB" sz="1100" b="0" i="0" u="none" strike="noStrike">
                        <a:solidFill>
                          <a:srgbClr val="3F3F76"/>
                        </a:solidFill>
                        <a:effectLst/>
                        <a:latin typeface="Calibri" panose="020F0502020204030204" pitchFamily="34" charset="0"/>
                      </a:endParaRPr>
                    </a:p>
                  </a:txBody>
                  <a:tcPr marL="9525" marR="9525" marT="9528" marB="45732" anchor="b"/>
                </a:tc>
                <a:tc>
                  <a:txBody>
                    <a:bodyPr/>
                    <a:lstStyle/>
                    <a:p>
                      <a:pPr algn="r" fontAlgn="b"/>
                      <a:r>
                        <a:rPr lang="en-GB" sz="1100" u="none" strike="noStrike">
                          <a:effectLst/>
                        </a:rPr>
                        <a:t>£37.50</a:t>
                      </a:r>
                      <a:endParaRPr lang="en-GB" sz="1100" b="0" i="0" u="none" strike="noStrike">
                        <a:solidFill>
                          <a:srgbClr val="000000"/>
                        </a:solidFill>
                        <a:effectLst/>
                        <a:latin typeface="Calibri" panose="020F0502020204030204" pitchFamily="34" charset="0"/>
                      </a:endParaRPr>
                    </a:p>
                  </a:txBody>
                  <a:tcPr marL="9525" marR="9525" marT="9528" marB="45732" anchor="b"/>
                </a:tc>
                <a:tc>
                  <a:txBody>
                    <a:bodyPr/>
                    <a:lstStyle/>
                    <a:p>
                      <a:pPr algn="r" fontAlgn="b"/>
                      <a:r>
                        <a:rPr lang="en-GB" sz="1100" u="none" strike="noStrike">
                          <a:effectLst/>
                        </a:rPr>
                        <a:t>131,196</a:t>
                      </a:r>
                      <a:endParaRPr lang="en-GB" sz="1100" b="0" i="0" u="none" strike="noStrike">
                        <a:solidFill>
                          <a:srgbClr val="000000"/>
                        </a:solidFill>
                        <a:effectLst/>
                        <a:latin typeface="Calibri" panose="020F0502020204030204" pitchFamily="34" charset="0"/>
                      </a:endParaRPr>
                    </a:p>
                  </a:txBody>
                  <a:tcPr marL="9525" marR="9525" marT="9528" marB="45732" anchor="b"/>
                </a:tc>
                <a:tc>
                  <a:txBody>
                    <a:bodyPr/>
                    <a:lstStyle/>
                    <a:p>
                      <a:pPr algn="r" fontAlgn="b"/>
                      <a:r>
                        <a:rPr lang="en-GB" sz="1100" u="none" strike="noStrike">
                          <a:effectLst/>
                        </a:rPr>
                        <a:t>104</a:t>
                      </a:r>
                      <a:endParaRPr lang="en-GB" sz="1100" b="0" i="0" u="none" strike="noStrike">
                        <a:solidFill>
                          <a:srgbClr val="000000"/>
                        </a:solidFill>
                        <a:effectLst/>
                        <a:latin typeface="Calibri" panose="020F0502020204030204" pitchFamily="34" charset="0"/>
                      </a:endParaRPr>
                    </a:p>
                  </a:txBody>
                  <a:tcPr marL="9525" marR="9525" marT="9528" marB="45732" anchor="b"/>
                </a:tc>
                <a:tc>
                  <a:txBody>
                    <a:bodyPr/>
                    <a:lstStyle/>
                    <a:p>
                      <a:pPr algn="r" fontAlgn="b"/>
                      <a:r>
                        <a:rPr lang="en-GB" sz="1100" u="none" strike="noStrike">
                          <a:effectLst/>
                        </a:rPr>
                        <a:t>772</a:t>
                      </a:r>
                      <a:endParaRPr lang="en-GB" sz="1100" b="0" i="0" u="none" strike="noStrike">
                        <a:solidFill>
                          <a:srgbClr val="000000"/>
                        </a:solidFill>
                        <a:effectLst/>
                        <a:latin typeface="Calibri" panose="020F0502020204030204" pitchFamily="34" charset="0"/>
                      </a:endParaRPr>
                    </a:p>
                  </a:txBody>
                  <a:tcPr marL="9525" marR="9525" marT="9528" marB="45732"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8" marB="45732" anchor="b"/>
                </a:tc>
                <a:extLst>
                  <a:ext uri="{0D108BD9-81ED-4DB2-BD59-A6C34878D82A}">
                    <a16:rowId xmlns:a16="http://schemas.microsoft.com/office/drawing/2014/main" val="2284358121"/>
                  </a:ext>
                </a:extLst>
              </a:tr>
              <a:tr h="341551">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8" marB="45732"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8" marB="45732"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8" marB="45732"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8" marB="45732"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8" marB="45732"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8" marB="45732" anchor="b"/>
                </a:tc>
                <a:extLst>
                  <a:ext uri="{0D108BD9-81ED-4DB2-BD59-A6C34878D82A}">
                    <a16:rowId xmlns:a16="http://schemas.microsoft.com/office/drawing/2014/main" val="2671015550"/>
                  </a:ext>
                </a:extLst>
              </a:tr>
              <a:tr h="341551">
                <a:tc>
                  <a:txBody>
                    <a:bodyPr/>
                    <a:lstStyle/>
                    <a:p>
                      <a:pPr algn="l" fontAlgn="b"/>
                      <a:r>
                        <a:rPr lang="en-GB" sz="1100" u="none" strike="noStrike">
                          <a:effectLst/>
                        </a:rPr>
                        <a:t>Pinned Tweet</a:t>
                      </a:r>
                      <a:endParaRPr lang="en-GB" sz="1100" b="0" i="0" u="none" strike="noStrike">
                        <a:solidFill>
                          <a:srgbClr val="000000"/>
                        </a:solidFill>
                        <a:effectLst/>
                        <a:latin typeface="Calibri" panose="020F0502020204030204" pitchFamily="34" charset="0"/>
                      </a:endParaRPr>
                    </a:p>
                  </a:txBody>
                  <a:tcPr marL="9525" marR="9525" marT="9528" marB="45732" anchor="b"/>
                </a:tc>
                <a:tc>
                  <a:txBody>
                    <a:bodyPr/>
                    <a:lstStyle/>
                    <a:p>
                      <a:pPr algn="r" fontAlgn="b"/>
                      <a:r>
                        <a:rPr lang="en-GB" sz="1100" u="none" strike="noStrike">
                          <a:effectLst/>
                        </a:rPr>
                        <a:t>£0</a:t>
                      </a:r>
                      <a:endParaRPr lang="en-GB" sz="1100" b="0" i="0" u="none" strike="noStrike">
                        <a:solidFill>
                          <a:srgbClr val="000000"/>
                        </a:solidFill>
                        <a:effectLst/>
                        <a:latin typeface="Calibri" panose="020F0502020204030204" pitchFamily="34" charset="0"/>
                      </a:endParaRPr>
                    </a:p>
                  </a:txBody>
                  <a:tcPr marL="9525" marR="9525" marT="9528" marB="45732" anchor="b"/>
                </a:tc>
                <a:tc>
                  <a:txBody>
                    <a:bodyPr/>
                    <a:lstStyle/>
                    <a:p>
                      <a:pPr algn="r" fontAlgn="b"/>
                      <a:r>
                        <a:rPr lang="en-GB" sz="1100" u="none" strike="noStrike">
                          <a:effectLst/>
                        </a:rPr>
                        <a:t>5,885</a:t>
                      </a:r>
                      <a:endParaRPr lang="en-GB" sz="1100" b="0" i="0" u="none" strike="noStrike">
                        <a:solidFill>
                          <a:srgbClr val="000000"/>
                        </a:solidFill>
                        <a:effectLst/>
                        <a:latin typeface="Calibri" panose="020F0502020204030204" pitchFamily="34" charset="0"/>
                      </a:endParaRPr>
                    </a:p>
                  </a:txBody>
                  <a:tcPr marL="9525" marR="9525" marT="9528" marB="45732" anchor="b"/>
                </a:tc>
                <a:tc>
                  <a:txBody>
                    <a:bodyPr/>
                    <a:lstStyle/>
                    <a:p>
                      <a:pPr algn="r" fontAlgn="b"/>
                      <a:r>
                        <a:rPr lang="en-GB" sz="1100" u="none" strike="noStrike">
                          <a:effectLst/>
                        </a:rPr>
                        <a:t>2</a:t>
                      </a:r>
                      <a:endParaRPr lang="en-GB" sz="1100" b="0" i="0" u="none" strike="noStrike">
                        <a:solidFill>
                          <a:srgbClr val="000000"/>
                        </a:solidFill>
                        <a:effectLst/>
                        <a:latin typeface="Calibri" panose="020F0502020204030204" pitchFamily="34" charset="0"/>
                      </a:endParaRPr>
                    </a:p>
                  </a:txBody>
                  <a:tcPr marL="9525" marR="9525" marT="9528" marB="45732" anchor="b"/>
                </a:tc>
                <a:tc>
                  <a:txBody>
                    <a:bodyPr/>
                    <a:lstStyle/>
                    <a:p>
                      <a:pPr algn="r" fontAlgn="b"/>
                      <a:r>
                        <a:rPr lang="en-GB" sz="1100" u="none" strike="noStrike">
                          <a:effectLst/>
                        </a:rPr>
                        <a:t>223</a:t>
                      </a:r>
                      <a:endParaRPr lang="en-GB" sz="1100" b="0" i="0" u="none" strike="noStrike">
                        <a:solidFill>
                          <a:srgbClr val="000000"/>
                        </a:solidFill>
                        <a:effectLst/>
                        <a:latin typeface="Calibri" panose="020F0502020204030204" pitchFamily="34" charset="0"/>
                      </a:endParaRPr>
                    </a:p>
                  </a:txBody>
                  <a:tcPr marL="9525" marR="9525" marT="9528" marB="45732" anchor="b"/>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8" marB="45732" anchor="b"/>
                </a:tc>
                <a:extLst>
                  <a:ext uri="{0D108BD9-81ED-4DB2-BD59-A6C34878D82A}">
                    <a16:rowId xmlns:a16="http://schemas.microsoft.com/office/drawing/2014/main" val="2954272245"/>
                  </a:ext>
                </a:extLst>
              </a:tr>
            </a:tbl>
          </a:graphicData>
        </a:graphic>
      </p:graphicFrame>
    </p:spTree>
    <p:extLst>
      <p:ext uri="{BB962C8B-B14F-4D97-AF65-F5344CB8AC3E}">
        <p14:creationId xmlns:p14="http://schemas.microsoft.com/office/powerpoint/2010/main" val="32306986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90AC656-0F0D-4BCB-B00F-E38A410F1A96}"/>
              </a:ext>
            </a:extLst>
          </p:cNvPr>
          <p:cNvSpPr>
            <a:spLocks noGrp="1" noChangeArrowheads="1"/>
          </p:cNvSpPr>
          <p:nvPr>
            <p:ph type="title"/>
          </p:nvPr>
        </p:nvSpPr>
        <p:spPr>
          <a:xfrm>
            <a:off x="2135560" y="764704"/>
            <a:ext cx="8229600" cy="1143000"/>
          </a:xfrm>
        </p:spPr>
        <p:txBody>
          <a:bodyPr>
            <a:normAutofit/>
          </a:bodyPr>
          <a:lstStyle/>
          <a:p>
            <a:pPr eaLnBrk="1" hangingPunct="1">
              <a:defRPr/>
            </a:pPr>
            <a:r>
              <a:rPr lang="en-US" sz="8000" dirty="0">
                <a:solidFill>
                  <a:srgbClr val="5D2884"/>
                </a:solidFill>
                <a:latin typeface="Arial" panose="020B0604020202020204" pitchFamily="34" charset="0"/>
                <a:cs typeface="Arial" panose="020B0604020202020204" pitchFamily="34" charset="0"/>
              </a:rPr>
              <a:t>Impact</a:t>
            </a:r>
          </a:p>
        </p:txBody>
      </p:sp>
      <p:sp>
        <p:nvSpPr>
          <p:cNvPr id="2" name="Content Placeholder 1">
            <a:extLst>
              <a:ext uri="{FF2B5EF4-FFF2-40B4-BE49-F238E27FC236}">
                <a16:creationId xmlns:a16="http://schemas.microsoft.com/office/drawing/2014/main" id="{2DB2C2F4-44A9-4E16-A534-5220D9B0BD28}"/>
              </a:ext>
            </a:extLst>
          </p:cNvPr>
          <p:cNvSpPr>
            <a:spLocks noGrp="1"/>
          </p:cNvSpPr>
          <p:nvPr>
            <p:ph idx="1"/>
          </p:nvPr>
        </p:nvSpPr>
        <p:spPr>
          <a:xfrm>
            <a:off x="2999656" y="1628801"/>
            <a:ext cx="6779096" cy="4525963"/>
          </a:xfrm>
        </p:spPr>
        <p:txBody>
          <a:bodyPr/>
          <a:lstStyle/>
          <a:p>
            <a:pPr>
              <a:defRPr/>
            </a:pPr>
            <a:r>
              <a:rPr lang="en-GB" dirty="0">
                <a:solidFill>
                  <a:srgbClr val="5D2884"/>
                </a:solidFill>
                <a:effectLst/>
              </a:rPr>
              <a:t>Entertain</a:t>
            </a:r>
          </a:p>
          <a:p>
            <a:pPr lvl="1">
              <a:defRPr/>
            </a:pPr>
            <a:r>
              <a:rPr lang="en-GB" sz="3200" dirty="0">
                <a:solidFill>
                  <a:srgbClr val="5D2884"/>
                </a:solidFill>
              </a:rPr>
              <a:t>Pretty, professional, comfortable</a:t>
            </a:r>
          </a:p>
          <a:p>
            <a:pPr>
              <a:defRPr/>
            </a:pPr>
            <a:r>
              <a:rPr lang="en-GB" dirty="0">
                <a:solidFill>
                  <a:srgbClr val="5D2884"/>
                </a:solidFill>
                <a:effectLst/>
              </a:rPr>
              <a:t>Accurate!</a:t>
            </a:r>
          </a:p>
          <a:p>
            <a:pPr>
              <a:defRPr/>
            </a:pPr>
            <a:r>
              <a:rPr lang="en-GB" dirty="0">
                <a:solidFill>
                  <a:srgbClr val="5D2884"/>
                </a:solidFill>
                <a:effectLst/>
              </a:rPr>
              <a:t>Simple messages</a:t>
            </a:r>
          </a:p>
          <a:p>
            <a:pPr lvl="1">
              <a:defRPr/>
            </a:pPr>
            <a:r>
              <a:rPr lang="en-GB" sz="3200" dirty="0">
                <a:solidFill>
                  <a:srgbClr val="5D2884"/>
                </a:solidFill>
              </a:rPr>
              <a:t>Platform dependent</a:t>
            </a:r>
          </a:p>
          <a:p>
            <a:pPr lvl="1">
              <a:defRPr/>
            </a:pPr>
            <a:r>
              <a:rPr lang="en-GB" sz="3200" dirty="0">
                <a:solidFill>
                  <a:srgbClr val="5D2884"/>
                </a:solidFill>
              </a:rPr>
              <a:t>Hook and signpost</a:t>
            </a:r>
          </a:p>
          <a:p>
            <a:pPr>
              <a:defRPr/>
            </a:pPr>
            <a:endParaRPr lang="en-GB" dirty="0">
              <a:effectLst/>
            </a:endParaRPr>
          </a:p>
          <a:p>
            <a:pPr lvl="1">
              <a:defRPr/>
            </a:pPr>
            <a:endParaRPr lang="en-GB" dirty="0"/>
          </a:p>
        </p:txBody>
      </p:sp>
    </p:spTree>
    <p:extLst>
      <p:ext uri="{BB962C8B-B14F-4D97-AF65-F5344CB8AC3E}">
        <p14:creationId xmlns:p14="http://schemas.microsoft.com/office/powerpoint/2010/main" val="812304233"/>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9794200-805C-4C07-B51C-91E52521D29E}"/>
              </a:ext>
            </a:extLst>
          </p:cNvPr>
          <p:cNvSpPr>
            <a:spLocks noGrp="1" noChangeArrowheads="1"/>
          </p:cNvSpPr>
          <p:nvPr>
            <p:ph type="title"/>
          </p:nvPr>
        </p:nvSpPr>
        <p:spPr>
          <a:xfrm>
            <a:off x="2193925" y="1340768"/>
            <a:ext cx="8229600" cy="1143000"/>
          </a:xfrm>
        </p:spPr>
        <p:txBody>
          <a:bodyPr>
            <a:normAutofit/>
          </a:bodyPr>
          <a:lstStyle/>
          <a:p>
            <a:pPr eaLnBrk="1" hangingPunct="1">
              <a:defRPr/>
            </a:pPr>
            <a:r>
              <a:rPr lang="en-US" sz="8000" dirty="0">
                <a:solidFill>
                  <a:srgbClr val="5D2884"/>
                </a:solidFill>
                <a:latin typeface="Arial" panose="020B0604020202020204" pitchFamily="34" charset="0"/>
                <a:cs typeface="Arial" panose="020B0604020202020204" pitchFamily="34" charset="0"/>
              </a:rPr>
              <a:t>Finally Influence…!!</a:t>
            </a:r>
          </a:p>
        </p:txBody>
      </p:sp>
      <p:sp>
        <p:nvSpPr>
          <p:cNvPr id="2" name="Content Placeholder 1">
            <a:extLst>
              <a:ext uri="{FF2B5EF4-FFF2-40B4-BE49-F238E27FC236}">
                <a16:creationId xmlns:a16="http://schemas.microsoft.com/office/drawing/2014/main" id="{B93D71CC-ACAD-49EB-AC9A-5956CCBB06E3}"/>
              </a:ext>
            </a:extLst>
          </p:cNvPr>
          <p:cNvSpPr>
            <a:spLocks noGrp="1"/>
          </p:cNvSpPr>
          <p:nvPr>
            <p:ph idx="1"/>
          </p:nvPr>
        </p:nvSpPr>
        <p:spPr>
          <a:xfrm>
            <a:off x="2999657" y="2348881"/>
            <a:ext cx="6961583" cy="1878013"/>
          </a:xfrm>
        </p:spPr>
        <p:txBody>
          <a:bodyPr/>
          <a:lstStyle/>
          <a:p>
            <a:pPr>
              <a:defRPr/>
            </a:pPr>
            <a:r>
              <a:rPr lang="en-GB" dirty="0">
                <a:solidFill>
                  <a:srgbClr val="5D2884"/>
                </a:solidFill>
              </a:rPr>
              <a:t>Which is the best platform?</a:t>
            </a:r>
          </a:p>
          <a:p>
            <a:pPr>
              <a:defRPr/>
            </a:pPr>
            <a:r>
              <a:rPr lang="en-GB" dirty="0">
                <a:solidFill>
                  <a:srgbClr val="5D2884"/>
                </a:solidFill>
              </a:rPr>
              <a:t>How to maximise reach?</a:t>
            </a:r>
          </a:p>
          <a:p>
            <a:pPr>
              <a:defRPr/>
            </a:pPr>
            <a:r>
              <a:rPr lang="en-GB" dirty="0">
                <a:solidFill>
                  <a:srgbClr val="5D2884"/>
                </a:solidFill>
              </a:rPr>
              <a:t>Will this make an impact?</a:t>
            </a:r>
          </a:p>
        </p:txBody>
      </p:sp>
      <p:sp>
        <p:nvSpPr>
          <p:cNvPr id="8" name="Content Placeholder 1">
            <a:extLst>
              <a:ext uri="{FF2B5EF4-FFF2-40B4-BE49-F238E27FC236}">
                <a16:creationId xmlns:a16="http://schemas.microsoft.com/office/drawing/2014/main" id="{EEC13F68-C05C-4512-9284-781174636C81}"/>
              </a:ext>
            </a:extLst>
          </p:cNvPr>
          <p:cNvSpPr txBox="1">
            <a:spLocks/>
          </p:cNvSpPr>
          <p:nvPr/>
        </p:nvSpPr>
        <p:spPr bwMode="auto">
          <a:xfrm>
            <a:off x="4655840" y="4517110"/>
            <a:ext cx="3751262"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0" fontAlgn="base" latinLnBrk="0" hangingPunct="0">
              <a:lnSpc>
                <a:spcPct val="100000"/>
              </a:lnSpc>
              <a:spcBef>
                <a:spcPct val="20000"/>
              </a:spcBef>
              <a:spcAft>
                <a:spcPct val="0"/>
              </a:spcAft>
              <a:buClr>
                <a:srgbClr val="0000FF"/>
              </a:buClr>
              <a:buSzPct val="70000"/>
              <a:buFont typeface="Wingdings" panose="05000000000000000000" pitchFamily="2" charset="2"/>
              <a:buChar char="n"/>
              <a:tabLst/>
              <a:defRPr/>
            </a:pPr>
            <a:r>
              <a:rPr kumimoji="0" lang="en-GB" sz="3200" b="0" i="0" u="none" strike="noStrike" kern="0" cap="none" spc="0" normalizeH="0" baseline="0" noProof="0" dirty="0">
                <a:ln>
                  <a:noFill/>
                </a:ln>
                <a:solidFill>
                  <a:srgbClr val="5D2884"/>
                </a:solidFill>
                <a:effectLst>
                  <a:outerShdw blurRad="38100" dist="38100" dir="2700000" algn="tl">
                    <a:srgbClr val="000000"/>
                  </a:outerShdw>
                </a:effectLst>
                <a:uLnTx/>
                <a:uFillTx/>
                <a:latin typeface="Calibri"/>
                <a:ea typeface="+mn-ea"/>
                <a:cs typeface="+mn-cs"/>
              </a:rPr>
              <a:t>For me?</a:t>
            </a:r>
          </a:p>
          <a:p>
            <a:pPr marL="342900" marR="0" lvl="0" indent="-342900" algn="l" defTabSz="914400" rtl="0" eaLnBrk="0" fontAlgn="base" latinLnBrk="0" hangingPunct="0">
              <a:lnSpc>
                <a:spcPct val="100000"/>
              </a:lnSpc>
              <a:spcBef>
                <a:spcPct val="20000"/>
              </a:spcBef>
              <a:spcAft>
                <a:spcPct val="0"/>
              </a:spcAft>
              <a:buClr>
                <a:srgbClr val="0000FF"/>
              </a:buClr>
              <a:buSzPct val="70000"/>
              <a:buFont typeface="Wingdings" panose="05000000000000000000" pitchFamily="2" charset="2"/>
              <a:buChar char="n"/>
              <a:tabLst/>
              <a:defRPr/>
            </a:pPr>
            <a:r>
              <a:rPr kumimoji="0" lang="en-GB" sz="3200" b="0" i="0" u="none" strike="noStrike" kern="0" cap="none" spc="0" normalizeH="0" baseline="0" noProof="0" dirty="0">
                <a:ln>
                  <a:noFill/>
                </a:ln>
                <a:solidFill>
                  <a:srgbClr val="5D2884"/>
                </a:solidFill>
                <a:effectLst>
                  <a:outerShdw blurRad="38100" dist="38100" dir="2700000" algn="tl">
                    <a:srgbClr val="000000"/>
                  </a:outerShdw>
                </a:effectLst>
                <a:uLnTx/>
                <a:uFillTx/>
                <a:latin typeface="Calibri"/>
                <a:ea typeface="+mn-ea"/>
                <a:cs typeface="+mn-cs"/>
              </a:rPr>
              <a:t>For my Targets?</a:t>
            </a:r>
          </a:p>
        </p:txBody>
      </p:sp>
    </p:spTree>
    <p:extLst>
      <p:ext uri="{BB962C8B-B14F-4D97-AF65-F5344CB8AC3E}">
        <p14:creationId xmlns:p14="http://schemas.microsoft.com/office/powerpoint/2010/main" val="4211452024"/>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EC801127-4134-424B-8A8F-61E3EC7E5927}"/>
              </a:ext>
            </a:extLst>
          </p:cNvPr>
          <p:cNvSpPr>
            <a:spLocks noGrp="1" noChangeArrowheads="1"/>
          </p:cNvSpPr>
          <p:nvPr>
            <p:ph type="title"/>
          </p:nvPr>
        </p:nvSpPr>
        <p:spPr>
          <a:xfrm>
            <a:off x="2588902" y="1196975"/>
            <a:ext cx="8229600" cy="1143000"/>
          </a:xfrm>
        </p:spPr>
        <p:txBody>
          <a:bodyPr>
            <a:normAutofit/>
          </a:bodyPr>
          <a:lstStyle/>
          <a:p>
            <a:pPr eaLnBrk="1" hangingPunct="1">
              <a:defRPr/>
            </a:pPr>
            <a:r>
              <a:rPr lang="en-GB" sz="8000" dirty="0">
                <a:solidFill>
                  <a:srgbClr val="5D2884"/>
                </a:solidFill>
                <a:latin typeface="Arial" panose="020B0604020202020204" pitchFamily="34" charset="0"/>
                <a:cs typeface="Arial" panose="020B0604020202020204" pitchFamily="34" charset="0"/>
              </a:rPr>
              <a:t>Questions…?</a:t>
            </a:r>
            <a:endParaRPr lang="en-US" sz="8000" dirty="0">
              <a:solidFill>
                <a:srgbClr val="5D2884"/>
              </a:solidFill>
              <a:latin typeface="Arial" panose="020B0604020202020204" pitchFamily="34" charset="0"/>
              <a:cs typeface="Arial" panose="020B0604020202020204" pitchFamily="34" charset="0"/>
            </a:endParaRPr>
          </a:p>
        </p:txBody>
      </p:sp>
      <p:pic>
        <p:nvPicPr>
          <p:cNvPr id="3789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1865" y="2204864"/>
            <a:ext cx="3228975"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7338" y="4743450"/>
            <a:ext cx="12954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Text Box 8"/>
          <p:cNvSpPr txBox="1">
            <a:spLocks noChangeArrowheads="1"/>
          </p:cNvSpPr>
          <p:nvPr/>
        </p:nvSpPr>
        <p:spPr bwMode="auto">
          <a:xfrm>
            <a:off x="4828134" y="4581128"/>
            <a:ext cx="583986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0" lang="en-GB" altLang="en-US" sz="4000" b="0" i="0" u="none" strike="noStrike" kern="1200" cap="none" spc="0" normalizeH="0" baseline="0" noProof="0" dirty="0">
                <a:ln>
                  <a:noFill/>
                </a:ln>
                <a:solidFill>
                  <a:srgbClr val="5D2884"/>
                </a:solidFill>
                <a:effectLst/>
                <a:uLnTx/>
                <a:uFillTx/>
                <a:latin typeface="Arial" panose="020B0604020202020204" pitchFamily="34" charset="0"/>
                <a:ea typeface="+mn-ea"/>
                <a:cs typeface="Arial" panose="020B0604020202020204" pitchFamily="34" charset="0"/>
              </a:rPr>
              <a:t>@</a:t>
            </a:r>
            <a:r>
              <a:rPr kumimoji="0" lang="en-GB" altLang="en-US" sz="4000" b="0" i="0" u="none" strike="noStrike" kern="1200" cap="none" spc="0" normalizeH="0" baseline="0" noProof="0" dirty="0" err="1">
                <a:ln>
                  <a:noFill/>
                </a:ln>
                <a:solidFill>
                  <a:srgbClr val="5D2884"/>
                </a:solidFill>
                <a:effectLst/>
                <a:uLnTx/>
                <a:uFillTx/>
                <a:latin typeface="Arial" panose="020B0604020202020204" pitchFamily="34" charset="0"/>
                <a:ea typeface="+mn-ea"/>
                <a:cs typeface="Arial" panose="020B0604020202020204" pitchFamily="34" charset="0"/>
              </a:rPr>
              <a:t>physiojack</a:t>
            </a:r>
            <a:endParaRPr kumimoji="0" lang="en-US" altLang="en-US" sz="4000" b="0" i="0" u="none" strike="noStrike" kern="1200" cap="none" spc="0" normalizeH="0" baseline="0" noProof="0" dirty="0">
              <a:ln>
                <a:noFill/>
              </a:ln>
              <a:solidFill>
                <a:srgbClr val="5D288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64131995"/>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143672" y="2636913"/>
            <a:ext cx="5540152" cy="2262113"/>
          </a:xfrm>
        </p:spPr>
        <p:txBody>
          <a:bodyPr>
            <a:normAutofit/>
          </a:bodyPr>
          <a:lstStyle/>
          <a:p>
            <a:r>
              <a:rPr lang="en-GB" sz="9600" dirty="0">
                <a:solidFill>
                  <a:srgbClr val="5D2884"/>
                </a:solidFill>
              </a:rPr>
              <a:t>BREAK</a:t>
            </a:r>
            <a:r>
              <a:rPr lang="en-GB" dirty="0"/>
              <a:t/>
            </a:r>
            <a:br>
              <a:rPr lang="en-GB" dirty="0"/>
            </a:br>
            <a:r>
              <a:rPr lang="en-GB" dirty="0">
                <a:solidFill>
                  <a:srgbClr val="5D2884"/>
                </a:solidFill>
              </a:rPr>
              <a:t> #</a:t>
            </a:r>
            <a:r>
              <a:rPr lang="en-GB" dirty="0" err="1">
                <a:solidFill>
                  <a:srgbClr val="5D2884"/>
                </a:solidFill>
              </a:rPr>
              <a:t>CSPexertinginfluence</a:t>
            </a:r>
            <a:r>
              <a:rPr lang="en-GB" dirty="0">
                <a:solidFill>
                  <a:srgbClr val="5D2884"/>
                </a:solidFill>
              </a:rPr>
              <a:t> </a:t>
            </a:r>
            <a:br>
              <a:rPr lang="en-GB" dirty="0">
                <a:solidFill>
                  <a:srgbClr val="5D2884"/>
                </a:solidFill>
              </a:rPr>
            </a:br>
            <a:endParaRPr lang="en-GB" dirty="0"/>
          </a:p>
        </p:txBody>
      </p:sp>
    </p:spTree>
    <p:extLst>
      <p:ext uri="{BB962C8B-B14F-4D97-AF65-F5344CB8AC3E}">
        <p14:creationId xmlns:p14="http://schemas.microsoft.com/office/powerpoint/2010/main" val="751256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5820" y="3050959"/>
            <a:ext cx="2811038" cy="1124415"/>
          </a:xfrm>
          <a:prstGeom prst="rect">
            <a:avLst/>
          </a:prstGeom>
        </p:spPr>
      </p:pic>
      <p:pic>
        <p:nvPicPr>
          <p:cNvPr id="6" name="Picture 5"/>
          <p:cNvPicPr>
            <a:picLocks noChangeAspect="1"/>
          </p:cNvPicPr>
          <p:nvPr/>
        </p:nvPicPr>
        <p:blipFill>
          <a:blip r:embed="rId4"/>
          <a:stretch>
            <a:fillRect/>
          </a:stretch>
        </p:blipFill>
        <p:spPr>
          <a:xfrm>
            <a:off x="4774466" y="998730"/>
            <a:ext cx="2213746" cy="2052228"/>
          </a:xfrm>
          <a:prstGeom prst="rect">
            <a:avLst/>
          </a:prstGeom>
        </p:spPr>
      </p:pic>
      <p:pic>
        <p:nvPicPr>
          <p:cNvPr id="7" name="Picture 6"/>
          <p:cNvPicPr>
            <a:picLocks noChangeAspect="1"/>
          </p:cNvPicPr>
          <p:nvPr/>
        </p:nvPicPr>
        <p:blipFill>
          <a:blip r:embed="rId5"/>
          <a:stretch>
            <a:fillRect/>
          </a:stretch>
        </p:blipFill>
        <p:spPr>
          <a:xfrm>
            <a:off x="4774466" y="4173548"/>
            <a:ext cx="2302683" cy="1827203"/>
          </a:xfrm>
          <a:prstGeom prst="rect">
            <a:avLst/>
          </a:prstGeom>
        </p:spPr>
      </p:pic>
    </p:spTree>
    <p:extLst>
      <p:ext uri="{BB962C8B-B14F-4D97-AF65-F5344CB8AC3E}">
        <p14:creationId xmlns:p14="http://schemas.microsoft.com/office/powerpoint/2010/main" val="2630965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584" y="649205"/>
            <a:ext cx="8229600" cy="1143000"/>
          </a:xfrm>
        </p:spPr>
        <p:txBody>
          <a:bodyPr>
            <a:normAutofit fontScale="90000"/>
          </a:bodyPr>
          <a:lstStyle/>
          <a:p>
            <a:r>
              <a:rPr lang="en-GB" dirty="0">
                <a:solidFill>
                  <a:srgbClr val="5D2884"/>
                </a:solidFill>
              </a:rPr>
              <a:t>Sustainability &amp; Transformation </a:t>
            </a:r>
            <a:r>
              <a:rPr lang="en-GB" dirty="0" smtClean="0">
                <a:solidFill>
                  <a:srgbClr val="5D2884"/>
                </a:solidFill>
              </a:rPr>
              <a:t>Partnerships</a:t>
            </a:r>
            <a:endParaRPr lang="en-GB" dirty="0">
              <a:solidFill>
                <a:srgbClr val="5D2884"/>
              </a:solidFill>
            </a:endParaRPr>
          </a:p>
        </p:txBody>
      </p:sp>
      <p:pic>
        <p:nvPicPr>
          <p:cNvPr id="4" name="Content Placeholder 3"/>
          <p:cNvPicPr>
            <a:picLocks noGrp="1" noChangeAspect="1"/>
          </p:cNvPicPr>
          <p:nvPr>
            <p:ph idx="1"/>
          </p:nvPr>
        </p:nvPicPr>
        <p:blipFill>
          <a:blip r:embed="rId3"/>
          <a:stretch>
            <a:fillRect/>
          </a:stretch>
        </p:blipFill>
        <p:spPr>
          <a:xfrm>
            <a:off x="3114898" y="1803932"/>
            <a:ext cx="5962207" cy="4095197"/>
          </a:xfrm>
          <a:prstGeom prst="rect">
            <a:avLst/>
          </a:prstGeom>
        </p:spPr>
      </p:pic>
    </p:spTree>
    <p:extLst>
      <p:ext uri="{BB962C8B-B14F-4D97-AF65-F5344CB8AC3E}">
        <p14:creationId xmlns:p14="http://schemas.microsoft.com/office/powerpoint/2010/main" val="2800052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75414" y="857250"/>
            <a:ext cx="5292587" cy="5282878"/>
          </a:xfrm>
        </p:spPr>
      </p:pic>
      <p:sp>
        <p:nvSpPr>
          <p:cNvPr id="5" name="TextBox 4"/>
          <p:cNvSpPr txBox="1"/>
          <p:nvPr/>
        </p:nvSpPr>
        <p:spPr>
          <a:xfrm>
            <a:off x="1847528" y="857250"/>
            <a:ext cx="3486150" cy="54425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rgbClr val="5D2884"/>
                </a:solidFill>
                <a:effectLst/>
                <a:uLnTx/>
                <a:uFillTx/>
                <a:latin typeface="Calibri"/>
                <a:ea typeface="+mn-ea"/>
                <a:cs typeface="+mn-cs"/>
              </a:rPr>
              <a:t>What are Sustainability and Transformation Partnerships (STPs)?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dirty="0">
              <a:ln>
                <a:noFill/>
              </a:ln>
              <a:solidFill>
                <a:srgbClr val="5D2884"/>
              </a:solidFill>
              <a:effectLst/>
              <a:uLnTx/>
              <a:uFillTx/>
              <a:latin typeface="Calibri"/>
              <a:ea typeface="+mn-ea"/>
              <a:cs typeface="+mn-cs"/>
            </a:endParaRPr>
          </a:p>
          <a:p>
            <a:pPr marL="257175" marR="0" lvl="0"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srgbClr val="5D2884"/>
                </a:solidFill>
                <a:effectLst/>
                <a:uLnTx/>
                <a:uFillTx/>
                <a:latin typeface="Calibri"/>
                <a:ea typeface="+mn-ea"/>
                <a:cs typeface="+mn-cs"/>
              </a:rPr>
              <a:t>44 STPs across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5D2884"/>
              </a:solidFill>
              <a:effectLst/>
              <a:uLnTx/>
              <a:uFillTx/>
              <a:latin typeface="Calibri"/>
              <a:ea typeface="Times New Roman" panose="02020603050405020304" pitchFamily="18" charset="0"/>
              <a:cs typeface="Times New Roman" panose="02020603050405020304" pitchFamily="18" charset="0"/>
            </a:endParaRPr>
          </a:p>
          <a:p>
            <a:pPr marL="214313" marR="0" lvl="0" indent="-214313" algn="l" defTabSz="914400" rtl="0" eaLnBrk="1" fontAlgn="auto" latinLnBrk="0" hangingPunct="1">
              <a:lnSpc>
                <a:spcPct val="100000"/>
              </a:lnSpc>
              <a:spcBef>
                <a:spcPts val="0"/>
              </a:spcBef>
              <a:spcAft>
                <a:spcPts val="964"/>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srgbClr val="5D2884"/>
                </a:solidFill>
                <a:effectLst/>
                <a:uLnTx/>
                <a:uFillTx/>
                <a:latin typeface="Calibri"/>
                <a:ea typeface="Times New Roman" panose="02020603050405020304" pitchFamily="18" charset="0"/>
                <a:cs typeface="Times New Roman" panose="02020603050405020304" pitchFamily="18" charset="0"/>
              </a:rPr>
              <a:t>Five year duration of plans implemented by partnership of organisations</a:t>
            </a:r>
          </a:p>
          <a:p>
            <a:pPr marL="214313" marR="0" lvl="0" indent="-214313" algn="l" defTabSz="914400" rtl="0" eaLnBrk="1" fontAlgn="auto" latinLnBrk="0" hangingPunct="1">
              <a:lnSpc>
                <a:spcPct val="100000"/>
              </a:lnSpc>
              <a:spcBef>
                <a:spcPts val="0"/>
              </a:spcBef>
              <a:spcAft>
                <a:spcPts val="964"/>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srgbClr val="5D2884"/>
                </a:solidFill>
                <a:effectLst/>
                <a:uLnTx/>
                <a:uFillTx/>
                <a:latin typeface="Calibri"/>
                <a:ea typeface="Times New Roman" panose="02020603050405020304" pitchFamily="18" charset="0"/>
                <a:cs typeface="Times New Roman" panose="02020603050405020304" pitchFamily="18" charset="0"/>
              </a:rPr>
              <a:t>Local population based (not purchaser / provider)</a:t>
            </a:r>
          </a:p>
          <a:p>
            <a:pPr marL="214313" marR="0" lvl="0" indent="-214313" algn="l" defTabSz="914400" rtl="0" eaLnBrk="1" fontAlgn="auto" latinLnBrk="0" hangingPunct="1">
              <a:lnSpc>
                <a:spcPct val="100000"/>
              </a:lnSpc>
              <a:spcBef>
                <a:spcPts val="0"/>
              </a:spcBef>
              <a:spcAft>
                <a:spcPts val="964"/>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srgbClr val="5D2884"/>
                </a:solidFill>
                <a:effectLst/>
                <a:uLnTx/>
                <a:uFillTx/>
                <a:latin typeface="Calibri"/>
                <a:ea typeface="Times New Roman" panose="02020603050405020304" pitchFamily="18" charset="0"/>
                <a:cs typeface="Times New Roman" panose="02020603050405020304" pitchFamily="18" charset="0"/>
              </a:rPr>
              <a:t>Seek to integrate health and social care</a:t>
            </a:r>
          </a:p>
          <a:p>
            <a:pPr marL="214313" marR="0" lvl="0" indent="-214313" algn="l" defTabSz="914400" rtl="0" eaLnBrk="1" fontAlgn="auto" latinLnBrk="0" hangingPunct="1">
              <a:lnSpc>
                <a:spcPct val="100000"/>
              </a:lnSpc>
              <a:spcBef>
                <a:spcPts val="0"/>
              </a:spcBef>
              <a:spcAft>
                <a:spcPts val="964"/>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srgbClr val="5D2884"/>
                </a:solidFill>
                <a:effectLst/>
                <a:uLnTx/>
                <a:uFillTx/>
                <a:latin typeface="Calibri"/>
                <a:ea typeface="Times New Roman" panose="02020603050405020304" pitchFamily="18" charset="0"/>
                <a:cs typeface="Times New Roman" panose="02020603050405020304" pitchFamily="18" charset="0"/>
              </a:rPr>
              <a:t>Focus on prevention and promoting health, so shifting from acute to community </a:t>
            </a:r>
          </a:p>
          <a:p>
            <a:pPr marL="214313" marR="0" lvl="0" indent="-214313" algn="l" defTabSz="914400" rtl="0" eaLnBrk="1" fontAlgn="auto" latinLnBrk="0" hangingPunct="1">
              <a:lnSpc>
                <a:spcPct val="100000"/>
              </a:lnSpc>
              <a:spcBef>
                <a:spcPts val="0"/>
              </a:spcBef>
              <a:spcAft>
                <a:spcPts val="964"/>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srgbClr val="5D2884"/>
                </a:solidFill>
                <a:effectLst/>
                <a:uLnTx/>
                <a:uFillTx/>
                <a:latin typeface="Calibri"/>
                <a:ea typeface="Times New Roman" panose="02020603050405020304" pitchFamily="18" charset="0"/>
                <a:cs typeface="Times New Roman" panose="02020603050405020304" pitchFamily="18" charset="0"/>
              </a:rPr>
              <a:t>Seeking better patient outcomes for same or less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5722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221481" y="2686396"/>
            <a:ext cx="3749041" cy="3182911"/>
          </a:xfrm>
          <a:prstGeom prst="rect">
            <a:avLst/>
          </a:prstGeom>
        </p:spPr>
      </p:pic>
      <p:sp>
        <p:nvSpPr>
          <p:cNvPr id="4" name="Rectangle 3"/>
          <p:cNvSpPr/>
          <p:nvPr/>
        </p:nvSpPr>
        <p:spPr>
          <a:xfrm>
            <a:off x="1524002" y="869024"/>
            <a:ext cx="2697479" cy="178308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black"/>
                </a:solidFill>
                <a:effectLst/>
                <a:uLnTx/>
                <a:uFillTx/>
                <a:latin typeface="Calibri"/>
                <a:ea typeface="+mn-ea"/>
                <a:cs typeface="+mn-cs"/>
              </a:rPr>
              <a:t>Derbyshire</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dirty="0">
                <a:ln>
                  <a:noFill/>
                </a:ln>
                <a:solidFill>
                  <a:prstClr val="black"/>
                </a:solidFill>
                <a:effectLst/>
                <a:uLnTx/>
                <a:uFillTx/>
                <a:latin typeface="Calibri"/>
                <a:ea typeface="+mn-ea"/>
                <a:cs typeface="+mn-cs"/>
              </a:rPr>
              <a:t>Transition of some services from local acute to community rehab in Chesterfield</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dirty="0">
                <a:ln>
                  <a:noFill/>
                </a:ln>
                <a:solidFill>
                  <a:prstClr val="black"/>
                </a:solidFill>
                <a:effectLst/>
                <a:uLnTx/>
                <a:uFillTx/>
                <a:latin typeface="Calibri"/>
                <a:ea typeface="+mn-ea"/>
                <a:cs typeface="+mn-cs"/>
              </a:rPr>
              <a:t>Reduction in non-elective hospital beds</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dirty="0">
                <a:ln>
                  <a:noFill/>
                </a:ln>
                <a:solidFill>
                  <a:prstClr val="black"/>
                </a:solidFill>
                <a:effectLst/>
                <a:uLnTx/>
                <a:uFillTx/>
                <a:latin typeface="Calibri"/>
                <a:ea typeface="+mn-ea"/>
                <a:cs typeface="+mn-cs"/>
              </a:rPr>
              <a:t>Reduced permanent placement in residential care homes</a:t>
            </a:r>
          </a:p>
        </p:txBody>
      </p:sp>
      <p:sp>
        <p:nvSpPr>
          <p:cNvPr id="6" name="Rectangle 5"/>
          <p:cNvSpPr/>
          <p:nvPr/>
        </p:nvSpPr>
        <p:spPr>
          <a:xfrm>
            <a:off x="1524000" y="2994660"/>
            <a:ext cx="2697480" cy="20802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black"/>
                </a:solidFill>
                <a:effectLst/>
                <a:uLnTx/>
                <a:uFillTx/>
                <a:latin typeface="Calibri"/>
                <a:ea typeface="+mn-ea"/>
                <a:cs typeface="+mn-cs"/>
              </a:rPr>
              <a:t>Nottinghamshire</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dirty="0">
                <a:ln>
                  <a:noFill/>
                </a:ln>
                <a:solidFill>
                  <a:prstClr val="black"/>
                </a:solidFill>
                <a:effectLst/>
                <a:uLnTx/>
                <a:uFillTx/>
                <a:latin typeface="Calibri"/>
                <a:ea typeface="+mn-ea"/>
                <a:cs typeface="+mn-cs"/>
              </a:rPr>
              <a:t>Fewer staff in acute trust, but increased staffing in community services</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dirty="0">
                <a:ln>
                  <a:noFill/>
                </a:ln>
                <a:solidFill>
                  <a:prstClr val="black"/>
                </a:solidFill>
                <a:effectLst/>
                <a:uLnTx/>
                <a:uFillTx/>
                <a:latin typeface="Calibri"/>
                <a:ea typeface="+mn-ea"/>
                <a:cs typeface="+mn-cs"/>
              </a:rPr>
              <a:t>Developing an accountable care system</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dirty="0">
                <a:ln>
                  <a:noFill/>
                </a:ln>
                <a:solidFill>
                  <a:prstClr val="black"/>
                </a:solidFill>
                <a:effectLst/>
                <a:uLnTx/>
                <a:uFillTx/>
                <a:latin typeface="Calibri"/>
                <a:ea typeface="+mn-ea"/>
                <a:cs typeface="+mn-cs"/>
              </a:rPr>
              <a:t>Aim to support expansion of AHP roles</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dirty="0">
                <a:ln>
                  <a:noFill/>
                </a:ln>
                <a:solidFill>
                  <a:prstClr val="black"/>
                </a:solidFill>
                <a:effectLst/>
                <a:uLnTx/>
                <a:uFillTx/>
                <a:latin typeface="Calibri"/>
                <a:ea typeface="+mn-ea"/>
                <a:cs typeface="+mn-cs"/>
              </a:rPr>
              <a:t>Increased research activity</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4661536" y="857250"/>
            <a:ext cx="2868930" cy="178308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black"/>
                </a:solidFill>
                <a:effectLst/>
                <a:uLnTx/>
                <a:uFillTx/>
                <a:latin typeface="Calibri"/>
                <a:ea typeface="+mn-ea"/>
                <a:cs typeface="+mn-cs"/>
              </a:rPr>
              <a:t>Leicestershire</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dirty="0">
                <a:ln>
                  <a:noFill/>
                </a:ln>
                <a:solidFill>
                  <a:prstClr val="black"/>
                </a:solidFill>
                <a:effectLst/>
                <a:uLnTx/>
                <a:uFillTx/>
                <a:latin typeface="Calibri"/>
                <a:ea typeface="+mn-ea"/>
                <a:cs typeface="+mn-cs"/>
              </a:rPr>
              <a:t>Reduce number of community hospitals and number of acute beds</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dirty="0">
                <a:ln>
                  <a:noFill/>
                </a:ln>
                <a:solidFill>
                  <a:prstClr val="black"/>
                </a:solidFill>
                <a:effectLst/>
                <a:uLnTx/>
                <a:uFillTx/>
                <a:latin typeface="Calibri"/>
                <a:ea typeface="+mn-ea"/>
                <a:cs typeface="+mn-cs"/>
              </a:rPr>
              <a:t>Increased services in community delivered by specialist teams</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dirty="0">
                <a:ln>
                  <a:noFill/>
                </a:ln>
                <a:solidFill>
                  <a:prstClr val="black"/>
                </a:solidFill>
                <a:effectLst/>
                <a:uLnTx/>
                <a:uFillTx/>
                <a:latin typeface="Calibri"/>
                <a:ea typeface="+mn-ea"/>
                <a:cs typeface="+mn-cs"/>
              </a:rPr>
              <a:t>Greater emphasis on prevention</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7970522" y="834734"/>
            <a:ext cx="2697479" cy="178308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black"/>
                </a:solidFill>
                <a:effectLst/>
                <a:uLnTx/>
                <a:uFillTx/>
                <a:latin typeface="Calibri"/>
                <a:ea typeface="+mn-ea"/>
                <a:cs typeface="+mn-cs"/>
              </a:rPr>
              <a:t>Northamptonshire</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dirty="0">
                <a:ln>
                  <a:noFill/>
                </a:ln>
                <a:solidFill>
                  <a:prstClr val="black"/>
                </a:solidFill>
                <a:effectLst/>
                <a:uLnTx/>
                <a:uFillTx/>
                <a:latin typeface="Calibri"/>
                <a:ea typeface="+mn-ea"/>
                <a:cs typeface="+mn-cs"/>
              </a:rPr>
              <a:t>Increased access to primary care services</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dirty="0">
                <a:ln>
                  <a:noFill/>
                </a:ln>
                <a:solidFill>
                  <a:prstClr val="black"/>
                </a:solidFill>
                <a:effectLst/>
                <a:uLnTx/>
                <a:uFillTx/>
                <a:latin typeface="Calibri"/>
                <a:ea typeface="+mn-ea"/>
                <a:cs typeface="+mn-cs"/>
              </a:rPr>
              <a:t>Increased focus on prevention services</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dirty="0">
                <a:ln>
                  <a:noFill/>
                </a:ln>
                <a:solidFill>
                  <a:prstClr val="black"/>
                </a:solidFill>
                <a:effectLst/>
                <a:uLnTx/>
                <a:uFillTx/>
                <a:latin typeface="Calibri"/>
                <a:ea typeface="+mn-ea"/>
                <a:cs typeface="+mn-cs"/>
              </a:rPr>
              <a:t>Reduced population reliance on acute services</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dirty="0">
              <a:ln>
                <a:noFill/>
              </a:ln>
              <a:solidFill>
                <a:prstClr val="white"/>
              </a:solidFill>
              <a:effectLst/>
              <a:uLnTx/>
              <a:uFillTx/>
              <a:latin typeface="Calibri"/>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p:nvSpPr>
        <p:spPr>
          <a:xfrm>
            <a:off x="7970522" y="2994660"/>
            <a:ext cx="2697479" cy="20802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black"/>
                </a:solidFill>
                <a:effectLst/>
                <a:uLnTx/>
                <a:uFillTx/>
                <a:latin typeface="Calibri"/>
                <a:ea typeface="+mn-ea"/>
                <a:cs typeface="+mn-cs"/>
              </a:rPr>
              <a:t>Lincolnshire</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dirty="0">
                <a:ln>
                  <a:noFill/>
                </a:ln>
                <a:solidFill>
                  <a:prstClr val="black"/>
                </a:solidFill>
                <a:effectLst/>
                <a:uLnTx/>
                <a:uFillTx/>
                <a:latin typeface="Calibri"/>
                <a:ea typeface="+mn-ea"/>
                <a:cs typeface="+mn-cs"/>
              </a:rPr>
              <a:t>More investment in primary care and prevention services</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dirty="0">
                <a:ln>
                  <a:noFill/>
                </a:ln>
                <a:solidFill>
                  <a:prstClr val="black"/>
                </a:solidFill>
                <a:effectLst/>
                <a:uLnTx/>
                <a:uFillTx/>
                <a:latin typeface="Calibri"/>
                <a:ea typeface="+mn-ea"/>
                <a:cs typeface="+mn-cs"/>
              </a:rPr>
              <a:t>Aim to increase integration of health and social care in the community</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dirty="0">
                <a:ln>
                  <a:noFill/>
                </a:ln>
                <a:solidFill>
                  <a:prstClr val="black"/>
                </a:solidFill>
                <a:effectLst/>
                <a:uLnTx/>
                <a:uFillTx/>
                <a:latin typeface="Calibri"/>
                <a:ea typeface="+mn-ea"/>
                <a:cs typeface="+mn-cs"/>
              </a:rPr>
              <a:t>Some services in the county to be centralised to improve outcomes</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p:cNvSpPr txBox="1"/>
          <p:nvPr/>
        </p:nvSpPr>
        <p:spPr>
          <a:xfrm>
            <a:off x="8187690" y="5074920"/>
            <a:ext cx="236601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rgbClr val="5D2884"/>
                </a:solidFill>
                <a:effectLst/>
                <a:uLnTx/>
                <a:uFillTx/>
                <a:latin typeface="Aharoni" panose="02010803020104030203" pitchFamily="2" charset="-79"/>
                <a:ea typeface="+mn-ea"/>
                <a:cs typeface="Aharoni" panose="02010803020104030203" pitchFamily="2" charset="-79"/>
              </a:rPr>
              <a:t>East Midlands STP taster</a:t>
            </a:r>
          </a:p>
        </p:txBody>
      </p:sp>
    </p:spTree>
    <p:extLst>
      <p:ext uri="{BB962C8B-B14F-4D97-AF65-F5344CB8AC3E}">
        <p14:creationId xmlns:p14="http://schemas.microsoft.com/office/powerpoint/2010/main" val="3733534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5D2884"/>
                </a:solidFill>
              </a:rPr>
              <a:t>Nottinghamshire as an Accountable Care System (ACS)</a:t>
            </a:r>
            <a:endParaRPr lang="en-GB" dirty="0">
              <a:solidFill>
                <a:srgbClr val="5D2884"/>
              </a:solidFill>
            </a:endParaRPr>
          </a:p>
        </p:txBody>
      </p:sp>
      <p:sp>
        <p:nvSpPr>
          <p:cNvPr id="3" name="Content Placeholder 2"/>
          <p:cNvSpPr>
            <a:spLocks noGrp="1"/>
          </p:cNvSpPr>
          <p:nvPr>
            <p:ph sz="half" idx="1"/>
          </p:nvPr>
        </p:nvSpPr>
        <p:spPr>
          <a:xfrm>
            <a:off x="2175510" y="1654808"/>
            <a:ext cx="3886200" cy="4351338"/>
          </a:xfrm>
        </p:spPr>
        <p:txBody>
          <a:bodyPr>
            <a:normAutofit fontScale="55000" lnSpcReduction="20000"/>
          </a:bodyPr>
          <a:lstStyle/>
          <a:p>
            <a:pPr marL="0" indent="0">
              <a:buNone/>
            </a:pPr>
            <a:r>
              <a:rPr lang="en-GB" dirty="0">
                <a:solidFill>
                  <a:srgbClr val="5D2884"/>
                </a:solidFill>
              </a:rPr>
              <a:t>ACSs will be an ‘evolved’ version of an STP that is working as a locally integrated health system. They are systems in which NHS organisations (both commissioners and providers), often in partnership with local authorities, choose to take on clear collective responsibility for resources and population health. They provide joined up, better coordinated care.  In return they get far more control and freedom over the total operations of the health system in their area; and work closely with local government and other partners to keep people healthier for longer, and out of hospital. </a:t>
            </a:r>
            <a:endParaRPr lang="en-GB" dirty="0" smtClean="0">
              <a:solidFill>
                <a:srgbClr val="5D2884"/>
              </a:solidFill>
            </a:endParaRPr>
          </a:p>
          <a:p>
            <a:pPr marL="0" indent="0">
              <a:buNone/>
            </a:pPr>
            <a:r>
              <a:rPr lang="en-GB" dirty="0" smtClean="0">
                <a:solidFill>
                  <a:srgbClr val="5D2884"/>
                </a:solidFill>
              </a:rPr>
              <a:t>(5YFV Next Steps, 2017)</a:t>
            </a:r>
            <a:endParaRPr lang="en-GB" dirty="0">
              <a:solidFill>
                <a:srgbClr val="5D2884"/>
              </a:solidFill>
            </a:endParaRPr>
          </a:p>
          <a:p>
            <a:pPr marL="0" indent="0">
              <a:buNone/>
            </a:pPr>
            <a:endParaRPr lang="en-GB" dirty="0"/>
          </a:p>
        </p:txBody>
      </p:sp>
      <p:sp>
        <p:nvSpPr>
          <p:cNvPr id="4" name="Content Placeholder 3"/>
          <p:cNvSpPr>
            <a:spLocks noGrp="1"/>
          </p:cNvSpPr>
          <p:nvPr>
            <p:ph sz="half" idx="2"/>
          </p:nvPr>
        </p:nvSpPr>
        <p:spPr/>
        <p:txBody>
          <a:bodyPr>
            <a:normAutofit fontScale="55000" lnSpcReduction="20000"/>
          </a:bodyPr>
          <a:lstStyle/>
          <a:p>
            <a:r>
              <a:rPr lang="en-GB" b="1" dirty="0" smtClean="0">
                <a:solidFill>
                  <a:srgbClr val="5D2884"/>
                </a:solidFill>
              </a:rPr>
              <a:t>Locally integrated system</a:t>
            </a:r>
          </a:p>
          <a:p>
            <a:r>
              <a:rPr lang="en-GB" b="1" dirty="0" smtClean="0">
                <a:solidFill>
                  <a:srgbClr val="5D2884"/>
                </a:solidFill>
              </a:rPr>
              <a:t>Collective responsibility for resources and population health</a:t>
            </a:r>
          </a:p>
          <a:p>
            <a:r>
              <a:rPr lang="en-GB" b="1" dirty="0" smtClean="0">
                <a:solidFill>
                  <a:srgbClr val="5D2884"/>
                </a:solidFill>
              </a:rPr>
              <a:t>Coordinated care</a:t>
            </a:r>
          </a:p>
          <a:p>
            <a:r>
              <a:rPr lang="en-GB" b="1" dirty="0" smtClean="0">
                <a:solidFill>
                  <a:srgbClr val="5D2884"/>
                </a:solidFill>
              </a:rPr>
              <a:t>Greater local freedom to plan how care is delivered and funding spent</a:t>
            </a:r>
          </a:p>
          <a:p>
            <a:r>
              <a:rPr lang="en-GB" b="1" dirty="0" smtClean="0">
                <a:solidFill>
                  <a:srgbClr val="5D2884"/>
                </a:solidFill>
              </a:rPr>
              <a:t>Planning based on what the population needs are, not who is delivering the service</a:t>
            </a:r>
            <a:endParaRPr lang="en-GB" b="1" dirty="0">
              <a:solidFill>
                <a:srgbClr val="5D2884"/>
              </a:solidFill>
            </a:endParaRPr>
          </a:p>
        </p:txBody>
      </p:sp>
      <p:sp>
        <p:nvSpPr>
          <p:cNvPr id="5" name="Rectangle 4"/>
          <p:cNvSpPr/>
          <p:nvPr/>
        </p:nvSpPr>
        <p:spPr>
          <a:xfrm>
            <a:off x="6153150" y="1628800"/>
            <a:ext cx="3794760" cy="3240360"/>
          </a:xfrm>
          <a:prstGeom prst="rect">
            <a:avLst/>
          </a:prstGeom>
          <a:solidFill>
            <a:schemeClr val="lt1">
              <a:alpha val="0"/>
            </a:schemeClr>
          </a:soli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4492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A93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84012" y="1873852"/>
            <a:ext cx="4547575" cy="3051861"/>
          </a:xfrm>
          <a:prstGeom prst="rect">
            <a:avLst/>
          </a:prstGeom>
        </p:spPr>
      </p:pic>
      <p:pic>
        <p:nvPicPr>
          <p:cNvPr id="3" name="Picture 2"/>
          <p:cNvPicPr>
            <a:picLocks noChangeAspect="1"/>
          </p:cNvPicPr>
          <p:nvPr/>
        </p:nvPicPr>
        <p:blipFill>
          <a:blip r:embed="rId4"/>
          <a:stretch>
            <a:fillRect/>
          </a:stretch>
        </p:blipFill>
        <p:spPr>
          <a:xfrm>
            <a:off x="8836112" y="5284575"/>
            <a:ext cx="1576263" cy="525421"/>
          </a:xfrm>
          <a:prstGeom prst="rect">
            <a:avLst/>
          </a:prstGeom>
        </p:spPr>
      </p:pic>
      <p:pic>
        <p:nvPicPr>
          <p:cNvPr id="5" name="Picture 4"/>
          <p:cNvPicPr>
            <a:picLocks noChangeAspect="1"/>
          </p:cNvPicPr>
          <p:nvPr/>
        </p:nvPicPr>
        <p:blipFill>
          <a:blip r:embed="rId5"/>
          <a:stretch>
            <a:fillRect/>
          </a:stretch>
        </p:blipFill>
        <p:spPr>
          <a:xfrm>
            <a:off x="4067590" y="1140217"/>
            <a:ext cx="4212468" cy="300890"/>
          </a:xfrm>
          <a:prstGeom prst="rect">
            <a:avLst/>
          </a:prstGeom>
        </p:spPr>
      </p:pic>
      <p:pic>
        <p:nvPicPr>
          <p:cNvPr id="4" name="Picture 3"/>
          <p:cNvPicPr>
            <a:picLocks noChangeAspect="1"/>
          </p:cNvPicPr>
          <p:nvPr/>
        </p:nvPicPr>
        <p:blipFill>
          <a:blip r:embed="rId6"/>
          <a:stretch>
            <a:fillRect/>
          </a:stretch>
        </p:blipFill>
        <p:spPr>
          <a:xfrm>
            <a:off x="3984308" y="1140217"/>
            <a:ext cx="4772742" cy="300890"/>
          </a:xfrm>
          <a:prstGeom prst="rect">
            <a:avLst/>
          </a:prstGeom>
        </p:spPr>
      </p:pic>
    </p:spTree>
    <p:extLst>
      <p:ext uri="{BB962C8B-B14F-4D97-AF65-F5344CB8AC3E}">
        <p14:creationId xmlns:p14="http://schemas.microsoft.com/office/powerpoint/2010/main" val="2669048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sp powerpoint pres corpor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1275</Words>
  <Application>Microsoft Office PowerPoint</Application>
  <PresentationFormat>Widescreen</PresentationFormat>
  <Paragraphs>290</Paragraphs>
  <Slides>38</Slides>
  <Notes>27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38</vt:i4>
      </vt:variant>
    </vt:vector>
  </HeadingPairs>
  <TitlesOfParts>
    <vt:vector size="50" baseType="lpstr">
      <vt:lpstr>Aharoni</vt:lpstr>
      <vt:lpstr>Arial</vt:lpstr>
      <vt:lpstr>Arial Bold</vt:lpstr>
      <vt:lpstr>Calibri</vt:lpstr>
      <vt:lpstr>Calibri Light</vt:lpstr>
      <vt:lpstr>Calisto MT</vt:lpstr>
      <vt:lpstr>Cooper Black</vt:lpstr>
      <vt:lpstr>Times New Roman</vt:lpstr>
      <vt:lpstr>Wingdings</vt:lpstr>
      <vt:lpstr>Office Theme</vt:lpstr>
      <vt:lpstr>csp powerpoint pres corporate</vt:lpstr>
      <vt:lpstr>1_Office Theme</vt:lpstr>
      <vt:lpstr>PowerPoint Presentation</vt:lpstr>
      <vt:lpstr>Influence &amp; Sustainability and Transformation Partnerships </vt:lpstr>
      <vt:lpstr>Challenges for the NHS</vt:lpstr>
      <vt:lpstr>PowerPoint Presentation</vt:lpstr>
      <vt:lpstr>Sustainability &amp; Transformation Partnerships</vt:lpstr>
      <vt:lpstr>PowerPoint Presentation</vt:lpstr>
      <vt:lpstr>PowerPoint Presentation</vt:lpstr>
      <vt:lpstr>Nottinghamshire as an Accountable Care System (ACS)</vt:lpstr>
      <vt:lpstr>PowerPoint Presentation</vt:lpstr>
      <vt:lpstr>PowerPoint Presentation</vt:lpstr>
      <vt:lpstr>Empowering members and exerting influence</vt:lpstr>
      <vt:lpstr>PowerPoint Presentation</vt:lpstr>
      <vt:lpstr>My own tips for influencing</vt:lpstr>
      <vt:lpstr>Others’ thoughts on influencing approaches</vt:lpstr>
      <vt:lpstr>Developing your own style of influencing</vt:lpstr>
      <vt:lpstr>PowerPoint Presentation</vt:lpstr>
      <vt:lpstr>PowerPoint Presentation</vt:lpstr>
      <vt:lpstr>Communication Skills </vt:lpstr>
      <vt:lpstr>Agenda</vt:lpstr>
      <vt:lpstr>First…</vt:lpstr>
      <vt:lpstr>Why Discuss?</vt:lpstr>
      <vt:lpstr>Relevant Communication Types</vt:lpstr>
      <vt:lpstr>Audio (pros)</vt:lpstr>
      <vt:lpstr>Audio (cons)</vt:lpstr>
      <vt:lpstr>Visual (infographic)</vt:lpstr>
      <vt:lpstr>PowerPoint Presentation</vt:lpstr>
      <vt:lpstr>Audiovisual (pros)</vt:lpstr>
      <vt:lpstr>Audiovisual (cons)</vt:lpstr>
      <vt:lpstr>PowerPoint Presentation</vt:lpstr>
      <vt:lpstr>PowerPoint Presentation</vt:lpstr>
      <vt:lpstr>Reach</vt:lpstr>
      <vt:lpstr>PowerPoint Presentation</vt:lpstr>
      <vt:lpstr>PowerPoint Presentation</vt:lpstr>
      <vt:lpstr>PowerPoint Presentation</vt:lpstr>
      <vt:lpstr>Impact</vt:lpstr>
      <vt:lpstr>Finally Influence…!!</vt:lpstr>
      <vt:lpstr>Questions…?</vt:lpstr>
      <vt:lpstr>BREAK  #CSPexertinginfluence  </vt:lpstr>
    </vt:vector>
  </TitlesOfParts>
  <Company>The Chartered Society of Physiotherapy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chappellc@csp.org.uk</dc:creator>
  <cp:lastModifiedBy>Cheryl Gurgul</cp:lastModifiedBy>
  <cp:revision>1</cp:revision>
  <dcterms:created xsi:type="dcterms:W3CDTF">2017-07-04T19:07:53Z</dcterms:created>
  <dcterms:modified xsi:type="dcterms:W3CDTF">2018-07-24T10:51:43Z</dcterms:modified>
</cp:coreProperties>
</file>